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64" r:id="rId5"/>
    <p:sldId id="259" r:id="rId6"/>
    <p:sldId id="266" r:id="rId7"/>
    <p:sldId id="261" r:id="rId8"/>
    <p:sldId id="262" r:id="rId9"/>
    <p:sldId id="263" r:id="rId10"/>
    <p:sldId id="26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ottone" userId="89118d6439166594" providerId="LiveId" clId="{9A5B5560-8587-4BF7-BB42-43FAED8D6736}"/>
    <pc:docChg chg="undo custSel modSld">
      <pc:chgData name="Roberto Bottone" userId="89118d6439166594" providerId="LiveId" clId="{9A5B5560-8587-4BF7-BB42-43FAED8D6736}" dt="2024-07-08T09:27:22.695" v="160" actId="20577"/>
      <pc:docMkLst>
        <pc:docMk/>
      </pc:docMkLst>
      <pc:sldChg chg="modSp mod">
        <pc:chgData name="Roberto Bottone" userId="89118d6439166594" providerId="LiveId" clId="{9A5B5560-8587-4BF7-BB42-43FAED8D6736}" dt="2024-07-08T09:25:18.820" v="125" actId="20577"/>
        <pc:sldMkLst>
          <pc:docMk/>
          <pc:sldMk cId="3530199241" sldId="257"/>
        </pc:sldMkLst>
        <pc:spChg chg="mod">
          <ac:chgData name="Roberto Bottone" userId="89118d6439166594" providerId="LiveId" clId="{9A5B5560-8587-4BF7-BB42-43FAED8D6736}" dt="2024-07-08T09:25:18.820" v="125" actId="20577"/>
          <ac:spMkLst>
            <pc:docMk/>
            <pc:sldMk cId="3530199241" sldId="257"/>
            <ac:spMk id="3" creationId="{00000000-0000-0000-0000-000000000000}"/>
          </ac:spMkLst>
        </pc:spChg>
      </pc:sldChg>
      <pc:sldChg chg="modSp mod">
        <pc:chgData name="Roberto Bottone" userId="89118d6439166594" providerId="LiveId" clId="{9A5B5560-8587-4BF7-BB42-43FAED8D6736}" dt="2024-07-08T09:24:55.940" v="121" actId="6549"/>
        <pc:sldMkLst>
          <pc:docMk/>
          <pc:sldMk cId="2199469496" sldId="259"/>
        </pc:sldMkLst>
        <pc:spChg chg="mod">
          <ac:chgData name="Roberto Bottone" userId="89118d6439166594" providerId="LiveId" clId="{9A5B5560-8587-4BF7-BB42-43FAED8D6736}" dt="2024-07-08T09:24:55.940" v="121" actId="6549"/>
          <ac:spMkLst>
            <pc:docMk/>
            <pc:sldMk cId="2199469496" sldId="259"/>
            <ac:spMk id="3" creationId="{00000000-0000-0000-0000-000000000000}"/>
          </ac:spMkLst>
        </pc:spChg>
      </pc:sldChg>
      <pc:sldChg chg="modSp mod">
        <pc:chgData name="Roberto Bottone" userId="89118d6439166594" providerId="LiveId" clId="{9A5B5560-8587-4BF7-BB42-43FAED8D6736}" dt="2024-07-08T09:26:32.614" v="152" actId="27636"/>
        <pc:sldMkLst>
          <pc:docMk/>
          <pc:sldMk cId="3292590165" sldId="261"/>
        </pc:sldMkLst>
        <pc:spChg chg="mod">
          <ac:chgData name="Roberto Bottone" userId="89118d6439166594" providerId="LiveId" clId="{9A5B5560-8587-4BF7-BB42-43FAED8D6736}" dt="2024-07-08T09:26:32.614" v="152" actId="27636"/>
          <ac:spMkLst>
            <pc:docMk/>
            <pc:sldMk cId="3292590165" sldId="261"/>
            <ac:spMk id="3" creationId="{00000000-0000-0000-0000-000000000000}"/>
          </ac:spMkLst>
        </pc:spChg>
      </pc:sldChg>
      <pc:sldChg chg="modSp mod">
        <pc:chgData name="Roberto Bottone" userId="89118d6439166594" providerId="LiveId" clId="{9A5B5560-8587-4BF7-BB42-43FAED8D6736}" dt="2024-07-08T09:27:22.695" v="160" actId="20577"/>
        <pc:sldMkLst>
          <pc:docMk/>
          <pc:sldMk cId="4035721202" sldId="262"/>
        </pc:sldMkLst>
        <pc:spChg chg="mod">
          <ac:chgData name="Roberto Bottone" userId="89118d6439166594" providerId="LiveId" clId="{9A5B5560-8587-4BF7-BB42-43FAED8D6736}" dt="2024-07-08T09:27:22.695" v="160" actId="20577"/>
          <ac:spMkLst>
            <pc:docMk/>
            <pc:sldMk cId="4035721202" sldId="262"/>
            <ac:spMk id="3" creationId="{00000000-0000-0000-0000-000000000000}"/>
          </ac:spMkLst>
        </pc:spChg>
      </pc:sldChg>
      <pc:sldChg chg="modSp mod">
        <pc:chgData name="Roberto Bottone" userId="89118d6439166594" providerId="LiveId" clId="{9A5B5560-8587-4BF7-BB42-43FAED8D6736}" dt="2024-07-08T09:25:52.557" v="134" actId="6549"/>
        <pc:sldMkLst>
          <pc:docMk/>
          <pc:sldMk cId="3053276895" sldId="264"/>
        </pc:sldMkLst>
        <pc:spChg chg="mod">
          <ac:chgData name="Roberto Bottone" userId="89118d6439166594" providerId="LiveId" clId="{9A5B5560-8587-4BF7-BB42-43FAED8D6736}" dt="2024-07-08T09:25:52.557" v="134" actId="6549"/>
          <ac:spMkLst>
            <pc:docMk/>
            <pc:sldMk cId="3053276895" sldId="264"/>
            <ac:spMk id="3" creationId="{00000000-0000-0000-0000-000000000000}"/>
          </ac:spMkLst>
        </pc:spChg>
      </pc:sldChg>
      <pc:sldChg chg="modSp mod">
        <pc:chgData name="Roberto Bottone" userId="89118d6439166594" providerId="LiveId" clId="{9A5B5560-8587-4BF7-BB42-43FAED8D6736}" dt="2024-07-08T09:22:08.002" v="14"/>
        <pc:sldMkLst>
          <pc:docMk/>
          <pc:sldMk cId="3814654495" sldId="265"/>
        </pc:sldMkLst>
        <pc:spChg chg="mod">
          <ac:chgData name="Roberto Bottone" userId="89118d6439166594" providerId="LiveId" clId="{9A5B5560-8587-4BF7-BB42-43FAED8D6736}" dt="2024-07-08T09:22:08.002" v="14"/>
          <ac:spMkLst>
            <pc:docMk/>
            <pc:sldMk cId="3814654495" sldId="265"/>
            <ac:spMk id="3" creationId="{00000000-0000-0000-0000-000000000000}"/>
          </ac:spMkLst>
        </pc:spChg>
      </pc:sldChg>
      <pc:sldChg chg="modSp mod">
        <pc:chgData name="Roberto Bottone" userId="89118d6439166594" providerId="LiveId" clId="{9A5B5560-8587-4BF7-BB42-43FAED8D6736}" dt="2024-07-08T09:26:04.547" v="135"/>
        <pc:sldMkLst>
          <pc:docMk/>
          <pc:sldMk cId="2938274332" sldId="266"/>
        </pc:sldMkLst>
        <pc:spChg chg="mod">
          <ac:chgData name="Roberto Bottone" userId="89118d6439166594" providerId="LiveId" clId="{9A5B5560-8587-4BF7-BB42-43FAED8D6736}" dt="2024-07-08T09:26:04.547" v="135"/>
          <ac:spMkLst>
            <pc:docMk/>
            <pc:sldMk cId="2938274332" sldId="26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7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84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">
            <a:extLst>
              <a:ext uri="{FF2B5EF4-FFF2-40B4-BE49-F238E27FC236}">
                <a16:creationId xmlns:a16="http://schemas.microsoft.com/office/drawing/2014/main" id="{243F491D-B27B-F17B-FC74-261F73212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06A60DA2-B23E-A90D-8768-7E7DAB8B9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220" y="-1"/>
            <a:ext cx="5989213" cy="59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64754"/>
            <a:ext cx="10515600" cy="4351338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PRESENTATION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r>
              <a:rPr lang="en-US" sz="1600" dirty="0">
                <a:latin typeface="General Sans" pitchFamily="50" charset="0"/>
              </a:rPr>
              <a:t>68 researchers involved of which:</a:t>
            </a:r>
          </a:p>
          <a:p>
            <a:r>
              <a:rPr lang="en-US" sz="1600" dirty="0">
                <a:latin typeface="General Sans" pitchFamily="50" charset="0"/>
              </a:rPr>
              <a:t>	40 forming part of the critical mass</a:t>
            </a:r>
          </a:p>
          <a:p>
            <a:r>
              <a:rPr lang="en-US" sz="1600" dirty="0">
                <a:latin typeface="General Sans" pitchFamily="50" charset="0"/>
              </a:rPr>
              <a:t>	28 recruited ad hoc on the project (of which 16 RTDA, 7 PHD, 4 Research Fellows, 1 PTA)</a:t>
            </a:r>
          </a:p>
          <a:p>
            <a:endParaRPr lang="en-US" sz="1600" dirty="0">
              <a:latin typeface="General Sans" pitchFamily="50" charset="0"/>
            </a:endParaRPr>
          </a:p>
          <a:p>
            <a:r>
              <a:rPr lang="en-US" sz="1600" dirty="0">
                <a:latin typeface="General Sans" pitchFamily="50" charset="0"/>
              </a:rPr>
              <a:t>Spoke Leader: Polytechnic University of Marche, Ancona</a:t>
            </a:r>
          </a:p>
          <a:p>
            <a:r>
              <a:rPr lang="en-US" sz="1600" dirty="0">
                <a:latin typeface="General Sans" pitchFamily="50" charset="0"/>
              </a:rPr>
              <a:t>Affiliates: Higher Institute of Health, University of Catania, University of Modena and Reggio Emilia, University of Foggia, University of Rome La Sapienza, University of Bologna, University of Cagliari, Hospital Physiotherapy Institutes ( IFO) Regina Elena National Cancer Institute (IRE)</a:t>
            </a:r>
            <a:endParaRPr lang="it-IT" sz="16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243F491D-B27B-F17B-FC74-261F73212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06A60DA2-B23E-A90D-8768-7E7DAB8B9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564" y="399708"/>
            <a:ext cx="2460537" cy="37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472" y="195868"/>
            <a:ext cx="2202528" cy="33341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671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6917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3200" b="1" u="sng" dirty="0">
                <a:solidFill>
                  <a:srgbClr val="2A65AE"/>
                </a:solidFill>
                <a:latin typeface="General Sans" pitchFamily="50" charset="0"/>
              </a:rPr>
              <a:t>PURPOSE OF THE SPOKE</a:t>
            </a:r>
          </a:p>
          <a:p>
            <a:pPr marL="0" indent="0">
              <a:buNone/>
            </a:pPr>
            <a:r>
              <a:rPr lang="en-US" dirty="0"/>
              <a:t>The spoke's contribution to Precision Medicine in the field of </a:t>
            </a:r>
            <a:r>
              <a:rPr lang="it-IT" dirty="0"/>
              <a:t>: </a:t>
            </a:r>
          </a:p>
          <a:p>
            <a:r>
              <a:rPr lang="it-IT" dirty="0" err="1"/>
              <a:t>Research</a:t>
            </a:r>
            <a:r>
              <a:rPr lang="it-IT" dirty="0"/>
              <a:t>: new </a:t>
            </a:r>
            <a:r>
              <a:rPr lang="it-IT" dirty="0" err="1"/>
              <a:t>biomarkers</a:t>
            </a:r>
            <a:r>
              <a:rPr lang="it-IT" dirty="0"/>
              <a:t> of </a:t>
            </a:r>
          </a:p>
          <a:p>
            <a:pPr>
              <a:buFontTx/>
              <a:buChar char="-"/>
            </a:pPr>
            <a:r>
              <a:rPr lang="en-US" dirty="0"/>
              <a:t>individual risk for the development of liver, biliary tract, colorectal, mesothelioma, head and neck, </a:t>
            </a:r>
            <a:br>
              <a:rPr lang="en-US" dirty="0"/>
            </a:br>
            <a:r>
              <a:rPr lang="en-US" dirty="0"/>
              <a:t>thyroid cancers </a:t>
            </a:r>
          </a:p>
          <a:p>
            <a:pPr>
              <a:buFontTx/>
              <a:buChar char="-"/>
            </a:pPr>
            <a:r>
              <a:rPr lang="en-US" dirty="0"/>
              <a:t>response/non-response to immunotherapy</a:t>
            </a:r>
          </a:p>
          <a:p>
            <a:pPr>
              <a:buFontTx/>
              <a:buChar char="-"/>
            </a:pPr>
            <a:r>
              <a:rPr lang="en-US" dirty="0"/>
              <a:t>development of arrhythmogenic cardiomyopathy in young adults and athletes, development </a:t>
            </a:r>
            <a:br>
              <a:rPr lang="en-US" dirty="0"/>
            </a:br>
            <a:r>
              <a:rPr lang="en-US" dirty="0"/>
              <a:t>of heart failure</a:t>
            </a:r>
          </a:p>
          <a:p>
            <a:pPr>
              <a:buFontTx/>
              <a:buChar char="-"/>
            </a:pPr>
            <a:r>
              <a:rPr lang="en-US" dirty="0"/>
              <a:t>cardiovascular risk in the female population</a:t>
            </a:r>
          </a:p>
          <a:p>
            <a:pPr>
              <a:buFontTx/>
              <a:buChar char="-"/>
            </a:pPr>
            <a:r>
              <a:rPr lang="en-US" dirty="0"/>
              <a:t>infection of intracardiac devices </a:t>
            </a:r>
          </a:p>
          <a:p>
            <a:pPr>
              <a:buFontTx/>
              <a:buChar char="-"/>
            </a:pPr>
            <a:r>
              <a:rPr lang="en-US" dirty="0"/>
              <a:t>development of metabolic disease</a:t>
            </a:r>
          </a:p>
          <a:p>
            <a:pPr>
              <a:buFontTx/>
              <a:buChar char="-"/>
            </a:pPr>
            <a:r>
              <a:rPr lang="en-US" dirty="0"/>
              <a:t>development of male and female infertility</a:t>
            </a:r>
          </a:p>
          <a:p>
            <a:pPr>
              <a:buFontTx/>
              <a:buChar char="-"/>
            </a:pPr>
            <a:r>
              <a:rPr lang="en-US" dirty="0"/>
              <a:t>stress in the first 1000 days of life</a:t>
            </a:r>
          </a:p>
          <a:p>
            <a:pPr>
              <a:buFontTx/>
              <a:buChar char="-"/>
            </a:pPr>
            <a:r>
              <a:rPr lang="en-US" dirty="0"/>
              <a:t>onset and progression of organ fibrosis</a:t>
            </a:r>
            <a:endParaRPr lang="it-IT" sz="16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B250BF33-BAF8-470C-CC94-A47A234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5C66F8A-BED8-4E84-94CB-7C2C03C7ED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607" y="403224"/>
            <a:ext cx="2271494" cy="343854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799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PURPOSE OF THE SPOKE</a:t>
            </a:r>
          </a:p>
          <a:p>
            <a:pPr marL="0" indent="0">
              <a:buNone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marL="0" indent="0">
              <a:buNone/>
            </a:pPr>
            <a:r>
              <a:rPr lang="en-US" sz="1600" dirty="0">
                <a:latin typeface="General Sans" pitchFamily="50" charset="0"/>
              </a:rPr>
              <a:t>The spoke's contribution to Precision Medicine in the field of</a:t>
            </a:r>
            <a:r>
              <a:rPr lang="it-IT" sz="1600" dirty="0">
                <a:latin typeface="General Sans" pitchFamily="50" charset="0"/>
              </a:rPr>
              <a:t>: </a:t>
            </a:r>
          </a:p>
          <a:p>
            <a:r>
              <a:rPr lang="it-IT" sz="1600" u="sng" dirty="0">
                <a:latin typeface="General Sans" pitchFamily="50" charset="0"/>
              </a:rPr>
              <a:t>Sviluppo Tecnologico:</a:t>
            </a:r>
          </a:p>
          <a:p>
            <a:pPr>
              <a:buFontTx/>
              <a:buChar char="-"/>
            </a:pPr>
            <a:r>
              <a:rPr lang="en-US" sz="1600" dirty="0">
                <a:latin typeface="General Sans" pitchFamily="50" charset="0"/>
              </a:rPr>
              <a:t>creation of multiparametric AI algorithms for predicting individual risk of developing the conditions </a:t>
            </a:r>
            <a:br>
              <a:rPr lang="en-US" sz="1600" dirty="0">
                <a:latin typeface="General Sans" pitchFamily="50" charset="0"/>
              </a:rPr>
            </a:br>
            <a:r>
              <a:rPr lang="en-US" sz="1600" dirty="0">
                <a:latin typeface="General Sans" pitchFamily="50" charset="0"/>
              </a:rPr>
              <a:t>previously listed</a:t>
            </a:r>
          </a:p>
          <a:p>
            <a:pPr>
              <a:buFontTx/>
              <a:buChar char="-"/>
            </a:pPr>
            <a:r>
              <a:rPr lang="en-US" sz="1600" dirty="0">
                <a:latin typeface="General Sans" pitchFamily="50" charset="0"/>
              </a:rPr>
              <a:t>creation of innovative "organ on a chip" systems</a:t>
            </a:r>
          </a:p>
          <a:p>
            <a:pPr>
              <a:buFontTx/>
              <a:buChar char="-"/>
            </a:pPr>
            <a:r>
              <a:rPr lang="en-US" sz="1600" dirty="0">
                <a:latin typeface="General Sans" pitchFamily="50" charset="0"/>
              </a:rPr>
              <a:t>creation of prognostic assays in solid/liquid phase </a:t>
            </a:r>
          </a:p>
          <a:p>
            <a:pPr>
              <a:buFontTx/>
              <a:buChar char="-"/>
            </a:pPr>
            <a:r>
              <a:rPr lang="en-US" sz="1600" dirty="0">
                <a:latin typeface="General Sans" pitchFamily="50" charset="0"/>
              </a:rPr>
              <a:t>creation of innovative computational models for individual risk stratification</a:t>
            </a:r>
            <a:endParaRPr lang="it-IT" sz="1600" dirty="0">
              <a:latin typeface="General Sans" pitchFamily="50" charset="0"/>
            </a:endParaRPr>
          </a:p>
          <a:p>
            <a:endParaRPr lang="it-IT" sz="16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B250BF33-BAF8-470C-CC94-A47A2349D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5C66F8A-BED8-4E84-94CB-7C2C03C7ED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7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7" y="254570"/>
            <a:ext cx="2369694" cy="358719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</a:t>
            </a:r>
            <a:r>
              <a:rPr lang="it-IT" sz="2000" dirty="0">
                <a:latin typeface="General Sans" pitchFamily="50" charset="0"/>
              </a:rPr>
              <a:t>(</a:t>
            </a:r>
            <a:r>
              <a:rPr lang="it-IT" sz="2000" dirty="0" err="1">
                <a:latin typeface="General Sans" pitchFamily="50" charset="0"/>
              </a:rPr>
              <a:t>month</a:t>
            </a:r>
            <a:r>
              <a:rPr lang="it-IT" sz="2000" dirty="0">
                <a:latin typeface="General Sans" pitchFamily="50" charset="0"/>
              </a:rPr>
              <a:t> 18 of 36) 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000" dirty="0">
              <a:latin typeface="General Sans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Create multicenter cohorts with their databases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Biomarkers to be validated in different contexts of individual risk stratification identified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Protocols for prospective observational studies have been prepared, some of which have already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begun after authorization from the CETs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Prognostic assays, "organ on a chip" systems and risk prediction models are under development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The acquisition of the large equipment necessary for Spoke activities is almost complete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  <a:ea typeface="+mn-ea"/>
                <a:cs typeface="+mn-cs"/>
              </a:rPr>
              <a:t>The BACs for the strengthening of Spoke research and development activities have been completed</a:t>
            </a: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FB8469F5-0999-F3BC-C3AA-899F1F0E04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461FD872-A474-687F-39DF-BDF25BCB2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 GOING</a:t>
            </a:r>
            <a:endParaRPr kumimoji="0" lang="it-IT" sz="2000" b="1" i="0" u="sng" strike="noStrike" kern="1200" cap="none" spc="0" normalizeH="0" baseline="0" noProof="0" dirty="0">
              <a:ln>
                <a:noFill/>
              </a:ln>
              <a:solidFill>
                <a:srgbClr val="2A65AE"/>
              </a:solidFill>
              <a:effectLst/>
              <a:uLnTx/>
              <a:uFillTx/>
              <a:latin typeface="General Sans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it-IT" sz="2000" b="1" i="0" u="sng" strike="noStrike" kern="1200" cap="none" spc="0" normalizeH="0" baseline="0" noProof="0" dirty="0">
              <a:ln>
                <a:noFill/>
              </a:ln>
              <a:solidFill>
                <a:srgbClr val="2A65AE"/>
              </a:solidFill>
              <a:effectLst/>
              <a:uLnTx/>
              <a:uFillTx/>
              <a:latin typeface="General Sans" pitchFamily="50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</a:rPr>
              <a:t>Towards the achievement of key milestones for the success of the project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</a:rPr>
              <a:t>Towards the development of innovative methods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</a:rPr>
              <a:t>Towards new concepts and models of patient stratification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eral Sans" pitchFamily="50" charset="0"/>
              </a:rPr>
              <a:t>Towards new public-private collaborative networks</a:t>
            </a: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FB8469F5-0999-F3BC-C3AA-899F1F0E0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461FD872-A474-687F-39DF-BDF25BCB2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407" y="254570"/>
            <a:ext cx="2369694" cy="35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851" y="140127"/>
            <a:ext cx="1637414" cy="24786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308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9959"/>
            <a:ext cx="10515600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THE CHALLENGE</a:t>
            </a:r>
            <a:r>
              <a:rPr lang="it-IT" sz="2000" dirty="0">
                <a:latin typeface="General Sans" pitchFamily="50" charset="0"/>
              </a:rPr>
              <a:t>/</a:t>
            </a:r>
            <a:r>
              <a:rPr lang="en-US" sz="2000" dirty="0">
                <a:latin typeface="General Sans" pitchFamily="50" charset="0"/>
              </a:rPr>
              <a:t> Where we will be in month 36</a:t>
            </a:r>
            <a:r>
              <a:rPr lang="it-IT" sz="2000" dirty="0">
                <a:latin typeface="General Sans" pitchFamily="50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We will have created new paradigms for personalized prevention strategies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We will have discovered new determinants of the individual risk of developing neoplastic, cardiovascular and metabolic diseases, from birth to adulthood, in females and males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We will have identified previously unknown differences in the field of fibrosing diseases 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We will have increased the number of biological samples available to the BBMRI network of Italian biobanks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We will have created new public-private collaborative networks</a:t>
            </a:r>
          </a:p>
          <a:p>
            <a:pPr lvl="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We will have trained new medical researchers and biologists trained in the application of precision medicine aimed at disease prevention</a:t>
            </a:r>
            <a:endParaRPr lang="it-IT" sz="20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B4D688AD-39A1-8591-D009-0AB6EE8C1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E333900-59E6-FDA5-7A8D-DB556F731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7325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7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Prevention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02332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2A65AE"/>
                </a:solidFill>
                <a:latin typeface="General Sans" pitchFamily="50" charset="0"/>
              </a:rPr>
              <a:t>FORECASTS AFTER THE CLOSURE OF THE PROJECT</a:t>
            </a: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endParaRPr lang="it-IT" sz="2000" b="1" dirty="0">
              <a:latin typeface="General Sans" pitchFamily="50" charset="0"/>
            </a:endParaRPr>
          </a:p>
          <a:p>
            <a:r>
              <a:rPr lang="en-US" sz="2000" dirty="0">
                <a:latin typeface="General Sans" pitchFamily="50" charset="0"/>
              </a:rPr>
              <a:t>The cultural and infrastructural prerequisites have been created for a permanent collaborative platform dedicated to the development of innovative prevention </a:t>
            </a:r>
            <a:br>
              <a:rPr lang="en-US" sz="2000" dirty="0">
                <a:latin typeface="General Sans" pitchFamily="50" charset="0"/>
              </a:rPr>
            </a:br>
            <a:r>
              <a:rPr lang="en-US" sz="2000" dirty="0">
                <a:latin typeface="General Sans" pitchFamily="50" charset="0"/>
              </a:rPr>
              <a:t>strategies in our country</a:t>
            </a:r>
          </a:p>
          <a:p>
            <a:r>
              <a:rPr lang="en-US" sz="2000" dirty="0">
                <a:latin typeface="General Sans" pitchFamily="50" charset="0"/>
              </a:rPr>
              <a:t>Continuation of clinical observational studies started in the 3 years of the project, in order to obtain long-term data and validate prevention models </a:t>
            </a:r>
          </a:p>
          <a:p>
            <a:r>
              <a:rPr lang="en-US" sz="2000" dirty="0">
                <a:latin typeface="General Sans" pitchFamily="50" charset="0"/>
              </a:rPr>
              <a:t>Implementation in the NHS of prevention protocols (screening tests, prevention measures) developed during the project</a:t>
            </a:r>
          </a:p>
          <a:p>
            <a:r>
              <a:rPr lang="en-US" sz="2000" dirty="0">
                <a:latin typeface="General Sans" pitchFamily="50" charset="0"/>
              </a:rPr>
              <a:t>Further development of national higher education on precision medicine</a:t>
            </a:r>
          </a:p>
          <a:p>
            <a:r>
              <a:rPr lang="en-US" sz="2000" dirty="0">
                <a:latin typeface="General Sans" pitchFamily="50" charset="0"/>
              </a:rPr>
              <a:t>Creation throughout the national territory of new private companies or public-private spin-offs dedicated to the development and production of devices used in the prevention of diseases</a:t>
            </a:r>
            <a:endParaRPr lang="it-IT" sz="20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B0D4D36D-3AF4-1B79-8C46-7539CDECB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57C4926D-2FFA-5D1D-A893-773421418F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A8515D-A79F-4DAF-8BC2-77EA96C1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606" y="117980"/>
            <a:ext cx="1783393" cy="26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639</Words>
  <Application>Microsoft Office PowerPoint</Application>
  <PresentationFormat>Widescreen</PresentationFormat>
  <Paragraphs>69</Paragraphs>
  <Slides>10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General Sans</vt:lpstr>
      <vt:lpstr>Tema di Office</vt:lpstr>
      <vt:lpstr>Presentazione standard di PowerPoint</vt:lpstr>
      <vt:lpstr>SPOKE 7 Prevention Strategies</vt:lpstr>
      <vt:lpstr>SPOKE 7 Prevention Strategies</vt:lpstr>
      <vt:lpstr>SPOKE 7 Prevention Strategies</vt:lpstr>
      <vt:lpstr>SPOKE 7 Prevention Strategies</vt:lpstr>
      <vt:lpstr>SPOKE 7 Prevention Strategies</vt:lpstr>
      <vt:lpstr>SPOKE 7 Prevention Strategies</vt:lpstr>
      <vt:lpstr>SPOKE 7 Prevention Strategies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Roberto Bottone</cp:lastModifiedBy>
  <cp:revision>47</cp:revision>
  <dcterms:created xsi:type="dcterms:W3CDTF">2024-05-13T08:52:54Z</dcterms:created>
  <dcterms:modified xsi:type="dcterms:W3CDTF">2024-07-08T09:27:31Z</dcterms:modified>
</cp:coreProperties>
</file>