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65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016D48-3C7A-47AA-A441-4B5A1FF39646}" v="7" dt="2024-07-08T09:19:31.4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86846"/>
  </p:normalViewPr>
  <p:slideViewPr>
    <p:cSldViewPr snapToGrid="0">
      <p:cViewPr varScale="1">
        <p:scale>
          <a:sx n="96" d="100"/>
          <a:sy n="96" d="100"/>
        </p:scale>
        <p:origin x="11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o Bottone" userId="89118d6439166594" providerId="LiveId" clId="{92016D48-3C7A-47AA-A441-4B5A1FF39646}"/>
    <pc:docChg chg="undo custSel modSld">
      <pc:chgData name="Roberto Bottone" userId="89118d6439166594" providerId="LiveId" clId="{92016D48-3C7A-47AA-A441-4B5A1FF39646}" dt="2024-07-08T09:20:25.519" v="148" actId="20577"/>
      <pc:docMkLst>
        <pc:docMk/>
      </pc:docMkLst>
      <pc:sldChg chg="modSp mod">
        <pc:chgData name="Roberto Bottone" userId="89118d6439166594" providerId="LiveId" clId="{92016D48-3C7A-47AA-A441-4B5A1FF39646}" dt="2024-07-08T09:16:50.902" v="45"/>
        <pc:sldMkLst>
          <pc:docMk/>
          <pc:sldMk cId="3530199241" sldId="257"/>
        </pc:sldMkLst>
        <pc:spChg chg="mod">
          <ac:chgData name="Roberto Bottone" userId="89118d6439166594" providerId="LiveId" clId="{92016D48-3C7A-47AA-A441-4B5A1FF39646}" dt="2024-07-08T09:16:39.431" v="43"/>
          <ac:spMkLst>
            <pc:docMk/>
            <pc:sldMk cId="3530199241" sldId="257"/>
            <ac:spMk id="10" creationId="{3835C310-13D3-0361-A82B-DE6D0562A934}"/>
          </ac:spMkLst>
        </pc:spChg>
        <pc:spChg chg="mod">
          <ac:chgData name="Roberto Bottone" userId="89118d6439166594" providerId="LiveId" clId="{92016D48-3C7A-47AA-A441-4B5A1FF39646}" dt="2024-07-08T09:16:50.902" v="45"/>
          <ac:spMkLst>
            <pc:docMk/>
            <pc:sldMk cId="3530199241" sldId="257"/>
            <ac:spMk id="11" creationId="{28B3B9D8-D88F-8C15-48D5-BDF01B89CB82}"/>
          </ac:spMkLst>
        </pc:spChg>
        <pc:picChg chg="mod">
          <ac:chgData name="Roberto Bottone" userId="89118d6439166594" providerId="LiveId" clId="{92016D48-3C7A-47AA-A441-4B5A1FF39646}" dt="2024-07-08T09:16:22.506" v="27" actId="1076"/>
          <ac:picMkLst>
            <pc:docMk/>
            <pc:sldMk cId="3530199241" sldId="257"/>
            <ac:picMk id="12" creationId="{5CA4D1AE-C30E-CEC2-1178-5801FD704826}"/>
          </ac:picMkLst>
        </pc:picChg>
      </pc:sldChg>
      <pc:sldChg chg="modSp mod">
        <pc:chgData name="Roberto Bottone" userId="89118d6439166594" providerId="LiveId" clId="{92016D48-3C7A-47AA-A441-4B5A1FF39646}" dt="2024-07-08T09:16:14.831" v="26" actId="27636"/>
        <pc:sldMkLst>
          <pc:docMk/>
          <pc:sldMk cId="3009582199" sldId="258"/>
        </pc:sldMkLst>
        <pc:spChg chg="mod">
          <ac:chgData name="Roberto Bottone" userId="89118d6439166594" providerId="LiveId" clId="{92016D48-3C7A-47AA-A441-4B5A1FF39646}" dt="2024-07-08T09:16:14.831" v="26" actId="27636"/>
          <ac:spMkLst>
            <pc:docMk/>
            <pc:sldMk cId="3009582199" sldId="258"/>
            <ac:spMk id="20" creationId="{C7010DA3-BF0B-9549-0F98-6C2803842AE5}"/>
          </ac:spMkLst>
        </pc:spChg>
        <pc:picChg chg="mod">
          <ac:chgData name="Roberto Bottone" userId="89118d6439166594" providerId="LiveId" clId="{92016D48-3C7A-47AA-A441-4B5A1FF39646}" dt="2024-07-08T09:15:07.876" v="1" actId="27636"/>
          <ac:picMkLst>
            <pc:docMk/>
            <pc:sldMk cId="3009582199" sldId="258"/>
            <ac:picMk id="23" creationId="{253BA92C-49FA-BEBB-3AB2-79B05556DE1A}"/>
          </ac:picMkLst>
        </pc:picChg>
      </pc:sldChg>
      <pc:sldChg chg="modSp mod">
        <pc:chgData name="Roberto Bottone" userId="89118d6439166594" providerId="LiveId" clId="{92016D48-3C7A-47AA-A441-4B5A1FF39646}" dt="2024-07-08T09:18:36.311" v="83" actId="207"/>
        <pc:sldMkLst>
          <pc:docMk/>
          <pc:sldMk cId="2199469496" sldId="259"/>
        </pc:sldMkLst>
        <pc:spChg chg="mod">
          <ac:chgData name="Roberto Bottone" userId="89118d6439166594" providerId="LiveId" clId="{92016D48-3C7A-47AA-A441-4B5A1FF39646}" dt="2024-07-08T09:18:36.311" v="83" actId="207"/>
          <ac:spMkLst>
            <pc:docMk/>
            <pc:sldMk cId="2199469496" sldId="259"/>
            <ac:spMk id="4" creationId="{C840A350-C5DB-3166-E1B6-067161B5CC26}"/>
          </ac:spMkLst>
        </pc:spChg>
        <pc:spChg chg="mod">
          <ac:chgData name="Roberto Bottone" userId="89118d6439166594" providerId="LiveId" clId="{92016D48-3C7A-47AA-A441-4B5A1FF39646}" dt="2024-07-08T09:17:32.893" v="67" actId="20577"/>
          <ac:spMkLst>
            <pc:docMk/>
            <pc:sldMk cId="2199469496" sldId="259"/>
            <ac:spMk id="7" creationId="{B2E0DC31-322D-6F1E-C20A-A180D641090E}"/>
          </ac:spMkLst>
        </pc:spChg>
        <pc:picChg chg="mod">
          <ac:chgData name="Roberto Bottone" userId="89118d6439166594" providerId="LiveId" clId="{92016D48-3C7A-47AA-A441-4B5A1FF39646}" dt="2024-07-08T09:17:21.959" v="63" actId="1076"/>
          <ac:picMkLst>
            <pc:docMk/>
            <pc:sldMk cId="2199469496" sldId="259"/>
            <ac:picMk id="8" creationId="{377D5C7C-6666-E3A7-675B-89CD36C0284C}"/>
          </ac:picMkLst>
        </pc:picChg>
      </pc:sldChg>
      <pc:sldChg chg="modSp mod">
        <pc:chgData name="Roberto Bottone" userId="89118d6439166594" providerId="LiveId" clId="{92016D48-3C7A-47AA-A441-4B5A1FF39646}" dt="2024-07-08T09:19:19.118" v="110" actId="207"/>
        <pc:sldMkLst>
          <pc:docMk/>
          <pc:sldMk cId="314156629" sldId="260"/>
        </pc:sldMkLst>
        <pc:spChg chg="mod">
          <ac:chgData name="Roberto Bottone" userId="89118d6439166594" providerId="LiveId" clId="{92016D48-3C7A-47AA-A441-4B5A1FF39646}" dt="2024-07-08T09:19:19.118" v="110" actId="207"/>
          <ac:spMkLst>
            <pc:docMk/>
            <pc:sldMk cId="314156629" sldId="260"/>
            <ac:spMk id="7" creationId="{1D89EA70-9AAC-4A8C-8EDD-1796973E652D}"/>
          </ac:spMkLst>
        </pc:spChg>
        <pc:picChg chg="mod">
          <ac:chgData name="Roberto Bottone" userId="89118d6439166594" providerId="LiveId" clId="{92016D48-3C7A-47AA-A441-4B5A1FF39646}" dt="2024-07-08T09:18:45.014" v="84" actId="1076"/>
          <ac:picMkLst>
            <pc:docMk/>
            <pc:sldMk cId="314156629" sldId="260"/>
            <ac:picMk id="8" creationId="{0F790358-7F4C-8938-8A5F-9BF36620C5B9}"/>
          </ac:picMkLst>
        </pc:picChg>
      </pc:sldChg>
      <pc:sldChg chg="modSp mod">
        <pc:chgData name="Roberto Bottone" userId="89118d6439166594" providerId="LiveId" clId="{92016D48-3C7A-47AA-A441-4B5A1FF39646}" dt="2024-07-08T09:20:25.519" v="148" actId="20577"/>
        <pc:sldMkLst>
          <pc:docMk/>
          <pc:sldMk cId="3292590165" sldId="261"/>
        </pc:sldMkLst>
        <pc:spChg chg="mod">
          <ac:chgData name="Roberto Bottone" userId="89118d6439166594" providerId="LiveId" clId="{92016D48-3C7A-47AA-A441-4B5A1FF39646}" dt="2024-07-08T09:20:25.519" v="148" actId="20577"/>
          <ac:spMkLst>
            <pc:docMk/>
            <pc:sldMk cId="3292590165" sldId="261"/>
            <ac:spMk id="4" creationId="{C095CBFB-78BB-F1B1-B1C1-EE48841EBB0C}"/>
          </ac:spMkLst>
        </pc:spChg>
        <pc:picChg chg="mod">
          <ac:chgData name="Roberto Bottone" userId="89118d6439166594" providerId="LiveId" clId="{92016D48-3C7A-47AA-A441-4B5A1FF39646}" dt="2024-07-08T09:19:29.055" v="111" actId="1076"/>
          <ac:picMkLst>
            <pc:docMk/>
            <pc:sldMk cId="3292590165" sldId="261"/>
            <ac:picMk id="9" creationId="{028A2E56-D96F-16D1-BC57-36DCF9D8DBBF}"/>
          </ac:picMkLst>
        </pc:picChg>
      </pc:sldChg>
      <pc:sldChg chg="modSp mod">
        <pc:chgData name="Roberto Bottone" userId="89118d6439166594" providerId="LiveId" clId="{92016D48-3C7A-47AA-A441-4B5A1FF39646}" dt="2024-07-08T09:20:03.429" v="126" actId="207"/>
        <pc:sldMkLst>
          <pc:docMk/>
          <pc:sldMk cId="4035721202" sldId="262"/>
        </pc:sldMkLst>
        <pc:spChg chg="mod">
          <ac:chgData name="Roberto Bottone" userId="89118d6439166594" providerId="LiveId" clId="{92016D48-3C7A-47AA-A441-4B5A1FF39646}" dt="2024-07-08T09:20:03.429" v="126" actId="207"/>
          <ac:spMkLst>
            <pc:docMk/>
            <pc:sldMk cId="4035721202" sldId="262"/>
            <ac:spMk id="8" creationId="{DDF8FC2F-4C3E-9B94-65AF-A4685F50D197}"/>
          </ac:spMkLst>
        </pc:spChg>
        <pc:picChg chg="mod">
          <ac:chgData name="Roberto Bottone" userId="89118d6439166594" providerId="LiveId" clId="{92016D48-3C7A-47AA-A441-4B5A1FF39646}" dt="2024-07-08T09:19:31.442" v="112" actId="1076"/>
          <ac:picMkLst>
            <pc:docMk/>
            <pc:sldMk cId="4035721202" sldId="262"/>
            <ac:picMk id="9" creationId="{95C60B22-4C63-CFAC-84A0-E1109330066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04801C-F2BF-4AAF-83BA-55596DEBE16C}" type="datetimeFigureOut">
              <a:rPr lang="it-IT" smtClean="0"/>
              <a:t>08/07/2024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FC1AE9-E615-4882-B681-47E0B702A4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5934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3260B-C92A-4F58-AB36-A2ABF1B4027F}" type="datetimeFigureOut">
              <a:rPr lang="it-IT" smtClean="0"/>
              <a:t>08/07/2024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0A90B0-9CD9-402D-B936-CE1A929BF0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6444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T" dirty="0"/>
              <a:t>08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A90B0-9CD9-402D-B936-CE1A929BF051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710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A90B0-9CD9-402D-B936-CE1A929BF051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1913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TimesNewRomanPSMT"/>
              </a:rPr>
              <a:t>broad definition of “devices” in the Heal Italia project encompasses from molecular systems to (bio)</a:t>
            </a:r>
            <a:r>
              <a:rPr lang="en-GB" sz="1800" dirty="0" err="1">
                <a:effectLst/>
                <a:latin typeface="TimesNewRomanPSMT"/>
              </a:rPr>
              <a:t>materili</a:t>
            </a:r>
            <a:r>
              <a:rPr lang="en-GB" sz="1800" dirty="0">
                <a:effectLst/>
                <a:latin typeface="TimesNewRomanPSMT"/>
              </a:rPr>
              <a:t>, </a:t>
            </a:r>
            <a:r>
              <a:rPr lang="en-GB" sz="1800" dirty="0" err="1">
                <a:effectLst/>
                <a:latin typeface="TimesNewRomanPSMT"/>
              </a:rPr>
              <a:t>miniaturizable</a:t>
            </a:r>
            <a:r>
              <a:rPr lang="en-GB" sz="1800" dirty="0">
                <a:effectLst/>
                <a:latin typeface="TimesNewRomanPSMT"/>
              </a:rPr>
              <a:t> diagnostic assays and from robotic systems to hardware solutions. </a:t>
            </a:r>
            <a:endParaRPr lang="en-GB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A90B0-9CD9-402D-B936-CE1A929BF051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2701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FD56-0A19-4EB7-9CAE-6E045ADE585D}" type="datetimeFigureOut">
              <a:rPr lang="it-IT" smtClean="0"/>
              <a:t>08/07/2024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677C-84B4-4DB5-B1F7-1873DF9025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566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FD56-0A19-4EB7-9CAE-6E045ADE585D}" type="datetimeFigureOut">
              <a:rPr lang="it-IT" smtClean="0"/>
              <a:t>08/07/2024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677C-84B4-4DB5-B1F7-1873DF9025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0181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FD56-0A19-4EB7-9CAE-6E045ADE585D}" type="datetimeFigureOut">
              <a:rPr lang="it-IT" smtClean="0"/>
              <a:t>08/07/2024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677C-84B4-4DB5-B1F7-1873DF9025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6785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FD56-0A19-4EB7-9CAE-6E045ADE585D}" type="datetimeFigureOut">
              <a:rPr lang="it-IT" smtClean="0"/>
              <a:t>08/07/2024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677C-84B4-4DB5-B1F7-1873DF9025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3238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FD56-0A19-4EB7-9CAE-6E045ADE585D}" type="datetimeFigureOut">
              <a:rPr lang="it-IT" smtClean="0"/>
              <a:t>08/07/2024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677C-84B4-4DB5-B1F7-1873DF9025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9166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FD56-0A19-4EB7-9CAE-6E045ADE585D}" type="datetimeFigureOut">
              <a:rPr lang="it-IT" smtClean="0"/>
              <a:t>08/07/2024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677C-84B4-4DB5-B1F7-1873DF9025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3064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FD56-0A19-4EB7-9CAE-6E045ADE585D}" type="datetimeFigureOut">
              <a:rPr lang="it-IT" smtClean="0"/>
              <a:t>08/07/2024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677C-84B4-4DB5-B1F7-1873DF9025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7268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FD56-0A19-4EB7-9CAE-6E045ADE585D}" type="datetimeFigureOut">
              <a:rPr lang="it-IT" smtClean="0"/>
              <a:t>08/07/2024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677C-84B4-4DB5-B1F7-1873DF9025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2649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FD56-0A19-4EB7-9CAE-6E045ADE585D}" type="datetimeFigureOut">
              <a:rPr lang="it-IT" smtClean="0"/>
              <a:t>08/07/2024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677C-84B4-4DB5-B1F7-1873DF9025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666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FD56-0A19-4EB7-9CAE-6E045ADE585D}" type="datetimeFigureOut">
              <a:rPr lang="it-IT" smtClean="0"/>
              <a:t>08/07/2024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677C-84B4-4DB5-B1F7-1873DF9025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4667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FD56-0A19-4EB7-9CAE-6E045ADE585D}" type="datetimeFigureOut">
              <a:rPr lang="it-IT" smtClean="0"/>
              <a:t>08/07/2024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677C-84B4-4DB5-B1F7-1873DF9025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2224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CFD56-0A19-4EB7-9CAE-6E045ADE585D}" type="datetimeFigureOut">
              <a:rPr lang="it-IT" smtClean="0"/>
              <a:t>08/07/2024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7677C-84B4-4DB5-B1F7-1873DF9025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4445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9.em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2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359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>
                <a:solidFill>
                  <a:srgbClr val="2A65AE"/>
                </a:solidFill>
                <a:latin typeface="General Sans" pitchFamily="50" charset="0"/>
              </a:rPr>
              <a:t>SPOKE 6</a:t>
            </a:r>
            <a:br>
              <a:rPr lang="it-IT" b="1" dirty="0">
                <a:solidFill>
                  <a:srgbClr val="2A65AE"/>
                </a:solidFill>
                <a:latin typeface="General Sans" pitchFamily="50" charset="0"/>
              </a:rPr>
            </a:br>
            <a:r>
              <a:rPr lang="it-IT" sz="4000" b="1" dirty="0" err="1">
                <a:solidFill>
                  <a:srgbClr val="2A65AE"/>
                </a:solidFill>
                <a:latin typeface="General Sans" pitchFamily="50" charset="0"/>
              </a:rPr>
              <a:t>Healthy</a:t>
            </a:r>
            <a:r>
              <a:rPr lang="it-IT" sz="4000" b="1" dirty="0">
                <a:solidFill>
                  <a:srgbClr val="2A65AE"/>
                </a:solidFill>
                <a:latin typeface="General Sans" pitchFamily="50" charset="0"/>
              </a:rPr>
              <a:t> Toolbox</a:t>
            </a:r>
          </a:p>
        </p:txBody>
      </p:sp>
      <p:pic>
        <p:nvPicPr>
          <p:cNvPr id="5" name="Immagine 2">
            <a:extLst>
              <a:ext uri="{FF2B5EF4-FFF2-40B4-BE49-F238E27FC236}">
                <a16:creationId xmlns:a16="http://schemas.microsoft.com/office/drawing/2014/main" id="{EBC8760B-2F44-84A3-D359-284CD095EE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2" r="772" b="37133"/>
          <a:stretch/>
        </p:blipFill>
        <p:spPr>
          <a:xfrm>
            <a:off x="-2" y="5992839"/>
            <a:ext cx="12192001" cy="872197"/>
          </a:xfrm>
          <a:prstGeom prst="rect">
            <a:avLst/>
          </a:prstGeom>
        </p:spPr>
      </p:pic>
      <p:pic>
        <p:nvPicPr>
          <p:cNvPr id="6" name="Picture 5" descr="A black background with white letters and a green and red symbol&#10;&#10;Description automatically generated">
            <a:extLst>
              <a:ext uri="{FF2B5EF4-FFF2-40B4-BE49-F238E27FC236}">
                <a16:creationId xmlns:a16="http://schemas.microsoft.com/office/drawing/2014/main" id="{96B33F54-315C-6DA8-D05F-DE8B87B96A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241" y="6081288"/>
            <a:ext cx="2689860" cy="695298"/>
          </a:xfrm>
          <a:prstGeom prst="rect">
            <a:avLst/>
          </a:prstGeom>
        </p:spPr>
      </p:pic>
      <p:pic>
        <p:nvPicPr>
          <p:cNvPr id="7" name="Picture 40" descr="logo">
            <a:extLst>
              <a:ext uri="{FF2B5EF4-FFF2-40B4-BE49-F238E27FC236}">
                <a16:creationId xmlns:a16="http://schemas.microsoft.com/office/drawing/2014/main" id="{B200A0B8-A981-1DF6-9B61-CBAB812A0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8575" y="1408758"/>
            <a:ext cx="641616" cy="40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6" descr="unica.it - Notizia">
            <a:extLst>
              <a:ext uri="{FF2B5EF4-FFF2-40B4-BE49-F238E27FC236}">
                <a16:creationId xmlns:a16="http://schemas.microsoft.com/office/drawing/2014/main" id="{37FA59FF-5652-5B29-2A2F-6D279CA0B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05651" y="1267513"/>
            <a:ext cx="623261" cy="62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Segnaposto contenuto 2">
            <a:extLst>
              <a:ext uri="{FF2B5EF4-FFF2-40B4-BE49-F238E27FC236}">
                <a16:creationId xmlns:a16="http://schemas.microsoft.com/office/drawing/2014/main" id="{C5B855DE-496F-B22D-8F18-2009EA0EFD6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79" t="12280" r="37419" b="73414"/>
          <a:stretch/>
        </p:blipFill>
        <p:spPr>
          <a:xfrm>
            <a:off x="7228319" y="2969142"/>
            <a:ext cx="1660379" cy="982349"/>
          </a:xfrm>
          <a:prstGeom prst="rect">
            <a:avLst/>
          </a:prstGeom>
        </p:spPr>
      </p:pic>
      <p:pic>
        <p:nvPicPr>
          <p:cNvPr id="12" name="Picture 10" descr="Universit degli Studi di Milano Bicocca Vector Logo - Download Free SVG  Icon | Worldvectorlogo">
            <a:extLst>
              <a:ext uri="{FF2B5EF4-FFF2-40B4-BE49-F238E27FC236}">
                <a16:creationId xmlns:a16="http://schemas.microsoft.com/office/drawing/2014/main" id="{ADDC42C8-E829-BA22-AEC0-D6BBB2EE1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05651" y="2071840"/>
            <a:ext cx="788853" cy="78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Segnaposto contenuto 2">
            <a:extLst>
              <a:ext uri="{FF2B5EF4-FFF2-40B4-BE49-F238E27FC236}">
                <a16:creationId xmlns:a16="http://schemas.microsoft.com/office/drawing/2014/main" id="{90D430B1-0CF5-B790-1267-3DAD8C1BDDA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60" t="31585" r="15921" b="54405"/>
          <a:stretch/>
        </p:blipFill>
        <p:spPr>
          <a:xfrm>
            <a:off x="8968598" y="2979297"/>
            <a:ext cx="1149673" cy="962040"/>
          </a:xfrm>
          <a:prstGeom prst="rect">
            <a:avLst/>
          </a:prstGeom>
        </p:spPr>
      </p:pic>
      <p:pic>
        <p:nvPicPr>
          <p:cNvPr id="15" name="Segnaposto contenuto 2">
            <a:extLst>
              <a:ext uri="{FF2B5EF4-FFF2-40B4-BE49-F238E27FC236}">
                <a16:creationId xmlns:a16="http://schemas.microsoft.com/office/drawing/2014/main" id="{71E37AA8-0F68-F14F-CAC6-2CBF3417365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0" t="51717" r="63685" b="32703"/>
          <a:stretch/>
        </p:blipFill>
        <p:spPr>
          <a:xfrm>
            <a:off x="10337736" y="2909494"/>
            <a:ext cx="1028457" cy="1069844"/>
          </a:xfrm>
          <a:prstGeom prst="rect">
            <a:avLst/>
          </a:prstGeom>
        </p:spPr>
      </p:pic>
      <p:pic>
        <p:nvPicPr>
          <p:cNvPr id="16" name="Segnaposto contenuto 2">
            <a:extLst>
              <a:ext uri="{FF2B5EF4-FFF2-40B4-BE49-F238E27FC236}">
                <a16:creationId xmlns:a16="http://schemas.microsoft.com/office/drawing/2014/main" id="{9F9466C6-1B76-D76E-7988-70940B55FA2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31" t="32574" r="51251" b="54517"/>
          <a:stretch/>
        </p:blipFill>
        <p:spPr>
          <a:xfrm>
            <a:off x="8852135" y="1204422"/>
            <a:ext cx="1149673" cy="886436"/>
          </a:xfrm>
          <a:prstGeom prst="rect">
            <a:avLst/>
          </a:prstGeom>
        </p:spPr>
      </p:pic>
      <p:pic>
        <p:nvPicPr>
          <p:cNvPr id="17" name="Segnaposto contenuto 2">
            <a:extLst>
              <a:ext uri="{FF2B5EF4-FFF2-40B4-BE49-F238E27FC236}">
                <a16:creationId xmlns:a16="http://schemas.microsoft.com/office/drawing/2014/main" id="{1DA3FE76-7DF1-6B06-CADD-BAB6421D79D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0" t="34008" r="37419" b="55805"/>
          <a:stretch/>
        </p:blipFill>
        <p:spPr>
          <a:xfrm>
            <a:off x="7345455" y="2175621"/>
            <a:ext cx="1543147" cy="699513"/>
          </a:xfrm>
          <a:prstGeom prst="rect">
            <a:avLst/>
          </a:prstGeom>
        </p:spPr>
      </p:pic>
      <p:pic>
        <p:nvPicPr>
          <p:cNvPr id="18" name="Segnaposto contenuto 2">
            <a:extLst>
              <a:ext uri="{FF2B5EF4-FFF2-40B4-BE49-F238E27FC236}">
                <a16:creationId xmlns:a16="http://schemas.microsoft.com/office/drawing/2014/main" id="{FC010D5D-62AE-3235-AFD3-B650218EE4B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6" t="53061" r="40418" b="32300"/>
          <a:stretch/>
        </p:blipFill>
        <p:spPr>
          <a:xfrm>
            <a:off x="9071600" y="2000601"/>
            <a:ext cx="900332" cy="1005245"/>
          </a:xfrm>
          <a:prstGeom prst="rect">
            <a:avLst/>
          </a:prstGeom>
        </p:spPr>
      </p:pic>
      <p:pic>
        <p:nvPicPr>
          <p:cNvPr id="19" name="Segnaposto contenuto 2">
            <a:extLst>
              <a:ext uri="{FF2B5EF4-FFF2-40B4-BE49-F238E27FC236}">
                <a16:creationId xmlns:a16="http://schemas.microsoft.com/office/drawing/2014/main" id="{64552FBF-CBE7-6980-8B6F-4C9990A764F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86" t="76211" r="26284" b="14691"/>
          <a:stretch/>
        </p:blipFill>
        <p:spPr>
          <a:xfrm>
            <a:off x="8658150" y="393432"/>
            <a:ext cx="1443992" cy="624720"/>
          </a:xfrm>
          <a:prstGeom prst="rect">
            <a:avLst/>
          </a:prstGeom>
        </p:spPr>
      </p:pic>
      <p:sp>
        <p:nvSpPr>
          <p:cNvPr id="20" name="Segnaposto contenuto 2">
            <a:extLst>
              <a:ext uri="{FF2B5EF4-FFF2-40B4-BE49-F238E27FC236}">
                <a16:creationId xmlns:a16="http://schemas.microsoft.com/office/drawing/2014/main" id="{C7010DA3-BF0B-9549-0F98-6C2803842AE5}"/>
              </a:ext>
            </a:extLst>
          </p:cNvPr>
          <p:cNvSpPr txBox="1">
            <a:spLocks/>
          </p:cNvSpPr>
          <p:nvPr/>
        </p:nvSpPr>
        <p:spPr>
          <a:xfrm>
            <a:off x="819486" y="152852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2000" dirty="0">
              <a:latin typeface="General Sans" pitchFamily="50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it-IT" sz="2000" b="1" u="sng" dirty="0">
                <a:solidFill>
                  <a:srgbClr val="2A65AE"/>
                </a:solidFill>
                <a:latin typeface="General Sans" pitchFamily="50" charset="0"/>
              </a:rPr>
              <a:t>PRESENTATION OF THE SPOKE</a:t>
            </a:r>
          </a:p>
          <a:p>
            <a:r>
              <a:rPr lang="it-IT" sz="2400" dirty="0">
                <a:latin typeface="General Sans" pitchFamily="50" charset="0"/>
              </a:rPr>
              <a:t>40 </a:t>
            </a:r>
            <a:r>
              <a:rPr lang="it-IT" sz="2400" dirty="0" err="1">
                <a:latin typeface="General Sans" pitchFamily="50" charset="0"/>
              </a:rPr>
              <a:t>researchers</a:t>
            </a:r>
            <a:r>
              <a:rPr lang="it-IT" sz="2400" dirty="0">
                <a:latin typeface="General Sans" pitchFamily="50" charset="0"/>
              </a:rPr>
              <a:t> </a:t>
            </a:r>
            <a:r>
              <a:rPr lang="it-IT" sz="2400" dirty="0" err="1">
                <a:latin typeface="General Sans" pitchFamily="50" charset="0"/>
              </a:rPr>
              <a:t>involved</a:t>
            </a:r>
            <a:endParaRPr lang="it-IT" sz="2400" dirty="0">
              <a:latin typeface="General Sans" pitchFamily="50" charset="0"/>
            </a:endParaRPr>
          </a:p>
          <a:p>
            <a:r>
              <a:rPr lang="it-IT" sz="2400" dirty="0">
                <a:latin typeface="General Sans" pitchFamily="50" charset="0"/>
              </a:rPr>
              <a:t>19 RTD-A</a:t>
            </a:r>
          </a:p>
          <a:p>
            <a:r>
              <a:rPr lang="it-IT" sz="2400" dirty="0">
                <a:latin typeface="General Sans" pitchFamily="50" charset="0"/>
              </a:rPr>
              <a:t>5 </a:t>
            </a:r>
            <a:r>
              <a:rPr lang="it-IT" sz="2400" dirty="0" err="1">
                <a:latin typeface="General Sans" pitchFamily="50" charset="0"/>
              </a:rPr>
              <a:t>Research</a:t>
            </a:r>
            <a:r>
              <a:rPr lang="it-IT" sz="2400" dirty="0">
                <a:latin typeface="General Sans" pitchFamily="50" charset="0"/>
              </a:rPr>
              <a:t> fellows</a:t>
            </a:r>
          </a:p>
          <a:p>
            <a:r>
              <a:rPr lang="it-IT" sz="2400" dirty="0">
                <a:latin typeface="General Sans" pitchFamily="50" charset="0"/>
              </a:rPr>
              <a:t>4 PhD </a:t>
            </a:r>
            <a:r>
              <a:rPr lang="it-IT" sz="2400" dirty="0" err="1">
                <a:latin typeface="General Sans" pitchFamily="50" charset="0"/>
              </a:rPr>
              <a:t>students</a:t>
            </a:r>
            <a:endParaRPr lang="it-IT" sz="2400" dirty="0">
              <a:latin typeface="General Sans" pitchFamily="50" charset="0"/>
            </a:endParaRPr>
          </a:p>
          <a:p>
            <a:r>
              <a:rPr lang="it-IT" sz="2400" dirty="0" err="1">
                <a:latin typeface="General Sans" pitchFamily="50" charset="0"/>
              </a:rPr>
              <a:t>Spoke</a:t>
            </a:r>
            <a:r>
              <a:rPr lang="it-IT" sz="2400" dirty="0">
                <a:latin typeface="General Sans" pitchFamily="50" charset="0"/>
              </a:rPr>
              <a:t> Leader: </a:t>
            </a:r>
            <a:r>
              <a:rPr lang="it-IT" sz="2400" dirty="0" err="1">
                <a:latin typeface="General Sans" pitchFamily="50" charset="0"/>
              </a:rPr>
              <a:t>UniMore</a:t>
            </a:r>
            <a:endParaRPr lang="it-IT" sz="2400" dirty="0">
              <a:latin typeface="General Sans" pitchFamily="50" charset="0"/>
            </a:endParaRPr>
          </a:p>
          <a:p>
            <a:r>
              <a:rPr lang="it-IT" sz="2400" dirty="0" err="1">
                <a:latin typeface="General Sans" pitchFamily="50" charset="0"/>
              </a:rPr>
              <a:t>Affiliates</a:t>
            </a:r>
            <a:r>
              <a:rPr lang="it-IT" sz="2400" dirty="0">
                <a:latin typeface="General Sans" pitchFamily="50" charset="0"/>
              </a:rPr>
              <a:t>: CRO/</a:t>
            </a:r>
            <a:r>
              <a:rPr lang="it-IT" sz="2400" dirty="0" err="1">
                <a:latin typeface="General Sans" pitchFamily="50" charset="0"/>
              </a:rPr>
              <a:t>UniBO</a:t>
            </a:r>
            <a:r>
              <a:rPr lang="it-IT" sz="2400" dirty="0">
                <a:latin typeface="General Sans" pitchFamily="50" charset="0"/>
              </a:rPr>
              <a:t>/</a:t>
            </a:r>
            <a:r>
              <a:rPr lang="it-IT" sz="2400" dirty="0" err="1">
                <a:latin typeface="General Sans" pitchFamily="50" charset="0"/>
              </a:rPr>
              <a:t>UniCA</a:t>
            </a:r>
            <a:r>
              <a:rPr lang="it-IT" sz="2400" dirty="0">
                <a:latin typeface="General Sans" pitchFamily="50" charset="0"/>
              </a:rPr>
              <a:t>/</a:t>
            </a:r>
            <a:r>
              <a:rPr lang="it-IT" sz="2400" dirty="0" err="1">
                <a:latin typeface="General Sans" pitchFamily="50" charset="0"/>
              </a:rPr>
              <a:t>UniCT</a:t>
            </a:r>
            <a:r>
              <a:rPr lang="it-IT" sz="2400" dirty="0">
                <a:latin typeface="General Sans" pitchFamily="50" charset="0"/>
              </a:rPr>
              <a:t>/</a:t>
            </a:r>
            <a:r>
              <a:rPr lang="it-IT" sz="2400" dirty="0" err="1">
                <a:latin typeface="General Sans" pitchFamily="50" charset="0"/>
              </a:rPr>
              <a:t>UniFG</a:t>
            </a:r>
            <a:r>
              <a:rPr lang="it-IT" sz="2400" dirty="0">
                <a:latin typeface="General Sans" pitchFamily="50" charset="0"/>
              </a:rPr>
              <a:t>/</a:t>
            </a:r>
            <a:r>
              <a:rPr lang="it-IT" sz="2400" dirty="0" err="1">
                <a:latin typeface="General Sans" pitchFamily="50" charset="0"/>
              </a:rPr>
              <a:t>UniMIB</a:t>
            </a:r>
            <a:r>
              <a:rPr lang="it-IT" sz="2400" dirty="0">
                <a:latin typeface="General Sans" pitchFamily="50" charset="0"/>
              </a:rPr>
              <a:t>/</a:t>
            </a:r>
            <a:r>
              <a:rPr lang="it-IT" sz="2400" dirty="0" err="1">
                <a:latin typeface="General Sans" pitchFamily="50" charset="0"/>
              </a:rPr>
              <a:t>UniPA</a:t>
            </a:r>
            <a:r>
              <a:rPr lang="it-IT" sz="2400" dirty="0">
                <a:latin typeface="General Sans" pitchFamily="50" charset="0"/>
              </a:rPr>
              <a:t>/</a:t>
            </a:r>
            <a:r>
              <a:rPr lang="it-IT" sz="2400" dirty="0" err="1">
                <a:latin typeface="General Sans" pitchFamily="50" charset="0"/>
              </a:rPr>
              <a:t>UniPI</a:t>
            </a:r>
            <a:r>
              <a:rPr lang="it-IT" sz="2400" dirty="0">
                <a:latin typeface="General Sans" pitchFamily="50" charset="0"/>
              </a:rPr>
              <a:t>/</a:t>
            </a:r>
            <a:r>
              <a:rPr lang="it-IT" sz="2400" dirty="0" err="1">
                <a:latin typeface="General Sans" pitchFamily="50" charset="0"/>
              </a:rPr>
              <a:t>UniVR</a:t>
            </a:r>
            <a:endParaRPr lang="it-IT" sz="2400" dirty="0">
              <a:latin typeface="General Sans" pitchFamily="50" charset="0"/>
            </a:endParaRPr>
          </a:p>
          <a:p>
            <a:r>
              <a:rPr lang="it-IT" sz="2400" dirty="0">
                <a:latin typeface="General Sans" pitchFamily="50" charset="0"/>
              </a:rPr>
              <a:t>Managers: Carlo Bortolotti (</a:t>
            </a:r>
            <a:r>
              <a:rPr lang="it-IT" sz="2400" dirty="0" err="1">
                <a:latin typeface="General Sans" pitchFamily="50" charset="0"/>
              </a:rPr>
              <a:t>Physical</a:t>
            </a:r>
            <a:r>
              <a:rPr lang="it-IT" sz="2400" dirty="0">
                <a:latin typeface="General Sans" pitchFamily="50" charset="0"/>
              </a:rPr>
              <a:t> </a:t>
            </a:r>
            <a:r>
              <a:rPr lang="it-IT" sz="2400" dirty="0" err="1">
                <a:latin typeface="General Sans" pitchFamily="50" charset="0"/>
              </a:rPr>
              <a:t>Chemist</a:t>
            </a:r>
            <a:r>
              <a:rPr lang="it-IT" sz="2400" dirty="0">
                <a:latin typeface="General Sans" pitchFamily="50" charset="0"/>
              </a:rPr>
              <a:t>), Massimo Dominici (</a:t>
            </a:r>
            <a:r>
              <a:rPr lang="it-IT" sz="2400" dirty="0" err="1">
                <a:latin typeface="General Sans" pitchFamily="50" charset="0"/>
              </a:rPr>
              <a:t>Oncologist</a:t>
            </a:r>
            <a:r>
              <a:rPr lang="it-IT" sz="2400" dirty="0">
                <a:latin typeface="General Sans" pitchFamily="50" charset="0"/>
              </a:rPr>
              <a:t>)</a:t>
            </a:r>
            <a:endParaRPr lang="it-IT" sz="1600" dirty="0">
              <a:latin typeface="General Sans" pitchFamily="50" charset="0"/>
            </a:endParaRPr>
          </a:p>
        </p:txBody>
      </p:sp>
      <p:pic>
        <p:nvPicPr>
          <p:cNvPr id="23" name="Picture 2" descr="Toolbox - Free construction and tools icons">
            <a:extLst>
              <a:ext uri="{FF2B5EF4-FFF2-40B4-BE49-F238E27FC236}">
                <a16:creationId xmlns:a16="http://schemas.microsoft.com/office/drawing/2014/main" id="{253BA92C-49FA-BEBB-3AB2-79B05556D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5" y="365125"/>
            <a:ext cx="1186698" cy="118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582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>
                <a:solidFill>
                  <a:srgbClr val="2A65AE"/>
                </a:solidFill>
                <a:latin typeface="General Sans" pitchFamily="50" charset="0"/>
              </a:rPr>
              <a:t>SPOKE 6</a:t>
            </a:r>
            <a:br>
              <a:rPr lang="it-IT" b="1" dirty="0">
                <a:solidFill>
                  <a:srgbClr val="2A65AE"/>
                </a:solidFill>
                <a:latin typeface="General Sans" pitchFamily="50" charset="0"/>
              </a:rPr>
            </a:br>
            <a:r>
              <a:rPr lang="it-IT" sz="4000" b="1" dirty="0" err="1">
                <a:solidFill>
                  <a:srgbClr val="2A65AE"/>
                </a:solidFill>
                <a:latin typeface="General Sans" pitchFamily="50" charset="0"/>
              </a:rPr>
              <a:t>Healthy</a:t>
            </a:r>
            <a:r>
              <a:rPr lang="it-IT" sz="4000" b="1" dirty="0">
                <a:solidFill>
                  <a:srgbClr val="2A65AE"/>
                </a:solidFill>
                <a:latin typeface="General Sans" pitchFamily="50" charset="0"/>
              </a:rPr>
              <a:t> Toolbox</a:t>
            </a:r>
            <a:endParaRPr lang="it-IT" dirty="0"/>
          </a:p>
        </p:txBody>
      </p:sp>
      <p:pic>
        <p:nvPicPr>
          <p:cNvPr id="5" name="Immagine 2">
            <a:extLst>
              <a:ext uri="{FF2B5EF4-FFF2-40B4-BE49-F238E27FC236}">
                <a16:creationId xmlns:a16="http://schemas.microsoft.com/office/drawing/2014/main" id="{9E3AC832-2E89-EF5E-946A-EAC72F6EC0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2" r="772" b="37133"/>
          <a:stretch/>
        </p:blipFill>
        <p:spPr>
          <a:xfrm>
            <a:off x="-2" y="5992839"/>
            <a:ext cx="12192001" cy="872197"/>
          </a:xfrm>
          <a:prstGeom prst="rect">
            <a:avLst/>
          </a:prstGeom>
        </p:spPr>
      </p:pic>
      <p:pic>
        <p:nvPicPr>
          <p:cNvPr id="6" name="Picture 5" descr="A black background with white letters and a green and red symbol&#10;&#10;Description automatically generated">
            <a:extLst>
              <a:ext uri="{FF2B5EF4-FFF2-40B4-BE49-F238E27FC236}">
                <a16:creationId xmlns:a16="http://schemas.microsoft.com/office/drawing/2014/main" id="{D799A63E-478F-2F78-08E1-463F0EB9E0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241" y="6081288"/>
            <a:ext cx="2689860" cy="6952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B2685A-75FF-3742-3236-4F9A82E44E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2067" y="549531"/>
            <a:ext cx="6008034" cy="4613312"/>
          </a:xfrm>
          <a:prstGeom prst="rect">
            <a:avLst/>
          </a:prstGeom>
        </p:spPr>
      </p:pic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3835C310-13D3-0361-A82B-DE6D0562A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631895"/>
            <a:ext cx="5331176" cy="1617742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it-IT" sz="2000" b="1" u="sng" dirty="0">
                <a:solidFill>
                  <a:srgbClr val="2A65AE"/>
                </a:solidFill>
                <a:latin typeface="General Sans" pitchFamily="50" charset="0"/>
              </a:rPr>
              <a:t>PURPOSE OF THE SPOKE</a:t>
            </a:r>
          </a:p>
          <a:p>
            <a:r>
              <a:rPr lang="en-US" sz="2400" dirty="0">
                <a:latin typeface="General Sans" pitchFamily="50" charset="0"/>
              </a:rPr>
              <a:t>Development of innovative devices for applications in precision diagnostics and therapy</a:t>
            </a:r>
            <a:endParaRPr lang="it-IT" sz="2400" dirty="0">
              <a:latin typeface="General Sans" pitchFamily="50" charset="0"/>
            </a:endParaRPr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28B3B9D8-D88F-8C15-48D5-BDF01B89CB82}"/>
              </a:ext>
            </a:extLst>
          </p:cNvPr>
          <p:cNvSpPr txBox="1">
            <a:spLocks/>
          </p:cNvSpPr>
          <p:nvPr/>
        </p:nvSpPr>
        <p:spPr>
          <a:xfrm>
            <a:off x="485360" y="3339464"/>
            <a:ext cx="5557629" cy="2736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000" b="1" dirty="0">
                <a:solidFill>
                  <a:srgbClr val="2A65AE"/>
                </a:solidFill>
                <a:latin typeface="General Sans" pitchFamily="50" charset="0"/>
                <a:sym typeface="Wingdings" pitchFamily="2" charset="2"/>
              </a:rPr>
              <a:t> </a:t>
            </a:r>
            <a:r>
              <a:rPr lang="it-IT" sz="2000" b="1" dirty="0" err="1">
                <a:solidFill>
                  <a:srgbClr val="2A65AE"/>
                </a:solidFill>
                <a:latin typeface="General Sans" pitchFamily="50" charset="0"/>
              </a:rPr>
              <a:t>Areas</a:t>
            </a:r>
            <a:r>
              <a:rPr lang="it-IT" sz="2000" b="1" dirty="0">
                <a:solidFill>
                  <a:srgbClr val="2A65AE"/>
                </a:solidFill>
                <a:latin typeface="General Sans" pitchFamily="50" charset="0"/>
              </a:rPr>
              <a:t> of </a:t>
            </a:r>
            <a:r>
              <a:rPr lang="it-IT" sz="2000" b="1" dirty="0" err="1">
                <a:solidFill>
                  <a:srgbClr val="2A65AE"/>
                </a:solidFill>
                <a:latin typeface="General Sans" pitchFamily="50" charset="0"/>
              </a:rPr>
              <a:t>intervention</a:t>
            </a:r>
            <a:endParaRPr lang="it-IT" sz="2000" b="1" dirty="0">
              <a:solidFill>
                <a:srgbClr val="2A65AE"/>
              </a:solidFill>
              <a:latin typeface="General Sans" pitchFamily="50" charset="0"/>
            </a:endParaRPr>
          </a:p>
          <a:p>
            <a:pPr marL="0" indent="0">
              <a:buNone/>
            </a:pPr>
            <a:r>
              <a:rPr lang="en-US" sz="2000" dirty="0">
                <a:latin typeface="General Sans" pitchFamily="50" charset="0"/>
              </a:rPr>
              <a:t>Oncology</a:t>
            </a:r>
          </a:p>
          <a:p>
            <a:pPr marL="0" indent="0">
              <a:buNone/>
            </a:pPr>
            <a:r>
              <a:rPr lang="en-US" sz="2000" dirty="0">
                <a:latin typeface="General Sans" pitchFamily="50" charset="0"/>
              </a:rPr>
              <a:t>Rare diseases</a:t>
            </a:r>
          </a:p>
          <a:p>
            <a:pPr marL="0" indent="0">
              <a:buNone/>
            </a:pPr>
            <a:r>
              <a:rPr lang="en-US" sz="2000" dirty="0">
                <a:latin typeface="General Sans" pitchFamily="50" charset="0"/>
              </a:rPr>
              <a:t>Metabolic Diseases</a:t>
            </a:r>
          </a:p>
          <a:p>
            <a:pPr marL="0" indent="0">
              <a:buNone/>
            </a:pPr>
            <a:r>
              <a:rPr lang="en-US" sz="2000" dirty="0">
                <a:latin typeface="General Sans" pitchFamily="50" charset="0"/>
              </a:rPr>
              <a:t>Liver and Kidney Diseases</a:t>
            </a:r>
          </a:p>
          <a:p>
            <a:pPr marL="0" indent="0">
              <a:buNone/>
            </a:pPr>
            <a:r>
              <a:rPr lang="en-US" sz="2000" dirty="0">
                <a:latin typeface="General Sans" pitchFamily="50" charset="0"/>
              </a:rPr>
              <a:t>Regenerative Medicine and Materials (wounds, </a:t>
            </a:r>
            <a:r>
              <a:rPr lang="en-US" sz="2000" dirty="0" err="1">
                <a:latin typeface="General Sans" pitchFamily="50" charset="0"/>
              </a:rPr>
              <a:t>odonto</a:t>
            </a:r>
            <a:r>
              <a:rPr lang="en-US" sz="2000" dirty="0">
                <a:latin typeface="General Sans" pitchFamily="50" charset="0"/>
              </a:rPr>
              <a:t>)</a:t>
            </a:r>
            <a:endParaRPr lang="it-IT" sz="2000" dirty="0">
              <a:latin typeface="General Sans" pitchFamily="50" charset="0"/>
            </a:endParaRPr>
          </a:p>
        </p:txBody>
      </p:sp>
      <p:pic>
        <p:nvPicPr>
          <p:cNvPr id="12" name="Picture 2" descr="Toolbox - Free construction and tools icons">
            <a:extLst>
              <a:ext uri="{FF2B5EF4-FFF2-40B4-BE49-F238E27FC236}">
                <a16:creationId xmlns:a16="http://schemas.microsoft.com/office/drawing/2014/main" id="{5CA4D1AE-C30E-CEC2-1178-5801FD704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628" y="365125"/>
            <a:ext cx="1186698" cy="118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199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>
                <a:solidFill>
                  <a:srgbClr val="2A65AE"/>
                </a:solidFill>
                <a:latin typeface="General Sans" pitchFamily="50" charset="0"/>
              </a:rPr>
              <a:t>SPOKE 6</a:t>
            </a:r>
            <a:br>
              <a:rPr lang="it-IT" b="1" dirty="0">
                <a:solidFill>
                  <a:srgbClr val="2A65AE"/>
                </a:solidFill>
                <a:latin typeface="General Sans" pitchFamily="50" charset="0"/>
              </a:rPr>
            </a:br>
            <a:r>
              <a:rPr lang="it-IT" sz="4000" b="1" dirty="0" err="1">
                <a:solidFill>
                  <a:srgbClr val="2A65AE"/>
                </a:solidFill>
                <a:latin typeface="General Sans" pitchFamily="50" charset="0"/>
              </a:rPr>
              <a:t>Healthy</a:t>
            </a:r>
            <a:r>
              <a:rPr lang="it-IT" sz="4000" b="1" dirty="0">
                <a:solidFill>
                  <a:srgbClr val="2A65AE"/>
                </a:solidFill>
                <a:latin typeface="General Sans" pitchFamily="50" charset="0"/>
              </a:rPr>
              <a:t> Toolbox</a:t>
            </a:r>
            <a:endParaRPr lang="it-IT" dirty="0"/>
          </a:p>
        </p:txBody>
      </p:sp>
      <p:pic>
        <p:nvPicPr>
          <p:cNvPr id="5" name="Immagine 2">
            <a:extLst>
              <a:ext uri="{FF2B5EF4-FFF2-40B4-BE49-F238E27FC236}">
                <a16:creationId xmlns:a16="http://schemas.microsoft.com/office/drawing/2014/main" id="{8E90639A-2DCB-0626-7BAF-5FEBE4492C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2" r="772" b="37133"/>
          <a:stretch/>
        </p:blipFill>
        <p:spPr>
          <a:xfrm>
            <a:off x="-2" y="5992839"/>
            <a:ext cx="12192001" cy="872197"/>
          </a:xfrm>
          <a:prstGeom prst="rect">
            <a:avLst/>
          </a:prstGeom>
        </p:spPr>
      </p:pic>
      <p:pic>
        <p:nvPicPr>
          <p:cNvPr id="6" name="Picture 5" descr="A black background with white letters and a green and red symbol&#10;&#10;Description automatically generated">
            <a:extLst>
              <a:ext uri="{FF2B5EF4-FFF2-40B4-BE49-F238E27FC236}">
                <a16:creationId xmlns:a16="http://schemas.microsoft.com/office/drawing/2014/main" id="{C6C7CB85-DE6D-A3F5-89EA-E02C873108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241" y="6081288"/>
            <a:ext cx="2689860" cy="695298"/>
          </a:xfrm>
          <a:prstGeom prst="rect">
            <a:avLst/>
          </a:prstGeom>
        </p:spPr>
      </p:pic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C840A350-C5DB-3166-E1B6-067161B5CC26}"/>
              </a:ext>
            </a:extLst>
          </p:cNvPr>
          <p:cNvSpPr txBox="1">
            <a:spLocks/>
          </p:cNvSpPr>
          <p:nvPr/>
        </p:nvSpPr>
        <p:spPr>
          <a:xfrm>
            <a:off x="7337152" y="1232452"/>
            <a:ext cx="4316896" cy="4394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accent5"/>
                </a:solidFill>
                <a:latin typeface="General Sans" pitchFamily="50" charset="0"/>
              </a:rPr>
              <a:t>Optical</a:t>
            </a:r>
            <a:r>
              <a:rPr lang="en-US" sz="1600" dirty="0">
                <a:latin typeface="General Sans" pitchFamily="50" charset="0"/>
              </a:rPr>
              <a:t> and electronic sensors for the detection of electrophysiological signals, cellular microenvironment, nucleic acids, proteins, extracellular vesicles, fetal cells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accent5"/>
                </a:solidFill>
                <a:latin typeface="General Sans" pitchFamily="50" charset="0"/>
              </a:rPr>
              <a:t>Nanotechnology</a:t>
            </a:r>
            <a:r>
              <a:rPr lang="en-US" sz="1600" dirty="0">
                <a:latin typeface="General Sans" pitchFamily="50" charset="0"/>
              </a:rPr>
              <a:t> modeling, synthesis, chemical-physical characterization, in vitro and in some cases in vivo of drug delivery systems and </a:t>
            </a:r>
            <a:r>
              <a:rPr lang="en-US" sz="1600" dirty="0" err="1">
                <a:latin typeface="General Sans" pitchFamily="50" charset="0"/>
              </a:rPr>
              <a:t>nanotheranostics</a:t>
            </a:r>
            <a:endParaRPr lang="en-US" sz="1600" dirty="0">
              <a:latin typeface="General Sans" pitchFamily="50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accent5"/>
                </a:solidFill>
                <a:latin typeface="General Sans" pitchFamily="50" charset="0"/>
              </a:rPr>
              <a:t>Biomaterials</a:t>
            </a:r>
            <a:r>
              <a:rPr lang="en-US" sz="1600" dirty="0">
                <a:latin typeface="General Sans" pitchFamily="50" charset="0"/>
              </a:rPr>
              <a:t> for prevention of wound infections and tissue regeneration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accent5"/>
                </a:solidFill>
                <a:latin typeface="General Sans" pitchFamily="50" charset="0"/>
              </a:rPr>
              <a:t>In silico </a:t>
            </a:r>
            <a:r>
              <a:rPr lang="en-US" sz="1600" dirty="0">
                <a:latin typeface="General Sans" pitchFamily="50" charset="0"/>
              </a:rPr>
              <a:t>and in vitro models (3D scaffold)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accent5"/>
                </a:solidFill>
                <a:latin typeface="General Sans" pitchFamily="50" charset="0"/>
              </a:rPr>
              <a:t>Hardware + algorithms </a:t>
            </a:r>
            <a:r>
              <a:rPr lang="en-US" sz="1600" dirty="0">
                <a:latin typeface="General Sans" pitchFamily="50" charset="0"/>
              </a:rPr>
              <a:t>for precision surgery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accent5"/>
                </a:solidFill>
                <a:latin typeface="General Sans" pitchFamily="50" charset="0"/>
              </a:rPr>
              <a:t>Genomics Evaluation </a:t>
            </a:r>
            <a:r>
              <a:rPr lang="en-US" sz="1600" dirty="0">
                <a:latin typeface="General Sans" pitchFamily="50" charset="0"/>
              </a:rPr>
              <a:t>of prognostic and predictive biomarkers of response/resistance to treatments</a:t>
            </a:r>
            <a:endParaRPr lang="it-IT" sz="1600" dirty="0">
              <a:latin typeface="General Sans" pitchFamily="50" charset="0"/>
            </a:endParaRPr>
          </a:p>
        </p:txBody>
      </p:sp>
      <p:pic>
        <p:nvPicPr>
          <p:cNvPr id="2056" name="Picture 8" descr="Article - Free interface icons">
            <a:extLst>
              <a:ext uri="{FF2B5EF4-FFF2-40B4-BE49-F238E27FC236}">
                <a16:creationId xmlns:a16="http://schemas.microsoft.com/office/drawing/2014/main" id="{7C201BE3-15C5-6427-4271-503EC305D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666" y="4295199"/>
            <a:ext cx="1316339" cy="131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Free Experiment Icon - Free Download Science &amp; Technology Icons | IconScout">
            <a:extLst>
              <a:ext uri="{FF2B5EF4-FFF2-40B4-BE49-F238E27FC236}">
                <a16:creationId xmlns:a16="http://schemas.microsoft.com/office/drawing/2014/main" id="{D9EF4F02-9B94-D24B-B70B-A9C514103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679" y="2012201"/>
            <a:ext cx="1738312" cy="173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B2E0DC31-322D-6F1E-C20A-A180D641090E}"/>
              </a:ext>
            </a:extLst>
          </p:cNvPr>
          <p:cNvSpPr txBox="1">
            <a:spLocks/>
          </p:cNvSpPr>
          <p:nvPr/>
        </p:nvSpPr>
        <p:spPr>
          <a:xfrm>
            <a:off x="838200" y="1992966"/>
            <a:ext cx="4316896" cy="3435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it-IT" sz="2000" b="1" u="sng" dirty="0">
                <a:solidFill>
                  <a:srgbClr val="2A65AE"/>
                </a:solidFill>
                <a:latin typeface="General Sans" pitchFamily="50" charset="0"/>
              </a:rPr>
              <a:t>WHERE WE ARE</a:t>
            </a:r>
          </a:p>
          <a:p>
            <a:r>
              <a:rPr lang="en-US" sz="2000" b="1" dirty="0">
                <a:latin typeface="General Sans" pitchFamily="50" charset="0"/>
              </a:rPr>
              <a:t>41 pre-clinical studies </a:t>
            </a:r>
            <a:br>
              <a:rPr lang="en-US" sz="2000" b="1" dirty="0">
                <a:latin typeface="General Sans" pitchFamily="50" charset="0"/>
              </a:rPr>
            </a:br>
            <a:r>
              <a:rPr lang="en-US" sz="2000" b="1" dirty="0">
                <a:latin typeface="General Sans" pitchFamily="50" charset="0"/>
              </a:rPr>
              <a:t>started</a:t>
            </a:r>
          </a:p>
          <a:p>
            <a:r>
              <a:rPr lang="en-US" sz="2000" b="1" dirty="0">
                <a:latin typeface="General Sans" pitchFamily="50" charset="0"/>
              </a:rPr>
              <a:t>9 pre-clinical studies concluded</a:t>
            </a:r>
          </a:p>
          <a:p>
            <a:r>
              <a:rPr lang="en-US" sz="2000" b="1" dirty="0">
                <a:latin typeface="General Sans" pitchFamily="50" charset="0"/>
              </a:rPr>
              <a:t>5 clinical trials started</a:t>
            </a:r>
          </a:p>
          <a:p>
            <a:r>
              <a:rPr lang="en-US" sz="2000" b="1" dirty="0">
                <a:latin typeface="General Sans" pitchFamily="50" charset="0"/>
              </a:rPr>
              <a:t>35 publications </a:t>
            </a:r>
            <a:br>
              <a:rPr lang="en-US" sz="2000" b="1" dirty="0">
                <a:latin typeface="General Sans" pitchFamily="50" charset="0"/>
              </a:rPr>
            </a:br>
            <a:r>
              <a:rPr lang="en-US" sz="2000" b="1" dirty="0">
                <a:latin typeface="General Sans" pitchFamily="50" charset="0"/>
              </a:rPr>
              <a:t>in international journals</a:t>
            </a:r>
            <a:endParaRPr lang="it-IT" sz="2000" dirty="0">
              <a:latin typeface="General Sans" pitchFamily="50" charset="0"/>
            </a:endParaRPr>
          </a:p>
        </p:txBody>
      </p:sp>
      <p:pic>
        <p:nvPicPr>
          <p:cNvPr id="8" name="Picture 2" descr="Toolbox - Free construction and tools icons">
            <a:extLst>
              <a:ext uri="{FF2B5EF4-FFF2-40B4-BE49-F238E27FC236}">
                <a16:creationId xmlns:a16="http://schemas.microsoft.com/office/drawing/2014/main" id="{377D5C7C-6666-E3A7-675B-89CD36C02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656" y="365125"/>
            <a:ext cx="1186698" cy="118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469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>
                <a:solidFill>
                  <a:srgbClr val="2A65AE"/>
                </a:solidFill>
                <a:latin typeface="General Sans" pitchFamily="50" charset="0"/>
              </a:rPr>
              <a:t>SPOKE 6</a:t>
            </a:r>
            <a:br>
              <a:rPr lang="it-IT" b="1" dirty="0">
                <a:solidFill>
                  <a:srgbClr val="2A65AE"/>
                </a:solidFill>
                <a:latin typeface="General Sans" pitchFamily="50" charset="0"/>
              </a:rPr>
            </a:br>
            <a:r>
              <a:rPr lang="it-IT" sz="4000" b="1" dirty="0" err="1">
                <a:solidFill>
                  <a:srgbClr val="2A65AE"/>
                </a:solidFill>
                <a:latin typeface="General Sans" pitchFamily="50" charset="0"/>
              </a:rPr>
              <a:t>Healthy</a:t>
            </a:r>
            <a:r>
              <a:rPr lang="it-IT" sz="4000" b="1">
                <a:solidFill>
                  <a:srgbClr val="2A65AE"/>
                </a:solidFill>
                <a:latin typeface="General Sans" pitchFamily="50" charset="0"/>
              </a:rPr>
              <a:t> Toolbox</a:t>
            </a:r>
            <a:endParaRPr lang="it-IT" sz="4000" dirty="0"/>
          </a:p>
        </p:txBody>
      </p:sp>
      <p:pic>
        <p:nvPicPr>
          <p:cNvPr id="5" name="Immagine 2">
            <a:extLst>
              <a:ext uri="{FF2B5EF4-FFF2-40B4-BE49-F238E27FC236}">
                <a16:creationId xmlns:a16="http://schemas.microsoft.com/office/drawing/2014/main" id="{5B7A6A03-F5C7-7011-3BA1-706F5C4C90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2" r="772" b="37133"/>
          <a:stretch/>
        </p:blipFill>
        <p:spPr>
          <a:xfrm>
            <a:off x="-2" y="5992839"/>
            <a:ext cx="12192001" cy="872197"/>
          </a:xfrm>
          <a:prstGeom prst="rect">
            <a:avLst/>
          </a:prstGeom>
        </p:spPr>
      </p:pic>
      <p:pic>
        <p:nvPicPr>
          <p:cNvPr id="6" name="Picture 5" descr="A black background with white letters and a green and red symbol&#10;&#10;Description automatically generated">
            <a:extLst>
              <a:ext uri="{FF2B5EF4-FFF2-40B4-BE49-F238E27FC236}">
                <a16:creationId xmlns:a16="http://schemas.microsoft.com/office/drawing/2014/main" id="{2308479B-3096-9875-BA55-A094B37F65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241" y="6081288"/>
            <a:ext cx="2689860" cy="695298"/>
          </a:xfrm>
          <a:prstGeom prst="rect">
            <a:avLst/>
          </a:prstGeom>
        </p:spPr>
      </p:pic>
      <p:pic>
        <p:nvPicPr>
          <p:cNvPr id="3" name="Picture 2" descr="Optimization - Free business and finance icons">
            <a:extLst>
              <a:ext uri="{FF2B5EF4-FFF2-40B4-BE49-F238E27FC236}">
                <a16:creationId xmlns:a16="http://schemas.microsoft.com/office/drawing/2014/main" id="{AF1F7317-5E2F-1A14-A581-63542BAC7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5866" y="1971091"/>
            <a:ext cx="1281722" cy="128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nteraction - Free multimedia icons">
            <a:extLst>
              <a:ext uri="{FF2B5EF4-FFF2-40B4-BE49-F238E27FC236}">
                <a16:creationId xmlns:a16="http://schemas.microsoft.com/office/drawing/2014/main" id="{BDF5B524-C8BC-C51D-068B-7F88C453D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659" y="3709403"/>
            <a:ext cx="1826846" cy="182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1D89EA70-9AAC-4A8C-8EDD-1796973E652D}"/>
              </a:ext>
            </a:extLst>
          </p:cNvPr>
          <p:cNvSpPr txBox="1">
            <a:spLocks/>
          </p:cNvSpPr>
          <p:nvPr/>
        </p:nvSpPr>
        <p:spPr>
          <a:xfrm>
            <a:off x="687610" y="1971091"/>
            <a:ext cx="8310733" cy="4253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it-IT" sz="2000" b="1" u="sng" dirty="0">
                <a:solidFill>
                  <a:srgbClr val="2A65AE"/>
                </a:solidFill>
                <a:latin typeface="General Sans" pitchFamily="50" charset="0"/>
              </a:rPr>
              <a:t>WHERE WE ARE GOING</a:t>
            </a:r>
          </a:p>
          <a:p>
            <a:r>
              <a:rPr lang="en-US" sz="2000" dirty="0">
                <a:solidFill>
                  <a:schemeClr val="accent5"/>
                </a:solidFill>
                <a:latin typeface="General Sans" pitchFamily="50" charset="0"/>
              </a:rPr>
              <a:t>Optimization</a:t>
            </a:r>
            <a:r>
              <a:rPr lang="en-US" sz="2000" dirty="0">
                <a:latin typeface="General Sans" pitchFamily="50" charset="0"/>
              </a:rPr>
              <a:t> of devices under development, initial phases of laboratory validation, increase in statistics, clinical studies </a:t>
            </a:r>
          </a:p>
          <a:p>
            <a:endParaRPr lang="en-US" sz="2000" dirty="0">
              <a:latin typeface="General Sans" pitchFamily="50" charset="0"/>
            </a:endParaRPr>
          </a:p>
          <a:p>
            <a:r>
              <a:rPr lang="en-US" sz="2000" dirty="0">
                <a:latin typeface="General Sans" pitchFamily="50" charset="0"/>
              </a:rPr>
              <a:t>Strengthening</a:t>
            </a:r>
            <a:r>
              <a:rPr lang="en-US" sz="2000" dirty="0">
                <a:solidFill>
                  <a:schemeClr val="accent5"/>
                </a:solidFill>
                <a:latin typeface="General Sans" pitchFamily="50" charset="0"/>
              </a:rPr>
              <a:t> interactions </a:t>
            </a:r>
            <a:r>
              <a:rPr lang="en-US" sz="2000" dirty="0">
                <a:latin typeface="General Sans" pitchFamily="50" charset="0"/>
              </a:rPr>
              <a:t>with other Spokes: @Spoke 2 for robotic surgery software, @Spoke 4 for EV detection or identification of new biomarkers, @Spoke 5 for identification of targets that require ad hoc delivery systems</a:t>
            </a:r>
            <a:endParaRPr lang="it-IT" sz="2000" dirty="0">
              <a:latin typeface="General Sans" pitchFamily="50" charset="0"/>
            </a:endParaRPr>
          </a:p>
        </p:txBody>
      </p:sp>
      <p:pic>
        <p:nvPicPr>
          <p:cNvPr id="8" name="Picture 2" descr="Toolbox - Free construction and tools icons">
            <a:extLst>
              <a:ext uri="{FF2B5EF4-FFF2-40B4-BE49-F238E27FC236}">
                <a16:creationId xmlns:a16="http://schemas.microsoft.com/office/drawing/2014/main" id="{0F790358-7F4C-8938-8A5F-9BF36620C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350" y="365125"/>
            <a:ext cx="1186698" cy="118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56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2A65AE"/>
                </a:solidFill>
                <a:latin typeface="General Sans" pitchFamily="50" charset="0"/>
              </a:rPr>
              <a:t>SPOKE 6</a:t>
            </a:r>
            <a:br>
              <a:rPr lang="it-IT" b="1" dirty="0">
                <a:solidFill>
                  <a:srgbClr val="2A65AE"/>
                </a:solidFill>
                <a:latin typeface="General Sans" pitchFamily="50" charset="0"/>
              </a:rPr>
            </a:br>
            <a:r>
              <a:rPr lang="it-IT" sz="4000" b="1" dirty="0" err="1">
                <a:solidFill>
                  <a:srgbClr val="2A65AE"/>
                </a:solidFill>
                <a:latin typeface="General Sans" pitchFamily="50" charset="0"/>
              </a:rPr>
              <a:t>Healthy</a:t>
            </a:r>
            <a:r>
              <a:rPr lang="it-IT" sz="4000" b="1" dirty="0">
                <a:solidFill>
                  <a:srgbClr val="2A65AE"/>
                </a:solidFill>
                <a:latin typeface="General Sans" pitchFamily="50" charset="0"/>
              </a:rPr>
              <a:t> Toolbox</a:t>
            </a:r>
            <a:endParaRPr lang="it-IT" dirty="0"/>
          </a:p>
        </p:txBody>
      </p:sp>
      <p:pic>
        <p:nvPicPr>
          <p:cNvPr id="5" name="Immagine 2">
            <a:extLst>
              <a:ext uri="{FF2B5EF4-FFF2-40B4-BE49-F238E27FC236}">
                <a16:creationId xmlns:a16="http://schemas.microsoft.com/office/drawing/2014/main" id="{08C91129-005E-C619-ACC4-DFA38F56BA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2" r="772" b="37133"/>
          <a:stretch/>
        </p:blipFill>
        <p:spPr>
          <a:xfrm>
            <a:off x="-2" y="5992839"/>
            <a:ext cx="12192001" cy="872197"/>
          </a:xfrm>
          <a:prstGeom prst="rect">
            <a:avLst/>
          </a:prstGeom>
        </p:spPr>
      </p:pic>
      <p:pic>
        <p:nvPicPr>
          <p:cNvPr id="6" name="Picture 5" descr="A black background with white letters and a green and red symbol&#10;&#10;Description automatically generated">
            <a:extLst>
              <a:ext uri="{FF2B5EF4-FFF2-40B4-BE49-F238E27FC236}">
                <a16:creationId xmlns:a16="http://schemas.microsoft.com/office/drawing/2014/main" id="{21C23E3B-148E-5260-B8D2-7229FFCEDA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241" y="6081288"/>
            <a:ext cx="2689860" cy="695298"/>
          </a:xfrm>
          <a:prstGeom prst="rect">
            <a:avLst/>
          </a:prstGeom>
        </p:spPr>
      </p:pic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C095CBFB-78BB-F1B1-B1C1-EE48841EBB0C}"/>
              </a:ext>
            </a:extLst>
          </p:cNvPr>
          <p:cNvSpPr txBox="1">
            <a:spLocks/>
          </p:cNvSpPr>
          <p:nvPr/>
        </p:nvSpPr>
        <p:spPr>
          <a:xfrm>
            <a:off x="838200" y="1833807"/>
            <a:ext cx="6958719" cy="31903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it-IT" sz="2000" b="1" u="sng" dirty="0">
                <a:solidFill>
                  <a:srgbClr val="2A65AE"/>
                </a:solidFill>
                <a:latin typeface="General Sans" pitchFamily="50" charset="0"/>
              </a:rPr>
              <a:t>THE CHALLENGE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>
                <a:solidFill>
                  <a:srgbClr val="2A65AE"/>
                </a:solidFill>
                <a:latin typeface="General Sans" pitchFamily="50" charset="0"/>
              </a:rPr>
              <a:t>Set of diagnostic and therapeutic devices validated in the laboratory with biological fluids (biosensors) or in cellular and animal models (bio- and nano-materials)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>
                <a:solidFill>
                  <a:srgbClr val="2A65AE"/>
                </a:solidFill>
                <a:latin typeface="General Sans" pitchFamily="50" charset="0"/>
              </a:rPr>
              <a:t>Precision surgery and its algorithms that can be implemented on a large scale 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>
                <a:solidFill>
                  <a:srgbClr val="2A65AE"/>
                </a:solidFill>
                <a:latin typeface="General Sans" pitchFamily="50" charset="0"/>
              </a:rPr>
              <a:t>3D models with complexity comparable to healthy and pathological tissues: «the concept of tissue avatar»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>
                <a:solidFill>
                  <a:srgbClr val="2A65AE"/>
                </a:solidFill>
                <a:latin typeface="General Sans" pitchFamily="50" charset="0"/>
              </a:rPr>
              <a:t>The regulatory context and clinical applications</a:t>
            </a:r>
            <a:endParaRPr lang="it-IT" sz="2000" dirty="0">
              <a:latin typeface="General Sans" pitchFamily="50" charset="0"/>
            </a:endParaRPr>
          </a:p>
          <a:p>
            <a:endParaRPr lang="it-IT" sz="2000" dirty="0">
              <a:latin typeface="General Sans" pitchFamily="50" charset="0"/>
            </a:endParaRPr>
          </a:p>
        </p:txBody>
      </p:sp>
      <p:pic>
        <p:nvPicPr>
          <p:cNvPr id="9" name="Picture 2" descr="Toolbox - Free construction and tools icons">
            <a:extLst>
              <a:ext uri="{FF2B5EF4-FFF2-40B4-BE49-F238E27FC236}">
                <a16:creationId xmlns:a16="http://schemas.microsoft.com/office/drawing/2014/main" id="{028A2E56-D96F-16D1-BC57-36DCF9D8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142" y="365125"/>
            <a:ext cx="1186698" cy="118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590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2A65AE"/>
                </a:solidFill>
                <a:latin typeface="General Sans" pitchFamily="50" charset="0"/>
              </a:rPr>
              <a:t>SPOKE 6</a:t>
            </a:r>
            <a:br>
              <a:rPr lang="it-IT" b="1" dirty="0">
                <a:solidFill>
                  <a:srgbClr val="2A65AE"/>
                </a:solidFill>
                <a:latin typeface="General Sans" pitchFamily="50" charset="0"/>
              </a:rPr>
            </a:br>
            <a:r>
              <a:rPr lang="it-IT" sz="4000" b="1" dirty="0" err="1">
                <a:solidFill>
                  <a:srgbClr val="2A65AE"/>
                </a:solidFill>
                <a:latin typeface="General Sans" pitchFamily="50" charset="0"/>
              </a:rPr>
              <a:t>Healthy</a:t>
            </a:r>
            <a:r>
              <a:rPr lang="it-IT" sz="4000" b="1" dirty="0">
                <a:solidFill>
                  <a:srgbClr val="2A65AE"/>
                </a:solidFill>
                <a:latin typeface="General Sans" pitchFamily="50" charset="0"/>
              </a:rPr>
              <a:t> Toolbox</a:t>
            </a:r>
            <a:endParaRPr lang="it-IT" dirty="0"/>
          </a:p>
        </p:txBody>
      </p:sp>
      <p:pic>
        <p:nvPicPr>
          <p:cNvPr id="5" name="Immagine 2">
            <a:extLst>
              <a:ext uri="{FF2B5EF4-FFF2-40B4-BE49-F238E27FC236}">
                <a16:creationId xmlns:a16="http://schemas.microsoft.com/office/drawing/2014/main" id="{23E3AD53-B3BA-D2AB-5A39-39C10B4CA1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2" r="772" b="37133"/>
          <a:stretch/>
        </p:blipFill>
        <p:spPr>
          <a:xfrm>
            <a:off x="-2" y="5992839"/>
            <a:ext cx="12192001" cy="872197"/>
          </a:xfrm>
          <a:prstGeom prst="rect">
            <a:avLst/>
          </a:prstGeom>
        </p:spPr>
      </p:pic>
      <p:pic>
        <p:nvPicPr>
          <p:cNvPr id="6" name="Picture 5" descr="A black background with white letters and a green and red symbol&#10;&#10;Description automatically generated">
            <a:extLst>
              <a:ext uri="{FF2B5EF4-FFF2-40B4-BE49-F238E27FC236}">
                <a16:creationId xmlns:a16="http://schemas.microsoft.com/office/drawing/2014/main" id="{F8B9DE59-04B3-3D2D-2A3B-141BE0B653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241" y="6081288"/>
            <a:ext cx="2689860" cy="695298"/>
          </a:xfrm>
          <a:prstGeom prst="rect">
            <a:avLst/>
          </a:prstGeom>
        </p:spPr>
      </p:pic>
      <p:pic>
        <p:nvPicPr>
          <p:cNvPr id="3078" name="Picture 6" descr="Network icons for free download | Freepik">
            <a:extLst>
              <a:ext uri="{FF2B5EF4-FFF2-40B4-BE49-F238E27FC236}">
                <a16:creationId xmlns:a16="http://schemas.microsoft.com/office/drawing/2014/main" id="{13A5B149-CB60-E0A8-0407-F08721386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198" y="2048411"/>
            <a:ext cx="1380589" cy="138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Value chain - Free business and finance icons">
            <a:extLst>
              <a:ext uri="{FF2B5EF4-FFF2-40B4-BE49-F238E27FC236}">
                <a16:creationId xmlns:a16="http://schemas.microsoft.com/office/drawing/2014/main" id="{D4AD9173-56EC-E88A-93C3-95662F086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199" y="3877731"/>
            <a:ext cx="1380589" cy="138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DDF8FC2F-4C3E-9B94-65AF-A4685F50D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743092" cy="4351338"/>
          </a:xfrm>
        </p:spPr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000" b="1" u="sng" dirty="0">
                <a:solidFill>
                  <a:srgbClr val="2A65AE"/>
                </a:solidFill>
                <a:latin typeface="General Sans" pitchFamily="50" charset="0"/>
              </a:rPr>
              <a:t>FORECASTS AFTER THE CLOSURE OF THE PROJECT</a:t>
            </a:r>
            <a:endParaRPr lang="it-IT" sz="2000" b="1" u="sng" dirty="0">
              <a:solidFill>
                <a:srgbClr val="2A65AE"/>
              </a:solidFill>
              <a:latin typeface="General Sans" pitchFamily="50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000" dirty="0">
                <a:latin typeface="General Sans" pitchFamily="50" charset="0"/>
              </a:rPr>
              <a:t>Supply chain: Design and modeling, manufacturing, characterization and optimization with pre-clinical and clinical validations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>
                <a:latin typeface="General Sans" pitchFamily="50" charset="0"/>
              </a:rPr>
              <a:t>Creation of a national network of expertise in the field of device development for precision medicine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>
                <a:latin typeface="General Sans" pitchFamily="50" charset="0"/>
              </a:rPr>
              <a:t>Collaborations / Workshops with certification bodies: TUV, AIFA, ISS, CNT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>
                <a:latin typeface="General Sans" pitchFamily="50" charset="0"/>
              </a:rPr>
              <a:t>Partnership with the business world, starting from the well-known biomedical district of Modena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>
                <a:latin typeface="General Sans" pitchFamily="50" charset="0"/>
              </a:rPr>
              <a:t>Start-ups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>
                <a:latin typeface="General Sans" pitchFamily="50" charset="0"/>
              </a:rPr>
              <a:t>European partnership for the creation of coherent EU consortia 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>
                <a:latin typeface="General Sans" pitchFamily="50" charset="0"/>
              </a:rPr>
              <a:t>Training in Master's Degree courses</a:t>
            </a:r>
            <a:endParaRPr lang="it-IT" sz="2000" b="1" dirty="0">
              <a:latin typeface="General Sans" pitchFamily="50" charset="0"/>
            </a:endParaRPr>
          </a:p>
        </p:txBody>
      </p:sp>
      <p:pic>
        <p:nvPicPr>
          <p:cNvPr id="9" name="Picture 2" descr="Toolbox - Free construction and tools icons">
            <a:extLst>
              <a:ext uri="{FF2B5EF4-FFF2-40B4-BE49-F238E27FC236}">
                <a16:creationId xmlns:a16="http://schemas.microsoft.com/office/drawing/2014/main" id="{95C60B22-4C63-CFAC-84A0-E11093300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142" y="365125"/>
            <a:ext cx="1186698" cy="118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721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3" name="Segnaposto contenuto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6719" cy="6866709"/>
          </a:xfrm>
        </p:spPr>
      </p:pic>
    </p:spTree>
    <p:extLst>
      <p:ext uri="{BB962C8B-B14F-4D97-AF65-F5344CB8AC3E}">
        <p14:creationId xmlns:p14="http://schemas.microsoft.com/office/powerpoint/2010/main" val="6743734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</TotalTime>
  <Words>470</Words>
  <Application>Microsoft Office PowerPoint</Application>
  <PresentationFormat>Widescreen</PresentationFormat>
  <Paragraphs>56</Paragraphs>
  <Slides>8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Courier New</vt:lpstr>
      <vt:lpstr>General Sans</vt:lpstr>
      <vt:lpstr>TimesNewRomanPSMT</vt:lpstr>
      <vt:lpstr>Wingdings</vt:lpstr>
      <vt:lpstr>Tema di Office</vt:lpstr>
      <vt:lpstr>Presentazione standard di PowerPoint</vt:lpstr>
      <vt:lpstr>SPOKE 6 Healthy Toolbox</vt:lpstr>
      <vt:lpstr>SPOKE 6 Healthy Toolbox</vt:lpstr>
      <vt:lpstr>SPOKE 6 Healthy Toolbox</vt:lpstr>
      <vt:lpstr>SPOKE 6 Healthy Toolbox</vt:lpstr>
      <vt:lpstr>SPOKE 6 Healthy Toolbox</vt:lpstr>
      <vt:lpstr>SPOKE 6 Healthy Toolbox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Account Microsoft</dc:creator>
  <cp:lastModifiedBy>Roberto Bottone</cp:lastModifiedBy>
  <cp:revision>21</cp:revision>
  <dcterms:created xsi:type="dcterms:W3CDTF">2024-05-13T08:52:54Z</dcterms:created>
  <dcterms:modified xsi:type="dcterms:W3CDTF">2024-07-08T09:20:33Z</dcterms:modified>
</cp:coreProperties>
</file>