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7" r:id="rId4"/>
    <p:sldId id="265" r:id="rId5"/>
    <p:sldId id="260" r:id="rId6"/>
    <p:sldId id="267" r:id="rId7"/>
    <p:sldId id="268" r:id="rId8"/>
    <p:sldId id="269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5AE"/>
    <a:srgbClr val="AED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9" autoAdjust="0"/>
    <p:restoredTop sz="96015" autoAdjust="0"/>
  </p:normalViewPr>
  <p:slideViewPr>
    <p:cSldViewPr snapToGrid="0">
      <p:cViewPr varScale="1">
        <p:scale>
          <a:sx n="106" d="100"/>
          <a:sy n="106" d="100"/>
        </p:scale>
        <p:origin x="1026" y="10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Bottone" userId="89118d6439166594" providerId="LiveId" clId="{0DA810B0-934F-4A3E-9B45-FDEFEB3FC5A4}"/>
    <pc:docChg chg="undo custSel modSld">
      <pc:chgData name="Roberto Bottone" userId="89118d6439166594" providerId="LiveId" clId="{0DA810B0-934F-4A3E-9B45-FDEFEB3FC5A4}" dt="2024-07-08T09:12:56.464" v="181" actId="20577"/>
      <pc:docMkLst>
        <pc:docMk/>
      </pc:docMkLst>
      <pc:sldChg chg="modSp mod">
        <pc:chgData name="Roberto Bottone" userId="89118d6439166594" providerId="LiveId" clId="{0DA810B0-934F-4A3E-9B45-FDEFEB3FC5A4}" dt="2024-07-08T09:02:47.415" v="21" actId="1076"/>
        <pc:sldMkLst>
          <pc:docMk/>
          <pc:sldMk cId="3530199241" sldId="257"/>
        </pc:sldMkLst>
        <pc:spChg chg="mod">
          <ac:chgData name="Roberto Bottone" userId="89118d6439166594" providerId="LiveId" clId="{0DA810B0-934F-4A3E-9B45-FDEFEB3FC5A4}" dt="2024-07-08T09:02:47.415" v="21" actId="1076"/>
          <ac:spMkLst>
            <pc:docMk/>
            <pc:sldMk cId="3530199241" sldId="257"/>
            <ac:spMk id="2" creationId="{00000000-0000-0000-0000-000000000000}"/>
          </ac:spMkLst>
        </pc:spChg>
      </pc:sldChg>
      <pc:sldChg chg="modSp mod">
        <pc:chgData name="Roberto Bottone" userId="89118d6439166594" providerId="LiveId" clId="{0DA810B0-934F-4A3E-9B45-FDEFEB3FC5A4}" dt="2024-07-08T09:02:20.186" v="18"/>
        <pc:sldMkLst>
          <pc:docMk/>
          <pc:sldMk cId="3009582199" sldId="258"/>
        </pc:sldMkLst>
        <pc:spChg chg="mod">
          <ac:chgData name="Roberto Bottone" userId="89118d6439166594" providerId="LiveId" clId="{0DA810B0-934F-4A3E-9B45-FDEFEB3FC5A4}" dt="2024-07-08T09:02:20.186" v="18"/>
          <ac:spMkLst>
            <pc:docMk/>
            <pc:sldMk cId="3009582199" sldId="258"/>
            <ac:spMk id="3" creationId="{00000000-0000-0000-0000-000000000000}"/>
          </ac:spMkLst>
        </pc:spChg>
      </pc:sldChg>
      <pc:sldChg chg="modSp mod">
        <pc:chgData name="Roberto Bottone" userId="89118d6439166594" providerId="LiveId" clId="{0DA810B0-934F-4A3E-9B45-FDEFEB3FC5A4}" dt="2024-07-08T09:03:39.785" v="49"/>
        <pc:sldMkLst>
          <pc:docMk/>
          <pc:sldMk cId="314156629" sldId="260"/>
        </pc:sldMkLst>
        <pc:spChg chg="mod">
          <ac:chgData name="Roberto Bottone" userId="89118d6439166594" providerId="LiveId" clId="{0DA810B0-934F-4A3E-9B45-FDEFEB3FC5A4}" dt="2024-07-08T09:03:39.785" v="49"/>
          <ac:spMkLst>
            <pc:docMk/>
            <pc:sldMk cId="314156629" sldId="260"/>
            <ac:spMk id="3" creationId="{00000000-0000-0000-0000-000000000000}"/>
          </ac:spMkLst>
        </pc:spChg>
      </pc:sldChg>
      <pc:sldChg chg="modSp mod">
        <pc:chgData name="Roberto Bottone" userId="89118d6439166594" providerId="LiveId" clId="{0DA810B0-934F-4A3E-9B45-FDEFEB3FC5A4}" dt="2024-07-08T09:11:22.094" v="157" actId="20577"/>
        <pc:sldMkLst>
          <pc:docMk/>
          <pc:sldMk cId="3292590165" sldId="261"/>
        </pc:sldMkLst>
        <pc:spChg chg="mod">
          <ac:chgData name="Roberto Bottone" userId="89118d6439166594" providerId="LiveId" clId="{0DA810B0-934F-4A3E-9B45-FDEFEB3FC5A4}" dt="2024-07-08T09:11:22.094" v="157" actId="20577"/>
          <ac:spMkLst>
            <pc:docMk/>
            <pc:sldMk cId="3292590165" sldId="261"/>
            <ac:spMk id="3" creationId="{00000000-0000-0000-0000-000000000000}"/>
          </ac:spMkLst>
        </pc:spChg>
      </pc:sldChg>
      <pc:sldChg chg="modSp mod">
        <pc:chgData name="Roberto Bottone" userId="89118d6439166594" providerId="LiveId" clId="{0DA810B0-934F-4A3E-9B45-FDEFEB3FC5A4}" dt="2024-07-08T09:12:56.464" v="181" actId="20577"/>
        <pc:sldMkLst>
          <pc:docMk/>
          <pc:sldMk cId="4035721202" sldId="262"/>
        </pc:sldMkLst>
        <pc:spChg chg="mod">
          <ac:chgData name="Roberto Bottone" userId="89118d6439166594" providerId="LiveId" clId="{0DA810B0-934F-4A3E-9B45-FDEFEB3FC5A4}" dt="2024-07-08T09:11:37.001" v="158"/>
          <ac:spMkLst>
            <pc:docMk/>
            <pc:sldMk cId="4035721202" sldId="262"/>
            <ac:spMk id="3" creationId="{00000000-0000-0000-0000-000000000000}"/>
          </ac:spMkLst>
        </pc:spChg>
        <pc:spChg chg="mod">
          <ac:chgData name="Roberto Bottone" userId="89118d6439166594" providerId="LiveId" clId="{0DA810B0-934F-4A3E-9B45-FDEFEB3FC5A4}" dt="2024-07-08T09:12:56.464" v="181" actId="20577"/>
          <ac:spMkLst>
            <pc:docMk/>
            <pc:sldMk cId="4035721202" sldId="262"/>
            <ac:spMk id="5" creationId="{17193A09-C933-47CC-8ABC-599F52CF4B5A}"/>
          </ac:spMkLst>
        </pc:spChg>
      </pc:sldChg>
      <pc:sldChg chg="modSp mod">
        <pc:chgData name="Roberto Bottone" userId="89118d6439166594" providerId="LiveId" clId="{0DA810B0-934F-4A3E-9B45-FDEFEB3FC5A4}" dt="2024-07-08T09:04:00.698" v="53" actId="1076"/>
        <pc:sldMkLst>
          <pc:docMk/>
          <pc:sldMk cId="1471393442" sldId="265"/>
        </pc:sldMkLst>
        <pc:spChg chg="mod">
          <ac:chgData name="Roberto Bottone" userId="89118d6439166594" providerId="LiveId" clId="{0DA810B0-934F-4A3E-9B45-FDEFEB3FC5A4}" dt="2024-07-08T09:03:09.869" v="39" actId="20577"/>
          <ac:spMkLst>
            <pc:docMk/>
            <pc:sldMk cId="1471393442" sldId="265"/>
            <ac:spMk id="3" creationId="{00000000-0000-0000-0000-000000000000}"/>
          </ac:spMkLst>
        </pc:spChg>
        <pc:spChg chg="mod">
          <ac:chgData name="Roberto Bottone" userId="89118d6439166594" providerId="LiveId" clId="{0DA810B0-934F-4A3E-9B45-FDEFEB3FC5A4}" dt="2024-07-08T09:03:56.133" v="52" actId="1076"/>
          <ac:spMkLst>
            <pc:docMk/>
            <pc:sldMk cId="1471393442" sldId="265"/>
            <ac:spMk id="7" creationId="{F51C0C5B-6A10-4645-8DB7-AD3755DB8B04}"/>
          </ac:spMkLst>
        </pc:spChg>
        <pc:spChg chg="mod">
          <ac:chgData name="Roberto Bottone" userId="89118d6439166594" providerId="LiveId" clId="{0DA810B0-934F-4A3E-9B45-FDEFEB3FC5A4}" dt="2024-07-08T09:04:00.698" v="53" actId="1076"/>
          <ac:spMkLst>
            <pc:docMk/>
            <pc:sldMk cId="1471393442" sldId="265"/>
            <ac:spMk id="8" creationId="{19CBD4EB-CEE9-418A-B6E1-A4829977F9EE}"/>
          </ac:spMkLst>
        </pc:spChg>
        <pc:picChg chg="mod">
          <ac:chgData name="Roberto Bottone" userId="89118d6439166594" providerId="LiveId" clId="{0DA810B0-934F-4A3E-9B45-FDEFEB3FC5A4}" dt="2024-07-08T09:03:02.963" v="23" actId="1076"/>
          <ac:picMkLst>
            <pc:docMk/>
            <pc:sldMk cId="1471393442" sldId="265"/>
            <ac:picMk id="6" creationId="{154CE0C5-34C2-4445-A137-002A1DFD3059}"/>
          </ac:picMkLst>
        </pc:picChg>
      </pc:sldChg>
      <pc:sldChg chg="modSp mod">
        <pc:chgData name="Roberto Bottone" userId="89118d6439166594" providerId="LiveId" clId="{0DA810B0-934F-4A3E-9B45-FDEFEB3FC5A4}" dt="2024-07-08T09:05:42.477" v="95" actId="1076"/>
        <pc:sldMkLst>
          <pc:docMk/>
          <pc:sldMk cId="1921910591" sldId="267"/>
        </pc:sldMkLst>
        <pc:spChg chg="mod">
          <ac:chgData name="Roberto Bottone" userId="89118d6439166594" providerId="LiveId" clId="{0DA810B0-934F-4A3E-9B45-FDEFEB3FC5A4}" dt="2024-07-08T09:04:56.111" v="61" actId="20577"/>
          <ac:spMkLst>
            <pc:docMk/>
            <pc:sldMk cId="1921910591" sldId="267"/>
            <ac:spMk id="2" creationId="{101D98E3-3A92-4521-8ED0-32D261ECE56C}"/>
          </ac:spMkLst>
        </pc:spChg>
        <pc:spChg chg="mod">
          <ac:chgData name="Roberto Bottone" userId="89118d6439166594" providerId="LiveId" clId="{0DA810B0-934F-4A3E-9B45-FDEFEB3FC5A4}" dt="2024-07-08T09:04:14.515" v="54"/>
          <ac:spMkLst>
            <pc:docMk/>
            <pc:sldMk cId="1921910591" sldId="267"/>
            <ac:spMk id="3" creationId="{00000000-0000-0000-0000-000000000000}"/>
          </ac:spMkLst>
        </pc:spChg>
        <pc:spChg chg="mod">
          <ac:chgData name="Roberto Bottone" userId="89118d6439166594" providerId="LiveId" clId="{0DA810B0-934F-4A3E-9B45-FDEFEB3FC5A4}" dt="2024-07-08T09:04:32.921" v="57"/>
          <ac:spMkLst>
            <pc:docMk/>
            <pc:sldMk cId="1921910591" sldId="267"/>
            <ac:spMk id="8" creationId="{1ECC654A-1745-48B1-9351-D364BB4FA97B}"/>
          </ac:spMkLst>
        </pc:spChg>
        <pc:spChg chg="mod">
          <ac:chgData name="Roberto Bottone" userId="89118d6439166594" providerId="LiveId" clId="{0DA810B0-934F-4A3E-9B45-FDEFEB3FC5A4}" dt="2024-07-08T09:04:44.506" v="58"/>
          <ac:spMkLst>
            <pc:docMk/>
            <pc:sldMk cId="1921910591" sldId="267"/>
            <ac:spMk id="14" creationId="{A7386DC1-A504-4493-AD7C-53C20D557A2D}"/>
          </ac:spMkLst>
        </pc:spChg>
        <pc:spChg chg="mod">
          <ac:chgData name="Roberto Bottone" userId="89118d6439166594" providerId="LiveId" clId="{0DA810B0-934F-4A3E-9B45-FDEFEB3FC5A4}" dt="2024-07-08T09:04:27.729" v="56" actId="14100"/>
          <ac:spMkLst>
            <pc:docMk/>
            <pc:sldMk cId="1921910591" sldId="267"/>
            <ac:spMk id="20" creationId="{12A60DD7-CE6F-4D00-A74F-6EF79D852EB9}"/>
          </ac:spMkLst>
        </pc:spChg>
        <pc:spChg chg="mod">
          <ac:chgData name="Roberto Bottone" userId="89118d6439166594" providerId="LiveId" clId="{0DA810B0-934F-4A3E-9B45-FDEFEB3FC5A4}" dt="2024-07-08T09:05:01.847" v="65" actId="20577"/>
          <ac:spMkLst>
            <pc:docMk/>
            <pc:sldMk cId="1921910591" sldId="267"/>
            <ac:spMk id="22" creationId="{7DBAB587-5783-47C3-84B0-04B91B5F8A28}"/>
          </ac:spMkLst>
        </pc:spChg>
        <pc:spChg chg="mod">
          <ac:chgData name="Roberto Bottone" userId="89118d6439166594" providerId="LiveId" clId="{0DA810B0-934F-4A3E-9B45-FDEFEB3FC5A4}" dt="2024-07-08T09:05:08.857" v="66"/>
          <ac:spMkLst>
            <pc:docMk/>
            <pc:sldMk cId="1921910591" sldId="267"/>
            <ac:spMk id="29" creationId="{2773CAC6-BFD8-4EA8-B5F0-9D8137D151CF}"/>
          </ac:spMkLst>
        </pc:spChg>
        <pc:spChg chg="mod">
          <ac:chgData name="Roberto Bottone" userId="89118d6439166594" providerId="LiveId" clId="{0DA810B0-934F-4A3E-9B45-FDEFEB3FC5A4}" dt="2024-07-08T09:05:33.143" v="93" actId="6549"/>
          <ac:spMkLst>
            <pc:docMk/>
            <pc:sldMk cId="1921910591" sldId="267"/>
            <ac:spMk id="30" creationId="{B63BD80D-6D0C-47A8-AEE2-FF205C29576F}"/>
          </ac:spMkLst>
        </pc:spChg>
        <pc:spChg chg="mod">
          <ac:chgData name="Roberto Bottone" userId="89118d6439166594" providerId="LiveId" clId="{0DA810B0-934F-4A3E-9B45-FDEFEB3FC5A4}" dt="2024-07-08T09:05:42.477" v="95" actId="1076"/>
          <ac:spMkLst>
            <pc:docMk/>
            <pc:sldMk cId="1921910591" sldId="267"/>
            <ac:spMk id="76" creationId="{93AB4CC3-5FCE-4988-8882-BE6861DA629A}"/>
          </ac:spMkLst>
        </pc:spChg>
      </pc:sldChg>
      <pc:sldChg chg="modSp mod">
        <pc:chgData name="Roberto Bottone" userId="89118d6439166594" providerId="LiveId" clId="{0DA810B0-934F-4A3E-9B45-FDEFEB3FC5A4}" dt="2024-07-08T09:06:07.588" v="98"/>
        <pc:sldMkLst>
          <pc:docMk/>
          <pc:sldMk cId="2333320358" sldId="268"/>
        </pc:sldMkLst>
        <pc:spChg chg="mod">
          <ac:chgData name="Roberto Bottone" userId="89118d6439166594" providerId="LiveId" clId="{0DA810B0-934F-4A3E-9B45-FDEFEB3FC5A4}" dt="2024-07-08T09:06:07.588" v="98"/>
          <ac:spMkLst>
            <pc:docMk/>
            <pc:sldMk cId="2333320358" sldId="268"/>
            <ac:spMk id="2" creationId="{DD355FAB-2AC0-4345-A41A-971A4F81872F}"/>
          </ac:spMkLst>
        </pc:spChg>
        <pc:spChg chg="mod">
          <ac:chgData name="Roberto Bottone" userId="89118d6439166594" providerId="LiveId" clId="{0DA810B0-934F-4A3E-9B45-FDEFEB3FC5A4}" dt="2024-07-08T09:06:00.499" v="97"/>
          <ac:spMkLst>
            <pc:docMk/>
            <pc:sldMk cId="2333320358" sldId="268"/>
            <ac:spMk id="3" creationId="{00000000-0000-0000-0000-000000000000}"/>
          </ac:spMkLst>
        </pc:spChg>
      </pc:sldChg>
      <pc:sldChg chg="modSp mod">
        <pc:chgData name="Roberto Bottone" userId="89118d6439166594" providerId="LiveId" clId="{0DA810B0-934F-4A3E-9B45-FDEFEB3FC5A4}" dt="2024-07-08T09:09:11.169" v="123" actId="14100"/>
        <pc:sldMkLst>
          <pc:docMk/>
          <pc:sldMk cId="1864613604" sldId="269"/>
        </pc:sldMkLst>
        <pc:spChg chg="mod">
          <ac:chgData name="Roberto Bottone" userId="89118d6439166594" providerId="LiveId" clId="{0DA810B0-934F-4A3E-9B45-FDEFEB3FC5A4}" dt="2024-07-08T09:09:11.169" v="123" actId="14100"/>
          <ac:spMkLst>
            <pc:docMk/>
            <pc:sldMk cId="1864613604" sldId="269"/>
            <ac:spMk id="3" creationId="{00000000-0000-0000-0000-000000000000}"/>
          </ac:spMkLst>
        </pc:spChg>
        <pc:spChg chg="mod">
          <ac:chgData name="Roberto Bottone" userId="89118d6439166594" providerId="LiveId" clId="{0DA810B0-934F-4A3E-9B45-FDEFEB3FC5A4}" dt="2024-07-08T09:08:27.562" v="117" actId="1076"/>
          <ac:spMkLst>
            <pc:docMk/>
            <pc:sldMk cId="1864613604" sldId="269"/>
            <ac:spMk id="7" creationId="{50D2A774-9D17-4F18-90EA-D91CE4FB061F}"/>
          </ac:spMkLst>
        </pc:spChg>
        <pc:spChg chg="mod">
          <ac:chgData name="Roberto Bottone" userId="89118d6439166594" providerId="LiveId" clId="{0DA810B0-934F-4A3E-9B45-FDEFEB3FC5A4}" dt="2024-07-08T09:08:17.297" v="115" actId="14100"/>
          <ac:spMkLst>
            <pc:docMk/>
            <pc:sldMk cId="1864613604" sldId="269"/>
            <ac:spMk id="11" creationId="{8A939D68-D350-4B59-A9AE-C8704BEAF8F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4801C-F2BF-4AAF-83BA-55596DEBE16C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1AE9-E615-4882-B681-47E0B702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93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260B-C92A-4F58-AB36-A2ABF1B4027F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90B0-9CD9-402D-B936-CE1A929BF0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44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799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02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913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70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97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754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717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97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8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>
                <a:latin typeface="General Sans" pitchFamily="50" charset="0"/>
              </a:rPr>
              <a:t>Validazione di ADC, </a:t>
            </a:r>
            <a:r>
              <a:rPr lang="it-IT" sz="1200" dirty="0" err="1">
                <a:latin typeface="General Sans" pitchFamily="50" charset="0"/>
              </a:rPr>
              <a:t>BiTEs</a:t>
            </a:r>
            <a:r>
              <a:rPr lang="it-IT" sz="1200" dirty="0">
                <a:latin typeface="General Sans" pitchFamily="50" charset="0"/>
              </a:rPr>
              <a:t>,  anticorpi monoclonali chimerici ricombinanti, nanoparticelle, cellule CAR-T e di vie metaboliche su cui intervenire farmacologicamente per ottenere un effetto immunomodulatore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8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6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18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78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23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16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0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26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6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6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66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22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4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.jp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5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Next-gen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Therapeutics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b="1" u="sng" dirty="0">
                <a:solidFill>
                  <a:srgbClr val="2A65AE"/>
                </a:solidFill>
                <a:latin typeface="General Sans" pitchFamily="50" charset="0"/>
              </a:rPr>
              <a:t>FORECASTS AFTER THE CLOSURE OF THE PROJECT</a:t>
            </a:r>
            <a:endParaRPr lang="it-IT" sz="2000" b="1" dirty="0">
              <a:latin typeface="General Sans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46835"/>
            <a:ext cx="12200710" cy="123974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193A09-C933-47CC-8ABC-599F52CF4B5A}"/>
              </a:ext>
            </a:extLst>
          </p:cNvPr>
          <p:cNvSpPr txBox="1"/>
          <p:nvPr/>
        </p:nvSpPr>
        <p:spPr>
          <a:xfrm>
            <a:off x="363299" y="2363865"/>
            <a:ext cx="11285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A65AE"/>
                </a:solidFill>
              </a:rPr>
              <a:t>Search for Financing </a:t>
            </a:r>
            <a:r>
              <a:rPr lang="en-GB" b="1" dirty="0">
                <a:solidFill>
                  <a:srgbClr val="0070C0"/>
                </a:solidFill>
              </a:rPr>
              <a:t>: </a:t>
            </a:r>
            <a:r>
              <a:rPr lang="it-IT" dirty="0"/>
              <a:t>Garantire la continuità delle attività di ricerca e sviluppo.</a:t>
            </a:r>
            <a:endParaRPr lang="en-GB" dirty="0"/>
          </a:p>
          <a:p>
            <a:endParaRPr lang="en-GB" b="1" dirty="0">
              <a:solidFill>
                <a:srgbClr val="2A65AE"/>
              </a:solidFill>
            </a:endParaRPr>
          </a:p>
          <a:p>
            <a:r>
              <a:rPr lang="en-GB" b="1" dirty="0">
                <a:solidFill>
                  <a:srgbClr val="2A65AE"/>
                </a:solidFill>
              </a:rPr>
              <a:t>Collaborations and Partnerships : </a:t>
            </a:r>
            <a:r>
              <a:rPr lang="en-US" dirty="0"/>
              <a:t>New collaborations with research bodies, universities and pharmaceutical companies to exploit synergies and accelerate the implementation of therapies.</a:t>
            </a:r>
          </a:p>
          <a:p>
            <a:endParaRPr lang="en-GB" b="1" dirty="0">
              <a:solidFill>
                <a:srgbClr val="2A65AE"/>
              </a:solidFill>
            </a:endParaRPr>
          </a:p>
          <a:p>
            <a:r>
              <a:rPr lang="en-GB" b="1" dirty="0">
                <a:solidFill>
                  <a:srgbClr val="2A65AE"/>
                </a:solidFill>
              </a:rPr>
              <a:t>Commercialization and Technology Transfer : </a:t>
            </a:r>
            <a:r>
              <a:rPr lang="en-US" dirty="0"/>
              <a:t>Transfer the technologies developed from the laboratory to the market.</a:t>
            </a:r>
            <a:endParaRPr lang="it-IT" b="1" dirty="0">
              <a:solidFill>
                <a:srgbClr val="2A65AE"/>
              </a:solidFill>
            </a:endParaRPr>
          </a:p>
          <a:p>
            <a:r>
              <a:rPr lang="en-US" b="1" dirty="0">
                <a:solidFill>
                  <a:srgbClr val="2A65AE"/>
                </a:solidFill>
              </a:rPr>
              <a:t>Development of Future Research Lines </a:t>
            </a:r>
            <a:r>
              <a:rPr lang="it-IT" b="1" dirty="0">
                <a:solidFill>
                  <a:srgbClr val="2A65AE"/>
                </a:solidFill>
              </a:rPr>
              <a:t>:</a:t>
            </a:r>
            <a:r>
              <a:rPr lang="en-GB" b="1" dirty="0">
                <a:solidFill>
                  <a:srgbClr val="2A65AE"/>
                </a:solidFill>
              </a:rPr>
              <a:t> </a:t>
            </a:r>
            <a:r>
              <a:rPr lang="en-US" dirty="0"/>
              <a:t>Identify and develop new lines of research based on discoveries made during the project.</a:t>
            </a:r>
            <a:endParaRPr lang="en-GB" dirty="0"/>
          </a:p>
          <a:p>
            <a:endParaRPr lang="en-GB" b="1" dirty="0">
              <a:solidFill>
                <a:srgbClr val="2A65AE"/>
              </a:solidFill>
            </a:endParaRPr>
          </a:p>
          <a:p>
            <a:r>
              <a:rPr lang="en-GB" b="1" dirty="0" err="1">
                <a:solidFill>
                  <a:srgbClr val="2A65AE"/>
                </a:solidFill>
              </a:rPr>
              <a:t>Formazione</a:t>
            </a:r>
            <a:r>
              <a:rPr lang="en-GB" b="1" dirty="0">
                <a:solidFill>
                  <a:srgbClr val="2A65AE"/>
                </a:solidFill>
              </a:rPr>
              <a:t> : </a:t>
            </a:r>
            <a:r>
              <a:rPr lang="en-US" dirty="0"/>
              <a:t>Train the next generation of researchers and specialists in the field of innovative therapies.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72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19" cy="6866709"/>
          </a:xfrm>
        </p:spPr>
      </p:pic>
    </p:spTree>
    <p:extLst>
      <p:ext uri="{BB962C8B-B14F-4D97-AF65-F5344CB8AC3E}">
        <p14:creationId xmlns:p14="http://schemas.microsoft.com/office/powerpoint/2010/main" val="67437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3845" y="123768"/>
            <a:ext cx="10515600" cy="1325563"/>
          </a:xfrm>
        </p:spPr>
        <p:txBody>
          <a:bodyPr>
            <a:normAutofit/>
          </a:bodyPr>
          <a:lstStyle/>
          <a:p>
            <a:r>
              <a:rPr lang="it-IT" sz="2600" b="1" dirty="0">
                <a:solidFill>
                  <a:srgbClr val="2A65AE"/>
                </a:solidFill>
                <a:latin typeface="General Sans" pitchFamily="50" charset="0"/>
              </a:rPr>
              <a:t>SPOKE 5: Next-</a:t>
            </a:r>
            <a:r>
              <a:rPr lang="it-IT" sz="2600" b="1" dirty="0" err="1">
                <a:solidFill>
                  <a:srgbClr val="2A65AE"/>
                </a:solidFill>
                <a:latin typeface="General Sans" pitchFamily="50" charset="0"/>
              </a:rPr>
              <a:t>gen</a:t>
            </a:r>
            <a:r>
              <a:rPr lang="it-IT" sz="26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2600" b="1" dirty="0" err="1">
                <a:solidFill>
                  <a:srgbClr val="2A65AE"/>
                </a:solidFill>
                <a:latin typeface="General Sans" pitchFamily="50" charset="0"/>
              </a:rPr>
              <a:t>Therapeutics</a:t>
            </a:r>
            <a:endParaRPr lang="it-IT" sz="2600" b="1" dirty="0">
              <a:solidFill>
                <a:srgbClr val="2A65AE"/>
              </a:solidFill>
              <a:latin typeface="General Sans" pitchFamily="50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800" y="596900"/>
            <a:ext cx="11171645" cy="4880272"/>
          </a:xfrm>
        </p:spPr>
        <p:txBody>
          <a:bodyPr>
            <a:normAutofit/>
          </a:bodyPr>
          <a:lstStyle/>
          <a:p>
            <a:endParaRPr lang="it-IT" sz="20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SPOKE PRESENTATION</a:t>
            </a:r>
          </a:p>
          <a:p>
            <a:r>
              <a:rPr lang="it-IT" sz="1600" dirty="0">
                <a:latin typeface="General Sans" pitchFamily="50" charset="0"/>
              </a:rPr>
              <a:t> </a:t>
            </a:r>
            <a:r>
              <a:rPr lang="en-US" sz="1600" b="1" dirty="0">
                <a:latin typeface="General Sans" pitchFamily="50" charset="0"/>
              </a:rPr>
              <a:t>56 researchers involved: 40 PIs, 8 newly recruited RTD-A, 2 newly recruited ARs, 3 newly recruited PhD students (+ 3 Fellows and 1 PhD)</a:t>
            </a:r>
          </a:p>
          <a:p>
            <a:endParaRPr lang="it-IT" sz="1600" dirty="0">
              <a:latin typeface="General Sans" pitchFamily="50" charset="0"/>
            </a:endParaRPr>
          </a:p>
          <a:p>
            <a:endParaRPr lang="it-IT" sz="1600" dirty="0">
              <a:latin typeface="General Sans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46835"/>
            <a:ext cx="12200710" cy="1239749"/>
          </a:xfrm>
          <a:prstGeom prst="rect">
            <a:avLst/>
          </a:prstGeom>
        </p:spPr>
      </p:pic>
      <p:pic>
        <p:nvPicPr>
          <p:cNvPr id="6" name="Picture 4" descr="block_diagram.png">
            <a:extLst>
              <a:ext uri="{FF2B5EF4-FFF2-40B4-BE49-F238E27FC236}">
                <a16:creationId xmlns:a16="http://schemas.microsoft.com/office/drawing/2014/main" id="{ADABB262-93F5-44A6-9FBB-A5F3DD01E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19" y="1842623"/>
            <a:ext cx="5430013" cy="3832951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3D1A32DB-34BE-42BF-8196-74D8C04D1D30}"/>
              </a:ext>
            </a:extLst>
          </p:cNvPr>
          <p:cNvSpPr/>
          <p:nvPr/>
        </p:nvSpPr>
        <p:spPr>
          <a:xfrm>
            <a:off x="2047942" y="1950570"/>
            <a:ext cx="3784600" cy="337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40" descr="logo">
            <a:extLst>
              <a:ext uri="{FF2B5EF4-FFF2-40B4-BE49-F238E27FC236}">
                <a16:creationId xmlns:a16="http://schemas.microsoft.com/office/drawing/2014/main" id="{3B7DEC69-A204-40BD-B178-27C7DCA5B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913" y="3909585"/>
            <a:ext cx="494884" cy="3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D554FDB-6563-4C10-AF33-7C874958E8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386" y="2195958"/>
            <a:ext cx="1474460" cy="647021"/>
          </a:xfrm>
          <a:prstGeom prst="rect">
            <a:avLst/>
          </a:prstGeom>
        </p:spPr>
      </p:pic>
      <p:pic>
        <p:nvPicPr>
          <p:cNvPr id="17" name="Picture 12" descr="UNIMORE - Università degli studi di Modena e Reggio Emilia - Home Page">
            <a:extLst>
              <a:ext uri="{FF2B5EF4-FFF2-40B4-BE49-F238E27FC236}">
                <a16:creationId xmlns:a16="http://schemas.microsoft.com/office/drawing/2014/main" id="{D8A0D027-20FF-4CC2-A00B-3980E39B9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87"/>
          <a:stretch/>
        </p:blipFill>
        <p:spPr bwMode="auto">
          <a:xfrm>
            <a:off x="7261843" y="2180193"/>
            <a:ext cx="1088487" cy="65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Istituto Superiore di Sanità | Rome">
            <a:extLst>
              <a:ext uri="{FF2B5EF4-FFF2-40B4-BE49-F238E27FC236}">
                <a16:creationId xmlns:a16="http://schemas.microsoft.com/office/drawing/2014/main" id="{4A6EDBE8-6B54-45FD-B19D-D84740955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86" t="11926" r="8368" b="7413"/>
          <a:stretch/>
        </p:blipFill>
        <p:spPr bwMode="auto">
          <a:xfrm>
            <a:off x="2784542" y="3461306"/>
            <a:ext cx="399199" cy="3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4" descr="Home page">
            <a:extLst>
              <a:ext uri="{FF2B5EF4-FFF2-40B4-BE49-F238E27FC236}">
                <a16:creationId xmlns:a16="http://schemas.microsoft.com/office/drawing/2014/main" id="{8A251581-A7AC-463E-B4CE-DB9F1BB6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0670" y="3906786"/>
            <a:ext cx="882851" cy="8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Istituto di Ricerche Farmacologiche Mario Negri IRCCS - Alleanza contro il  cancro">
            <a:extLst>
              <a:ext uri="{FF2B5EF4-FFF2-40B4-BE49-F238E27FC236}">
                <a16:creationId xmlns:a16="http://schemas.microsoft.com/office/drawing/2014/main" id="{F3580C8C-9D16-4813-9C0F-E0C740264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273" y="3073747"/>
            <a:ext cx="1396225" cy="4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2" descr="Istituto Neuromed">
            <a:extLst>
              <a:ext uri="{FF2B5EF4-FFF2-40B4-BE49-F238E27FC236}">
                <a16:creationId xmlns:a16="http://schemas.microsoft.com/office/drawing/2014/main" id="{782EE463-E49B-439C-A41F-E66527E4B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385" y="3906786"/>
            <a:ext cx="1121961" cy="3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4">
            <a:extLst>
              <a:ext uri="{FF2B5EF4-FFF2-40B4-BE49-F238E27FC236}">
                <a16:creationId xmlns:a16="http://schemas.microsoft.com/office/drawing/2014/main" id="{EBBCC112-115C-4AFB-A09E-6383C7049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9110" y="3176826"/>
            <a:ext cx="1223262" cy="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Università di Bologna - Wikipedia">
            <a:extLst>
              <a:ext uri="{FF2B5EF4-FFF2-40B4-BE49-F238E27FC236}">
                <a16:creationId xmlns:a16="http://schemas.microsoft.com/office/drawing/2014/main" id="{8CEB1A41-C9D6-4130-B999-9D02E6A4B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994" y="2948584"/>
            <a:ext cx="877540" cy="87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unica.it - Notizia">
            <a:extLst>
              <a:ext uri="{FF2B5EF4-FFF2-40B4-BE49-F238E27FC236}">
                <a16:creationId xmlns:a16="http://schemas.microsoft.com/office/drawing/2014/main" id="{5B580777-B189-4036-9B3D-F0399B761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9915" y="3815298"/>
            <a:ext cx="715085" cy="715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27" name="Picture 28" descr="La nuova identità visiva | Università di Catania">
            <a:extLst>
              <a:ext uri="{FF2B5EF4-FFF2-40B4-BE49-F238E27FC236}">
                <a16:creationId xmlns:a16="http://schemas.microsoft.com/office/drawing/2014/main" id="{51346C98-97BC-4FC0-83A5-B5E3DCF46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71" t="29012" r="59164" b="39492"/>
          <a:stretch/>
        </p:blipFill>
        <p:spPr bwMode="auto">
          <a:xfrm>
            <a:off x="6303098" y="4044978"/>
            <a:ext cx="1131179" cy="4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 descr="Università degli Studi di Verona">
            <a:extLst>
              <a:ext uri="{FF2B5EF4-FFF2-40B4-BE49-F238E27FC236}">
                <a16:creationId xmlns:a16="http://schemas.microsoft.com/office/drawing/2014/main" id="{B5807EA4-16F0-41F3-B2D1-014ABE7A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098" y="3204553"/>
            <a:ext cx="1474459" cy="4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Universit degli Studi di Milano Bicocca Vector Logo - Download Free SVG  Icon | Worldvectorlogo">
            <a:extLst>
              <a:ext uri="{FF2B5EF4-FFF2-40B4-BE49-F238E27FC236}">
                <a16:creationId xmlns:a16="http://schemas.microsoft.com/office/drawing/2014/main" id="{168747C0-1B15-4ABA-9247-06D72984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934" y="2159731"/>
            <a:ext cx="788853" cy="78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280BDC3-491D-47FA-9C2D-935F6166D7F0}"/>
              </a:ext>
            </a:extLst>
          </p:cNvPr>
          <p:cNvSpPr/>
          <p:nvPr/>
        </p:nvSpPr>
        <p:spPr>
          <a:xfrm>
            <a:off x="1677725" y="4317274"/>
            <a:ext cx="151075" cy="237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0E3854-F263-4A4D-9BF7-A08DE3E9B89D}"/>
              </a:ext>
            </a:extLst>
          </p:cNvPr>
          <p:cNvSpPr txBox="1"/>
          <p:nvPr/>
        </p:nvSpPr>
        <p:spPr>
          <a:xfrm>
            <a:off x="1621655" y="428142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9</a:t>
            </a:r>
            <a:endParaRPr lang="en-GB" sz="1400" dirty="0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D494915F-3F8C-41AF-B5A9-88B2A54A5F9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56944" y="2301995"/>
            <a:ext cx="1050178" cy="504323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C81C3E1C-B796-4580-BC32-739B6B4106B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42" y="2711544"/>
            <a:ext cx="1194982" cy="4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87149" y="50082"/>
            <a:ext cx="12676608" cy="1325563"/>
          </a:xfrm>
        </p:spPr>
        <p:txBody>
          <a:bodyPr>
            <a:normAutofit fontScale="90000"/>
          </a:bodyPr>
          <a:lstStyle/>
          <a:p>
            <a:pPr marL="774700" marR="299085">
              <a:lnSpc>
                <a:spcPct val="114000"/>
              </a:lnSpc>
              <a:spcAft>
                <a:spcPts val="0"/>
              </a:spcAft>
            </a:pPr>
            <a:r>
              <a:rPr lang="it-IT" sz="2900" b="1" dirty="0">
                <a:solidFill>
                  <a:srgbClr val="2A65AE"/>
                </a:solidFill>
                <a:latin typeface="General Sans" pitchFamily="50" charset="0"/>
              </a:rPr>
              <a:t>SPOKE 5: Next-</a:t>
            </a:r>
            <a:r>
              <a:rPr lang="it-IT" sz="2900" b="1" dirty="0" err="1">
                <a:solidFill>
                  <a:srgbClr val="2A65AE"/>
                </a:solidFill>
                <a:latin typeface="General Sans" pitchFamily="50" charset="0"/>
              </a:rPr>
              <a:t>gen</a:t>
            </a:r>
            <a:r>
              <a:rPr lang="it-IT" sz="29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2900" b="1" dirty="0" err="1">
                <a:solidFill>
                  <a:srgbClr val="2A65AE"/>
                </a:solidFill>
                <a:latin typeface="General Sans" pitchFamily="50" charset="0"/>
              </a:rPr>
              <a:t>Therapeutics</a:t>
            </a:r>
            <a:b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en-US" sz="1800" b="1" dirty="0">
                <a:solidFill>
                  <a:srgbClr val="2A65AE"/>
                </a:solidFill>
                <a:latin typeface="General Sans" pitchFamily="50" charset="0"/>
              </a:rPr>
              <a:t>From silico to bedside” design and validation of innovative tailored and personalized therapeutic strategies</a:t>
            </a:r>
            <a:br>
              <a:rPr lang="en-US" sz="4000" b="1" dirty="0">
                <a:solidFill>
                  <a:srgbClr val="2A65AE"/>
                </a:solidFill>
                <a:latin typeface="General Sans" pitchFamily="50" charset="0"/>
              </a:rPr>
            </a:br>
            <a:endParaRPr lang="it-IT" sz="4000" b="1" dirty="0">
              <a:solidFill>
                <a:srgbClr val="2A65AE"/>
              </a:solidFill>
              <a:latin typeface="General Sans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46835"/>
            <a:ext cx="12200710" cy="123974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5B4E966-4719-459C-B26E-9644B7343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665"/>
          <a:stretch/>
        </p:blipFill>
        <p:spPr>
          <a:xfrm>
            <a:off x="182386" y="1178399"/>
            <a:ext cx="3357701" cy="150801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C8A466-EFF2-4764-8039-4349AF9E5D13}"/>
              </a:ext>
            </a:extLst>
          </p:cNvPr>
          <p:cNvSpPr txBox="1"/>
          <p:nvPr/>
        </p:nvSpPr>
        <p:spPr>
          <a:xfrm>
            <a:off x="240991" y="717324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UNIPA</a:t>
            </a:r>
            <a:r>
              <a:rPr lang="it-IT" b="1" dirty="0"/>
              <a:t>, UNIMIB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DD347F-2E83-450E-8114-66029A5D1298}"/>
              </a:ext>
            </a:extLst>
          </p:cNvPr>
          <p:cNvSpPr txBox="1"/>
          <p:nvPr/>
        </p:nvSpPr>
        <p:spPr>
          <a:xfrm>
            <a:off x="3540087" y="949641"/>
            <a:ext cx="21314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AIM: </a:t>
            </a:r>
            <a:r>
              <a:rPr lang="en-US" sz="1600" dirty="0"/>
              <a:t>To develop successful therapeutic strategies for genetic diseases due to non-sense mutations or mutations causing functional defects</a:t>
            </a:r>
            <a:endParaRPr lang="it-IT" sz="1600" b="1" dirty="0"/>
          </a:p>
          <a:p>
            <a:endParaRPr lang="it-IT" sz="16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658477D-D7B5-4709-99BD-6F78A83422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414" b="47200"/>
          <a:stretch/>
        </p:blipFill>
        <p:spPr>
          <a:xfrm>
            <a:off x="6257657" y="1319857"/>
            <a:ext cx="3464279" cy="156646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552E58C8-6014-4799-9B6F-EAE58FA04022}"/>
              </a:ext>
            </a:extLst>
          </p:cNvPr>
          <p:cNvSpPr/>
          <p:nvPr/>
        </p:nvSpPr>
        <p:spPr>
          <a:xfrm>
            <a:off x="6196413" y="673527"/>
            <a:ext cx="3876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UNIMIB</a:t>
            </a:r>
            <a:r>
              <a:rPr lang="it-IT" b="1" dirty="0"/>
              <a:t>, CRO, TLS, UniRoma1, UNIMORE, UNIPA, UNICA, UNIVR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C52BA45-AB30-4ACC-B64D-12B1BFD3A1E7}"/>
              </a:ext>
            </a:extLst>
          </p:cNvPr>
          <p:cNvSpPr txBox="1"/>
          <p:nvPr/>
        </p:nvSpPr>
        <p:spPr>
          <a:xfrm>
            <a:off x="9709949" y="849208"/>
            <a:ext cx="2128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AIM: </a:t>
            </a:r>
            <a:r>
              <a:rPr lang="en-US" sz="1600" dirty="0"/>
              <a:t>To generate tools for the selective killing or control of pathogenic cells with high treatment efficacy, containing side effects and reduce the time of therapy administration</a:t>
            </a:r>
            <a:endParaRPr lang="it-IT" sz="16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4BD34C5-048D-4832-A785-3C122F909F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" t="52761" r="-443" b="27392"/>
          <a:stretch/>
        </p:blipFill>
        <p:spPr>
          <a:xfrm>
            <a:off x="172282" y="3923807"/>
            <a:ext cx="3359732" cy="1505233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F8279EB0-0D41-474C-B51A-1F92372C0A9C}"/>
              </a:ext>
            </a:extLst>
          </p:cNvPr>
          <p:cNvSpPr/>
          <p:nvPr/>
        </p:nvSpPr>
        <p:spPr>
          <a:xfrm>
            <a:off x="117082" y="3222248"/>
            <a:ext cx="4650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UNIMIB,</a:t>
            </a:r>
            <a:r>
              <a:rPr lang="it-IT" b="1" dirty="0"/>
              <a:t> UNIBO, UNICT, UNIMORE, </a:t>
            </a:r>
          </a:p>
          <a:p>
            <a:r>
              <a:rPr lang="it-IT" b="1" dirty="0"/>
              <a:t>UNIFIG, SANOFI, </a:t>
            </a:r>
            <a:r>
              <a:rPr lang="it-IT" b="1" dirty="0" err="1"/>
              <a:t>Neuromed</a:t>
            </a:r>
            <a:endParaRPr lang="it-IT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1A89708-6E8A-4888-9EA5-2815278C1638}"/>
              </a:ext>
            </a:extLst>
          </p:cNvPr>
          <p:cNvSpPr txBox="1"/>
          <p:nvPr/>
        </p:nvSpPr>
        <p:spPr>
          <a:xfrm>
            <a:off x="3580103" y="3293876"/>
            <a:ext cx="1716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AIM: </a:t>
            </a:r>
            <a:r>
              <a:rPr lang="en-US" sz="1600" dirty="0"/>
              <a:t>To identify innovative microbiota modulating therapies tailored on the individual patient’s microbial dysbiosis.</a:t>
            </a:r>
            <a:endParaRPr lang="it-IT" sz="1600" dirty="0"/>
          </a:p>
          <a:p>
            <a:r>
              <a:rPr lang="en-US" sz="1600" dirty="0"/>
              <a:t> </a:t>
            </a:r>
            <a:endParaRPr lang="it-IT" sz="16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AE08277-3695-4AE7-833E-DBB6E394D9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511"/>
          <a:stretch/>
        </p:blipFill>
        <p:spPr>
          <a:xfrm>
            <a:off x="6196413" y="3907905"/>
            <a:ext cx="3513536" cy="1647187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6D47D773-67ED-4C16-8FAA-3CFFA7AF20BC}"/>
              </a:ext>
            </a:extLst>
          </p:cNvPr>
          <p:cNvSpPr/>
          <p:nvPr/>
        </p:nvSpPr>
        <p:spPr>
          <a:xfrm>
            <a:off x="6113488" y="3293876"/>
            <a:ext cx="4650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SAPIENZA</a:t>
            </a:r>
            <a:r>
              <a:rPr lang="it-IT" b="1" dirty="0"/>
              <a:t>, UNIMORE, IFO, ISS, UNIBO, UNIMIB, UNIROMA1, M. NEGRI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4989278-1EE4-4DD7-910A-A04A5446AE4E}"/>
              </a:ext>
            </a:extLst>
          </p:cNvPr>
          <p:cNvSpPr txBox="1"/>
          <p:nvPr/>
        </p:nvSpPr>
        <p:spPr>
          <a:xfrm>
            <a:off x="9932465" y="3338511"/>
            <a:ext cx="1955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AIM</a:t>
            </a:r>
            <a:r>
              <a:rPr lang="en-US" sz="1600" dirty="0"/>
              <a:t>: To optimize a pipeline for the identification of novel candidate drugs and testing of available drugs for human diseases, using modeling tools and AI.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53019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3845" y="18255"/>
            <a:ext cx="10515600" cy="1325563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SPOKE 5</a:t>
            </a:r>
            <a:b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Next-gen</a:t>
            </a: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Therapeutics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23762"/>
            <a:ext cx="105156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WHERE WE ARE</a:t>
            </a:r>
            <a:r>
              <a:rPr lang="it-IT" sz="2000" b="1" dirty="0">
                <a:solidFill>
                  <a:srgbClr val="2A65AE"/>
                </a:solidFill>
                <a:latin typeface="General Sans" pitchFamily="50" charset="0"/>
              </a:rPr>
              <a:t>	</a:t>
            </a:r>
            <a:endParaRPr lang="it-IT" sz="1600" b="1" u="sng" dirty="0">
              <a:solidFill>
                <a:srgbClr val="2A65AE"/>
              </a:solidFill>
              <a:latin typeface="General Sans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46835"/>
            <a:ext cx="12200710" cy="1239749"/>
          </a:xfrm>
          <a:prstGeom prst="rect">
            <a:avLst/>
          </a:prstGeom>
        </p:spPr>
      </p:pic>
      <p:pic>
        <p:nvPicPr>
          <p:cNvPr id="6" name="Picture 22" descr="bar_chart.png">
            <a:extLst>
              <a:ext uri="{FF2B5EF4-FFF2-40B4-BE49-F238E27FC236}">
                <a16:creationId xmlns:a16="http://schemas.microsoft.com/office/drawing/2014/main" id="{154CE0C5-34C2-4445-A137-002A1DFD3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411" y="1032481"/>
            <a:ext cx="7556500" cy="45339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51C0C5B-6A10-4645-8DB7-AD3755DB8B04}"/>
              </a:ext>
            </a:extLst>
          </p:cNvPr>
          <p:cNvSpPr/>
          <p:nvPr/>
        </p:nvSpPr>
        <p:spPr>
          <a:xfrm>
            <a:off x="5439142" y="964141"/>
            <a:ext cx="2032000" cy="319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9CBD4EB-CEE9-418A-B6E1-A4829977F9EE}"/>
              </a:ext>
            </a:extLst>
          </p:cNvPr>
          <p:cNvSpPr txBox="1"/>
          <p:nvPr/>
        </p:nvSpPr>
        <p:spPr>
          <a:xfrm>
            <a:off x="4415157" y="993453"/>
            <a:ext cx="393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Milestones % of achievement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7139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6523" y="992727"/>
            <a:ext cx="11390244" cy="466205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WHERE WE ARE GOING</a:t>
            </a:r>
            <a:r>
              <a:rPr lang="it-IT" sz="2000" b="1" dirty="0">
                <a:solidFill>
                  <a:srgbClr val="2A65AE"/>
                </a:solidFill>
                <a:latin typeface="General Sans" pitchFamily="50" charset="0"/>
              </a:rPr>
              <a:t>	</a:t>
            </a:r>
            <a:endParaRPr lang="it-IT" sz="1600" b="1" u="sng" dirty="0">
              <a:solidFill>
                <a:srgbClr val="2A65AE"/>
              </a:solidFill>
              <a:latin typeface="General Sans" pitchFamily="50" charset="0"/>
            </a:endParaRPr>
          </a:p>
          <a:p>
            <a:pPr marL="0" indent="0">
              <a:buNone/>
            </a:pPr>
            <a:endParaRPr lang="it-IT" sz="2000" b="1" u="sng" dirty="0">
              <a:solidFill>
                <a:srgbClr val="2A65AE"/>
              </a:solidFill>
              <a:latin typeface="General Sans" pitchFamily="50" charset="0"/>
            </a:endParaRPr>
          </a:p>
          <a:p>
            <a:pPr marL="0" indent="0">
              <a:buNone/>
            </a:pPr>
            <a:r>
              <a:rPr lang="it-IT" sz="2000" b="1" dirty="0">
                <a:latin typeface="General Sans" pitchFamily="50" charset="0"/>
              </a:rPr>
              <a:t>WP1: </a:t>
            </a:r>
            <a:r>
              <a:rPr lang="it-IT" sz="2000" b="1" dirty="0" err="1">
                <a:latin typeface="General Sans" pitchFamily="50" charset="0"/>
              </a:rPr>
              <a:t>Genetic</a:t>
            </a:r>
            <a:r>
              <a:rPr lang="it-IT" sz="2000" b="1" dirty="0">
                <a:latin typeface="General Sans" pitchFamily="50" charset="0"/>
              </a:rPr>
              <a:t> </a:t>
            </a:r>
            <a:r>
              <a:rPr lang="it-IT" sz="2000" b="1" dirty="0" err="1">
                <a:latin typeface="General Sans" pitchFamily="50" charset="0"/>
              </a:rPr>
              <a:t>Diseases</a:t>
            </a:r>
            <a:endParaRPr lang="it-IT" sz="2000" b="1" dirty="0">
              <a:latin typeface="General Sans" pitchFamily="50" charset="0"/>
            </a:endParaRPr>
          </a:p>
          <a:p>
            <a:pPr marL="0" indent="0">
              <a:buNone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 marL="0" indent="0">
              <a:buNone/>
            </a:pPr>
            <a:endParaRPr lang="it-IT" sz="1800" dirty="0">
              <a:latin typeface="General Sans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46835"/>
            <a:ext cx="12200710" cy="1239749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8E23C403-D1F1-685D-C19C-8C107A98E512}"/>
              </a:ext>
            </a:extLst>
          </p:cNvPr>
          <p:cNvSpPr txBox="1">
            <a:spLocks/>
          </p:cNvSpPr>
          <p:nvPr/>
        </p:nvSpPr>
        <p:spPr>
          <a:xfrm>
            <a:off x="400878" y="95417"/>
            <a:ext cx="10515600" cy="1063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SPOKE 5</a:t>
            </a:r>
            <a:b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					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Next-gen</a:t>
            </a: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Therapeutics</a:t>
            </a:r>
            <a:endParaRPr lang="it-IT" sz="28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B818109-EC51-4FC6-B44C-4F035181A8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73"/>
          <a:stretch/>
        </p:blipFill>
        <p:spPr>
          <a:xfrm>
            <a:off x="2319414" y="2418951"/>
            <a:ext cx="6493819" cy="304359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4A4D5D-CC8B-4587-BF8C-BDB5C36D45F4}"/>
              </a:ext>
            </a:extLst>
          </p:cNvPr>
          <p:cNvSpPr txBox="1"/>
          <p:nvPr/>
        </p:nvSpPr>
        <p:spPr>
          <a:xfrm>
            <a:off x="7591902" y="1395454"/>
            <a:ext cx="3787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New </a:t>
            </a:r>
            <a:r>
              <a:rPr lang="it-IT" dirty="0" err="1"/>
              <a:t>TRIDs</a:t>
            </a:r>
            <a:r>
              <a:rPr lang="it-IT" dirty="0"/>
              <a:t> </a:t>
            </a:r>
            <a:r>
              <a:rPr lang="it-IT" dirty="0" err="1"/>
              <a:t>identified</a:t>
            </a:r>
            <a:r>
              <a:rPr lang="it-IT" dirty="0"/>
              <a:t>  </a:t>
            </a:r>
            <a:r>
              <a:rPr lang="en-GB" dirty="0"/>
              <a:t>for the restoration of CTFR expression the in a new mouse model of Cystic Fibrosis</a:t>
            </a:r>
          </a:p>
        </p:txBody>
      </p:sp>
    </p:spTree>
    <p:extLst>
      <p:ext uri="{BB962C8B-B14F-4D97-AF65-F5344CB8AC3E}">
        <p14:creationId xmlns:p14="http://schemas.microsoft.com/office/powerpoint/2010/main" val="31415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6523" y="992727"/>
            <a:ext cx="5699477" cy="466205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WHERE WE ARE GOING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46835"/>
            <a:ext cx="12200710" cy="1239749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8E23C403-D1F1-685D-C19C-8C107A98E512}"/>
              </a:ext>
            </a:extLst>
          </p:cNvPr>
          <p:cNvSpPr txBox="1">
            <a:spLocks/>
          </p:cNvSpPr>
          <p:nvPr/>
        </p:nvSpPr>
        <p:spPr>
          <a:xfrm>
            <a:off x="477318" y="0"/>
            <a:ext cx="10515600" cy="1063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SPOKE 5</a:t>
            </a:r>
            <a:b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				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Next-gen</a:t>
            </a: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Therapeutics</a:t>
            </a:r>
            <a:endParaRPr lang="it-IT" sz="280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FF575F83-5AEB-4903-949B-5998CCA5458E}"/>
              </a:ext>
            </a:extLst>
          </p:cNvPr>
          <p:cNvGrpSpPr>
            <a:grpSpLocks noChangeAspect="1"/>
          </p:cNvGrpSpPr>
          <p:nvPr/>
        </p:nvGrpSpPr>
        <p:grpSpPr>
          <a:xfrm>
            <a:off x="1010319" y="2582974"/>
            <a:ext cx="2358245" cy="2294180"/>
            <a:chOff x="-688400" y="513859"/>
            <a:chExt cx="4979743" cy="4845793"/>
          </a:xfrm>
        </p:grpSpPr>
        <p:pic>
          <p:nvPicPr>
            <p:cNvPr id="9" name="Picture 2" descr="Immagine che contiene testo, diagramma, schermata&#10;&#10;Descrizione generata automaticamente">
              <a:extLst>
                <a:ext uri="{FF2B5EF4-FFF2-40B4-BE49-F238E27FC236}">
                  <a16:creationId xmlns:a16="http://schemas.microsoft.com/office/drawing/2014/main" id="{F71644B6-E902-438A-B9EF-5EBCDB6B9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" t="22920" r="83443" b="51073"/>
            <a:stretch/>
          </p:blipFill>
          <p:spPr bwMode="auto">
            <a:xfrm>
              <a:off x="-688400" y="513859"/>
              <a:ext cx="4002195" cy="4393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F948E653-0DC6-4777-B7C2-CC3210E170D1}"/>
                </a:ext>
              </a:extLst>
            </p:cNvPr>
            <p:cNvSpPr/>
            <p:nvPr/>
          </p:nvSpPr>
          <p:spPr>
            <a:xfrm>
              <a:off x="2761307" y="4906978"/>
              <a:ext cx="1530036" cy="452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2" name="Picture 2" descr="Immagine che contiene testo, diagramma, schermata&#10;&#10;Descrizione generata automaticamente">
            <a:extLst>
              <a:ext uri="{FF2B5EF4-FFF2-40B4-BE49-F238E27FC236}">
                <a16:creationId xmlns:a16="http://schemas.microsoft.com/office/drawing/2014/main" id="{87510FFE-98AF-4DBD-9E5C-6B95E19CABE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0" t="66351" r="18511" b="27147"/>
          <a:stretch/>
        </p:blipFill>
        <p:spPr bwMode="auto">
          <a:xfrm rot="18002582">
            <a:off x="2610697" y="3653299"/>
            <a:ext cx="514980" cy="49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1D98E3-3A92-4521-8ED0-32D261ECE56C}"/>
              </a:ext>
            </a:extLst>
          </p:cNvPr>
          <p:cNvSpPr txBox="1"/>
          <p:nvPr/>
        </p:nvSpPr>
        <p:spPr>
          <a:xfrm>
            <a:off x="2043484" y="4538587"/>
            <a:ext cx="2996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CAR-T or Bi-</a:t>
            </a:r>
            <a:r>
              <a:rPr lang="it-IT" sz="2000" dirty="0" err="1"/>
              <a:t>specifics</a:t>
            </a:r>
            <a:r>
              <a:rPr lang="it-IT" sz="2000" dirty="0"/>
              <a:t> CAR-T</a:t>
            </a:r>
            <a:endParaRPr lang="en-GB" sz="2000" dirty="0"/>
          </a:p>
        </p:txBody>
      </p:sp>
      <p:pic>
        <p:nvPicPr>
          <p:cNvPr id="11" name="Picture 2" descr="Immagine che contiene testo, diagramma, schermata&#10;&#10;Descrizione generata automaticamente">
            <a:extLst>
              <a:ext uri="{FF2B5EF4-FFF2-40B4-BE49-F238E27FC236}">
                <a16:creationId xmlns:a16="http://schemas.microsoft.com/office/drawing/2014/main" id="{34E97A46-890A-4C4B-AB0C-C26332DC334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9" t="81380" r="45100" b="14070"/>
          <a:stretch/>
        </p:blipFill>
        <p:spPr bwMode="auto">
          <a:xfrm>
            <a:off x="2783355" y="4094923"/>
            <a:ext cx="58520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magine che contiene testo, diagramma, schermata&#10;&#10;Descrizione generata automaticamente">
            <a:extLst>
              <a:ext uri="{FF2B5EF4-FFF2-40B4-BE49-F238E27FC236}">
                <a16:creationId xmlns:a16="http://schemas.microsoft.com/office/drawing/2014/main" id="{4FADCC09-D568-49B6-B0A2-20707798A1A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9" t="81380" r="45100" b="14070"/>
          <a:stretch/>
        </p:blipFill>
        <p:spPr bwMode="auto">
          <a:xfrm>
            <a:off x="2699271" y="3380277"/>
            <a:ext cx="58520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742CB6-31C7-4B67-AFEA-7A71AEBDCBEF}"/>
              </a:ext>
            </a:extLst>
          </p:cNvPr>
          <p:cNvSpPr txBox="1"/>
          <p:nvPr/>
        </p:nvSpPr>
        <p:spPr>
          <a:xfrm>
            <a:off x="3226778" y="334951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 </a:t>
            </a:r>
            <a:r>
              <a:rPr lang="it-IT" dirty="0" err="1"/>
              <a:t>cell</a:t>
            </a:r>
            <a:endParaRPr lang="en-GB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7386DC1-A504-4493-AD7C-53C20D557A2D}"/>
              </a:ext>
            </a:extLst>
          </p:cNvPr>
          <p:cNvSpPr/>
          <p:nvPr/>
        </p:nvSpPr>
        <p:spPr>
          <a:xfrm>
            <a:off x="2880237" y="2054771"/>
            <a:ext cx="3337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GPC1, GPC3,</a:t>
            </a:r>
            <a:r>
              <a:rPr lang="en-US" sz="16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GD2</a:t>
            </a:r>
            <a:r>
              <a:rPr lang="en-US" sz="16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6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CD138</a:t>
            </a:r>
            <a:r>
              <a:rPr lang="en-US" sz="16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16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target</a:t>
            </a:r>
            <a:r>
              <a:rPr lang="en-US" sz="16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GBM,</a:t>
            </a:r>
            <a:r>
              <a:rPr lang="en-US" sz="16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PDAC;</a:t>
            </a:r>
            <a:r>
              <a:rPr lang="en-US" sz="16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HCC</a:t>
            </a:r>
            <a:r>
              <a:rPr lang="en-US" sz="16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6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MM</a:t>
            </a:r>
          </a:p>
          <a:p>
            <a:pPr algn="r"/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1600" b="1" dirty="0">
                <a:latin typeface="Times New Roman" panose="02020603050405020304" pitchFamily="18" charset="0"/>
              </a:rPr>
              <a:t>Ab chimeric collaboration spoke 8</a:t>
            </a:r>
            <a:endParaRPr lang="en-GB" sz="1600" b="1" dirty="0"/>
          </a:p>
        </p:txBody>
      </p:sp>
      <p:pic>
        <p:nvPicPr>
          <p:cNvPr id="15" name="Picture 2" descr="Immagine che contiene testo, diagramma, schermata&#10;&#10;Descrizione generata automaticamente">
            <a:extLst>
              <a:ext uri="{FF2B5EF4-FFF2-40B4-BE49-F238E27FC236}">
                <a16:creationId xmlns:a16="http://schemas.microsoft.com/office/drawing/2014/main" id="{D8020C6D-DA71-450D-830A-2E579936DDB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0" t="66351" r="18511" b="27147"/>
          <a:stretch/>
        </p:blipFill>
        <p:spPr bwMode="auto">
          <a:xfrm rot="11922277">
            <a:off x="2353526" y="2283654"/>
            <a:ext cx="588921" cy="68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695465B-5587-41FF-9229-09812EDD2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499" y="2377441"/>
            <a:ext cx="4529839" cy="236120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2A60DD7-CE6F-4D00-A74F-6EF79D852EB9}"/>
              </a:ext>
            </a:extLst>
          </p:cNvPr>
          <p:cNvSpPr txBox="1"/>
          <p:nvPr/>
        </p:nvSpPr>
        <p:spPr>
          <a:xfrm>
            <a:off x="477318" y="1620168"/>
            <a:ext cx="4750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General Sans" pitchFamily="50" charset="0"/>
              </a:rPr>
              <a:t>WP2: </a:t>
            </a:r>
            <a:r>
              <a:rPr lang="it-IT" sz="2000" b="1" dirty="0" err="1">
                <a:latin typeface="General Sans" pitchFamily="50" charset="0"/>
              </a:rPr>
              <a:t>Tumors</a:t>
            </a:r>
            <a:r>
              <a:rPr lang="it-IT" sz="2000" b="1" dirty="0">
                <a:latin typeface="General Sans" pitchFamily="50" charset="0"/>
              </a:rPr>
              <a:t>, autoimmune </a:t>
            </a:r>
            <a:r>
              <a:rPr lang="it-IT" sz="2000" b="1" dirty="0" err="1">
                <a:latin typeface="General Sans" pitchFamily="50" charset="0"/>
              </a:rPr>
              <a:t>diseases</a:t>
            </a:r>
            <a:endParaRPr lang="it-IT" sz="2000" b="1" dirty="0">
              <a:latin typeface="General Sans" pitchFamily="50" charset="0"/>
            </a:endParaRPr>
          </a:p>
          <a:p>
            <a:endParaRPr lang="en-GB" sz="20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DBAB587-5783-47C3-84B0-04B91B5F8A28}"/>
              </a:ext>
            </a:extLst>
          </p:cNvPr>
          <p:cNvSpPr txBox="1"/>
          <p:nvPr/>
        </p:nvSpPr>
        <p:spPr>
          <a:xfrm>
            <a:off x="1049675" y="4979316"/>
            <a:ext cx="128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/>
              <a:t>Tumors</a:t>
            </a:r>
            <a:endParaRPr lang="en-GB" sz="2800" b="1" dirty="0"/>
          </a:p>
        </p:txBody>
      </p:sp>
      <p:graphicFrame>
        <p:nvGraphicFramePr>
          <p:cNvPr id="66" name="Object 2">
            <a:extLst>
              <a:ext uri="{FF2B5EF4-FFF2-40B4-BE49-F238E27FC236}">
                <a16:creationId xmlns:a16="http://schemas.microsoft.com/office/drawing/2014/main" id="{80784C57-DD2D-4C84-A8A2-0E0DBD7E6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083390"/>
              </p:ext>
            </p:extLst>
          </p:nvPr>
        </p:nvGraphicFramePr>
        <p:xfrm>
          <a:off x="7948712" y="1680370"/>
          <a:ext cx="309937" cy="30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20700" imgH="520700" progId="ChemDraw.Document.6.0">
                  <p:embed/>
                </p:oleObj>
              </mc:Choice>
              <mc:Fallback>
                <p:oleObj name="CS ChemDraw Drawing" r:id="rId6" imgW="520700" imgH="520700" progId="ChemDraw.Document.6.0">
                  <p:embed/>
                  <p:pic>
                    <p:nvPicPr>
                      <p:cNvPr id="66" name="Object 2">
                        <a:extLst>
                          <a:ext uri="{FF2B5EF4-FFF2-40B4-BE49-F238E27FC236}">
                            <a16:creationId xmlns:a16="http://schemas.microsoft.com/office/drawing/2014/main" id="{80784C57-DD2D-4C84-A8A2-0E0DBD7E62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712" y="1680370"/>
                        <a:ext cx="309937" cy="309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2">
            <a:extLst>
              <a:ext uri="{FF2B5EF4-FFF2-40B4-BE49-F238E27FC236}">
                <a16:creationId xmlns:a16="http://schemas.microsoft.com/office/drawing/2014/main" id="{61134FB0-B347-4ABE-B5F9-C9E6737B1D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18816"/>
              </p:ext>
            </p:extLst>
          </p:nvPr>
        </p:nvGraphicFramePr>
        <p:xfrm>
          <a:off x="7903938" y="1971051"/>
          <a:ext cx="309937" cy="30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20700" imgH="520700" progId="ChemDraw.Document.6.0">
                  <p:embed/>
                </p:oleObj>
              </mc:Choice>
              <mc:Fallback>
                <p:oleObj name="CS ChemDraw Drawing" r:id="rId6" imgW="520700" imgH="520700" progId="ChemDraw.Document.6.0">
                  <p:embed/>
                  <p:pic>
                    <p:nvPicPr>
                      <p:cNvPr id="67" name="Object 2">
                        <a:extLst>
                          <a:ext uri="{FF2B5EF4-FFF2-40B4-BE49-F238E27FC236}">
                            <a16:creationId xmlns:a16="http://schemas.microsoft.com/office/drawing/2014/main" id="{61134FB0-B347-4ABE-B5F9-C9E6737B1D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3938" y="1971051"/>
                        <a:ext cx="309937" cy="309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2">
            <a:extLst>
              <a:ext uri="{FF2B5EF4-FFF2-40B4-BE49-F238E27FC236}">
                <a16:creationId xmlns:a16="http://schemas.microsoft.com/office/drawing/2014/main" id="{ABCA362F-2CEF-449B-AC1D-539240ED88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394166"/>
              </p:ext>
            </p:extLst>
          </p:nvPr>
        </p:nvGraphicFramePr>
        <p:xfrm>
          <a:off x="8249786" y="1886877"/>
          <a:ext cx="320484" cy="32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20700" imgH="520700" progId="ChemDraw.Document.6.0">
                  <p:embed/>
                </p:oleObj>
              </mc:Choice>
              <mc:Fallback>
                <p:oleObj name="CS ChemDraw Drawing" r:id="rId6" imgW="520700" imgH="520700" progId="ChemDraw.Document.6.0">
                  <p:embed/>
                  <p:pic>
                    <p:nvPicPr>
                      <p:cNvPr id="68" name="Object 2">
                        <a:extLst>
                          <a:ext uri="{FF2B5EF4-FFF2-40B4-BE49-F238E27FC236}">
                            <a16:creationId xmlns:a16="http://schemas.microsoft.com/office/drawing/2014/main" id="{ABCA362F-2CEF-449B-AC1D-539240ED88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9786" y="1886877"/>
                        <a:ext cx="320484" cy="320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Ovale 69">
            <a:extLst>
              <a:ext uri="{FF2B5EF4-FFF2-40B4-BE49-F238E27FC236}">
                <a16:creationId xmlns:a16="http://schemas.microsoft.com/office/drawing/2014/main" id="{7ECD0F0E-1A3A-480D-98C3-B39314003924}"/>
              </a:ext>
            </a:extLst>
          </p:cNvPr>
          <p:cNvSpPr/>
          <p:nvPr/>
        </p:nvSpPr>
        <p:spPr bwMode="auto">
          <a:xfrm>
            <a:off x="9202828" y="1866727"/>
            <a:ext cx="387433" cy="414320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graphicFrame>
        <p:nvGraphicFramePr>
          <p:cNvPr id="71" name="Object 2">
            <a:extLst>
              <a:ext uri="{FF2B5EF4-FFF2-40B4-BE49-F238E27FC236}">
                <a16:creationId xmlns:a16="http://schemas.microsoft.com/office/drawing/2014/main" id="{CD508D33-9CF9-47B1-B17D-0C5C7A3F17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01977"/>
              </p:ext>
            </p:extLst>
          </p:nvPr>
        </p:nvGraphicFramePr>
        <p:xfrm>
          <a:off x="9226550" y="1866727"/>
          <a:ext cx="363711" cy="36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20700" imgH="520700" progId="ChemDraw.Document.6.0">
                  <p:embed/>
                </p:oleObj>
              </mc:Choice>
              <mc:Fallback>
                <p:oleObj name="CS ChemDraw Drawing" r:id="rId8" imgW="520700" imgH="520700" progId="ChemDraw.Document.6.0">
                  <p:embed/>
                  <p:pic>
                    <p:nvPicPr>
                      <p:cNvPr id="71" name="Object 2">
                        <a:extLst>
                          <a:ext uri="{FF2B5EF4-FFF2-40B4-BE49-F238E27FC236}">
                            <a16:creationId xmlns:a16="http://schemas.microsoft.com/office/drawing/2014/main" id="{CD508D33-9CF9-47B1-B17D-0C5C7A3F17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6550" y="1866727"/>
                        <a:ext cx="363711" cy="363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Ovale 71">
            <a:extLst>
              <a:ext uri="{FF2B5EF4-FFF2-40B4-BE49-F238E27FC236}">
                <a16:creationId xmlns:a16="http://schemas.microsoft.com/office/drawing/2014/main" id="{756AAAFD-04B9-4CC2-820E-925FD3F3BAA9}"/>
              </a:ext>
            </a:extLst>
          </p:cNvPr>
          <p:cNvSpPr/>
          <p:nvPr/>
        </p:nvSpPr>
        <p:spPr bwMode="auto">
          <a:xfrm>
            <a:off x="10021813" y="1784170"/>
            <a:ext cx="439399" cy="423251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graphicFrame>
        <p:nvGraphicFramePr>
          <p:cNvPr id="73" name="Object 2">
            <a:extLst>
              <a:ext uri="{FF2B5EF4-FFF2-40B4-BE49-F238E27FC236}">
                <a16:creationId xmlns:a16="http://schemas.microsoft.com/office/drawing/2014/main" id="{0812D7F3-868E-4648-83A9-395AC0896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993486"/>
              </p:ext>
            </p:extLst>
          </p:nvPr>
        </p:nvGraphicFramePr>
        <p:xfrm>
          <a:off x="10039459" y="1784171"/>
          <a:ext cx="388463" cy="38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20700" imgH="520700" progId="ChemDraw.Document.6.0">
                  <p:embed/>
                </p:oleObj>
              </mc:Choice>
              <mc:Fallback>
                <p:oleObj name="CS ChemDraw Drawing" r:id="rId6" imgW="520700" imgH="520700" progId="ChemDraw.Document.6.0">
                  <p:embed/>
                  <p:pic>
                    <p:nvPicPr>
                      <p:cNvPr id="73" name="Object 2">
                        <a:extLst>
                          <a:ext uri="{FF2B5EF4-FFF2-40B4-BE49-F238E27FC236}">
                            <a16:creationId xmlns:a16="http://schemas.microsoft.com/office/drawing/2014/main" id="{0812D7F3-868E-4648-83A9-395AC08966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9459" y="1784171"/>
                        <a:ext cx="388463" cy="38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Freccia a destra 73">
            <a:extLst>
              <a:ext uri="{FF2B5EF4-FFF2-40B4-BE49-F238E27FC236}">
                <a16:creationId xmlns:a16="http://schemas.microsoft.com/office/drawing/2014/main" id="{F03D6F9B-7C0D-4182-BB39-63C25355CAFC}"/>
              </a:ext>
            </a:extLst>
          </p:cNvPr>
          <p:cNvSpPr/>
          <p:nvPr/>
        </p:nvSpPr>
        <p:spPr>
          <a:xfrm rot="3632042">
            <a:off x="8082920" y="2456261"/>
            <a:ext cx="615919" cy="233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reccia a destra 74">
            <a:extLst>
              <a:ext uri="{FF2B5EF4-FFF2-40B4-BE49-F238E27FC236}">
                <a16:creationId xmlns:a16="http://schemas.microsoft.com/office/drawing/2014/main" id="{9F31A0D6-410F-4A3B-91C6-E48DCA86B4E3}"/>
              </a:ext>
            </a:extLst>
          </p:cNvPr>
          <p:cNvSpPr/>
          <p:nvPr/>
        </p:nvSpPr>
        <p:spPr>
          <a:xfrm rot="6666792">
            <a:off x="9400871" y="2385399"/>
            <a:ext cx="615919" cy="233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93AB4CC3-5FCE-4988-8882-BE6861DA629A}"/>
              </a:ext>
            </a:extLst>
          </p:cNvPr>
          <p:cNvSpPr txBox="1"/>
          <p:nvPr/>
        </p:nvSpPr>
        <p:spPr>
          <a:xfrm>
            <a:off x="8338146" y="968879"/>
            <a:ext cx="340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Antigen transfer to the liver to induce tolerance</a:t>
            </a:r>
            <a:endParaRPr lang="it-IT" sz="2000" b="1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773CAC6-BFD8-4EA8-B5F0-9D8137D151CF}"/>
              </a:ext>
            </a:extLst>
          </p:cNvPr>
          <p:cNvSpPr txBox="1"/>
          <p:nvPr/>
        </p:nvSpPr>
        <p:spPr>
          <a:xfrm>
            <a:off x="7310354" y="4909698"/>
            <a:ext cx="3476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Autoimmune </a:t>
            </a:r>
            <a:r>
              <a:rPr lang="it-IT" sz="2800" b="1" dirty="0" err="1"/>
              <a:t>diseases</a:t>
            </a:r>
            <a:endParaRPr lang="en-GB" sz="2800" b="1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63BD80D-6D0C-47A8-AEE2-FF205C29576F}"/>
              </a:ext>
            </a:extLst>
          </p:cNvPr>
          <p:cNvSpPr/>
          <p:nvPr/>
        </p:nvSpPr>
        <p:spPr>
          <a:xfrm>
            <a:off x="6979250" y="1159566"/>
            <a:ext cx="178561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Nanoparticles</a:t>
            </a:r>
          </a:p>
          <a:p>
            <a:r>
              <a:rPr lang="it-IT" sz="1600" b="1" dirty="0" err="1">
                <a:latin typeface="General Sans" pitchFamily="50" charset="0"/>
              </a:rPr>
              <a:t>collaboration</a:t>
            </a:r>
            <a:r>
              <a:rPr lang="it-IT" sz="1600" b="1" dirty="0">
                <a:latin typeface="General Sans" pitchFamily="50" charset="0"/>
              </a:rPr>
              <a:t>  </a:t>
            </a:r>
            <a:r>
              <a:rPr lang="it-IT" sz="1600" b="1" dirty="0" err="1">
                <a:latin typeface="General Sans" pitchFamily="50" charset="0"/>
              </a:rPr>
              <a:t>spoke</a:t>
            </a:r>
            <a:r>
              <a:rPr lang="it-IT" sz="1600" b="1" dirty="0">
                <a:latin typeface="General Sans" pitchFamily="50" charset="0"/>
              </a:rPr>
              <a:t> 6</a:t>
            </a:r>
            <a:endParaRPr lang="en-GB" sz="1600" dirty="0"/>
          </a:p>
          <a:p>
            <a:endParaRPr lang="en-GB" sz="20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CC654A-1745-48B1-9351-D364BB4FA97B}"/>
              </a:ext>
            </a:extLst>
          </p:cNvPr>
          <p:cNvSpPr txBox="1"/>
          <p:nvPr/>
        </p:nvSpPr>
        <p:spPr>
          <a:xfrm>
            <a:off x="105390" y="2150593"/>
            <a:ext cx="1526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Metabolism:</a:t>
            </a:r>
          </a:p>
          <a:p>
            <a:r>
              <a:rPr lang="en-US" dirty="0"/>
              <a:t>reduce adenosine generation in the TME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91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6523" y="992727"/>
            <a:ext cx="11390244" cy="466205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WHERE WE ARE GOING</a:t>
            </a:r>
          </a:p>
          <a:p>
            <a:pPr marL="0" indent="0">
              <a:buNone/>
            </a:pPr>
            <a:r>
              <a:rPr lang="it-IT" sz="1800" b="1" dirty="0">
                <a:latin typeface="General Sans" pitchFamily="50" charset="0"/>
              </a:rPr>
              <a:t>WP3</a:t>
            </a:r>
            <a:r>
              <a:rPr lang="it-IT" sz="1800" dirty="0">
                <a:latin typeface="General Sans" pitchFamily="50" charset="0"/>
              </a:rPr>
              <a:t> : Microbiota, </a:t>
            </a:r>
            <a:r>
              <a:rPr lang="it-IT" sz="1800" dirty="0" err="1">
                <a:latin typeface="General Sans" pitchFamily="50" charset="0"/>
              </a:rPr>
              <a:t>dysbiosis</a:t>
            </a:r>
            <a:endParaRPr lang="it-IT" sz="1800" b="1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 marL="0" indent="0">
              <a:buNone/>
            </a:pPr>
            <a:endParaRPr lang="it-IT" sz="1800" dirty="0">
              <a:latin typeface="General Sans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46835"/>
            <a:ext cx="12200710" cy="1239749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8E23C403-D1F1-685D-C19C-8C107A98E512}"/>
              </a:ext>
            </a:extLst>
          </p:cNvPr>
          <p:cNvSpPr txBox="1">
            <a:spLocks/>
          </p:cNvSpPr>
          <p:nvPr/>
        </p:nvSpPr>
        <p:spPr>
          <a:xfrm>
            <a:off x="306199" y="-83311"/>
            <a:ext cx="10515600" cy="1063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SPOKE 5</a:t>
            </a:r>
            <a:b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				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Next-gen</a:t>
            </a: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Therapeutics</a:t>
            </a:r>
            <a:endParaRPr lang="it-IT" sz="28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97026C2-E279-4155-B2A3-C7FABFE3D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30" y="2146852"/>
            <a:ext cx="3996326" cy="22681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FDB8B3C-89E6-4C5B-AC5A-E28700403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767" y="1895119"/>
            <a:ext cx="4234602" cy="2990328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57B369E9-11C7-486D-B7A8-7A5976FCC143}"/>
              </a:ext>
            </a:extLst>
          </p:cNvPr>
          <p:cNvSpPr/>
          <p:nvPr/>
        </p:nvSpPr>
        <p:spPr>
          <a:xfrm>
            <a:off x="7410615" y="3075401"/>
            <a:ext cx="516835" cy="23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58DE7B9-0F65-4020-9701-BBCDEEDA2F2A}"/>
              </a:ext>
            </a:extLst>
          </p:cNvPr>
          <p:cNvSpPr/>
          <p:nvPr/>
        </p:nvSpPr>
        <p:spPr>
          <a:xfrm>
            <a:off x="9026776" y="3075401"/>
            <a:ext cx="516835" cy="23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C1BECD6-B74E-4098-ACDB-C0325C6F93AB}"/>
              </a:ext>
            </a:extLst>
          </p:cNvPr>
          <p:cNvSpPr/>
          <p:nvPr/>
        </p:nvSpPr>
        <p:spPr>
          <a:xfrm>
            <a:off x="6861767" y="2908424"/>
            <a:ext cx="350066" cy="23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2F17B7F-84DF-4EC7-8665-2528AD0F5DE3}"/>
              </a:ext>
            </a:extLst>
          </p:cNvPr>
          <p:cNvSpPr/>
          <p:nvPr/>
        </p:nvSpPr>
        <p:spPr>
          <a:xfrm>
            <a:off x="8481089" y="2912399"/>
            <a:ext cx="350066" cy="23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C30717B-6610-4B63-B320-B9DFEFE5C5A3}"/>
              </a:ext>
            </a:extLst>
          </p:cNvPr>
          <p:cNvSpPr/>
          <p:nvPr/>
        </p:nvSpPr>
        <p:spPr>
          <a:xfrm>
            <a:off x="6861767" y="4679717"/>
            <a:ext cx="350066" cy="23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6078AD9-55EF-466D-8E8C-4DA758AB1C34}"/>
              </a:ext>
            </a:extLst>
          </p:cNvPr>
          <p:cNvSpPr/>
          <p:nvPr/>
        </p:nvSpPr>
        <p:spPr>
          <a:xfrm>
            <a:off x="8489040" y="4679717"/>
            <a:ext cx="350066" cy="23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8B75ACF-5122-4635-93D4-519BFB95B2F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0" t="33381" r="8730" b="51651"/>
          <a:stretch/>
        </p:blipFill>
        <p:spPr bwMode="auto">
          <a:xfrm>
            <a:off x="4851106" y="2770408"/>
            <a:ext cx="1766915" cy="1239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50B37155-83F2-4AC7-AD17-1865EFDC75F2}"/>
              </a:ext>
            </a:extLst>
          </p:cNvPr>
          <p:cNvSpPr/>
          <p:nvPr/>
        </p:nvSpPr>
        <p:spPr>
          <a:xfrm>
            <a:off x="4605314" y="3075401"/>
            <a:ext cx="397565" cy="123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25ACECE0-F1F9-478B-A2C8-830EC348C989}"/>
              </a:ext>
            </a:extLst>
          </p:cNvPr>
          <p:cNvSpPr/>
          <p:nvPr/>
        </p:nvSpPr>
        <p:spPr>
          <a:xfrm>
            <a:off x="6187382" y="3037867"/>
            <a:ext cx="397565" cy="123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1F3E6C8-2DCD-4B12-83DA-61F53CC851C9}"/>
              </a:ext>
            </a:extLst>
          </p:cNvPr>
          <p:cNvSpPr/>
          <p:nvPr/>
        </p:nvSpPr>
        <p:spPr>
          <a:xfrm>
            <a:off x="4804096" y="3864334"/>
            <a:ext cx="198783" cy="231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72B7B400-E3E5-4ADD-839D-7A43F16E47C0}"/>
              </a:ext>
            </a:extLst>
          </p:cNvPr>
          <p:cNvSpPr/>
          <p:nvPr/>
        </p:nvSpPr>
        <p:spPr>
          <a:xfrm>
            <a:off x="6778272" y="3404812"/>
            <a:ext cx="198783" cy="231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355FAB-2AC0-4345-A41A-971A4F81872F}"/>
              </a:ext>
            </a:extLst>
          </p:cNvPr>
          <p:cNvSpPr txBox="1"/>
          <p:nvPr/>
        </p:nvSpPr>
        <p:spPr>
          <a:xfrm>
            <a:off x="6584947" y="1052760"/>
            <a:ext cx="4232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Characterization of the microbiota in different dysbiosis conditions, correlation with disease and response to therapy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32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6523" y="992727"/>
            <a:ext cx="8213323" cy="466205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WHERE WE ARE GOING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b="1" dirty="0">
                <a:latin typeface="General Sans" pitchFamily="50" charset="0"/>
              </a:rPr>
              <a:t>WP4</a:t>
            </a:r>
            <a:r>
              <a:rPr lang="it-IT" sz="1800" dirty="0">
                <a:latin typeface="General Sans" pitchFamily="50" charset="0"/>
              </a:rPr>
              <a:t>: Drug </a:t>
            </a:r>
            <a:r>
              <a:rPr lang="it-IT" sz="1800" dirty="0" err="1">
                <a:latin typeface="General Sans" pitchFamily="50" charset="0"/>
              </a:rPr>
              <a:t>reporposing</a:t>
            </a:r>
            <a:r>
              <a:rPr lang="it-IT" sz="1800" dirty="0">
                <a:latin typeface="General Sans" pitchFamily="50" charset="0"/>
              </a:rPr>
              <a:t> per PID, NAFLD/NASH; new </a:t>
            </a:r>
            <a:r>
              <a:rPr lang="it-IT" sz="1800" dirty="0" err="1">
                <a:latin typeface="General Sans" pitchFamily="50" charset="0"/>
              </a:rPr>
              <a:t>radiopharmaceuticals</a:t>
            </a:r>
            <a:endParaRPr lang="it-IT" sz="1800" dirty="0">
              <a:latin typeface="General Sans" pitchFamily="50" charset="0"/>
            </a:endParaRPr>
          </a:p>
          <a:p>
            <a:pPr marL="0" indent="0">
              <a:buNone/>
            </a:pPr>
            <a:r>
              <a:rPr lang="it-IT" sz="1800" dirty="0">
                <a:latin typeface="General Sans" pitchFamily="50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it-IT" sz="1800" dirty="0">
              <a:latin typeface="General Sans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46835"/>
            <a:ext cx="12200710" cy="1239749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8E23C403-D1F1-685D-C19C-8C107A98E512}"/>
              </a:ext>
            </a:extLst>
          </p:cNvPr>
          <p:cNvSpPr txBox="1">
            <a:spLocks/>
          </p:cNvSpPr>
          <p:nvPr/>
        </p:nvSpPr>
        <p:spPr>
          <a:xfrm>
            <a:off x="400878" y="95417"/>
            <a:ext cx="10515600" cy="1063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SPOKE 5</a:t>
            </a:r>
            <a:b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					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Next-gen</a:t>
            </a: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Therapeutics</a:t>
            </a:r>
            <a:endParaRPr lang="it-IT" sz="2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D2A774-9D17-4F18-90EA-D91CE4FB061F}"/>
              </a:ext>
            </a:extLst>
          </p:cNvPr>
          <p:cNvSpPr txBox="1"/>
          <p:nvPr/>
        </p:nvSpPr>
        <p:spPr>
          <a:xfrm>
            <a:off x="6206500" y="5098495"/>
            <a:ext cx="5788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/>
              <a:t>Radiopharmaceuticals</a:t>
            </a:r>
            <a:r>
              <a:rPr lang="it-IT" sz="2800" b="1" dirty="0"/>
              <a:t> </a:t>
            </a:r>
            <a:r>
              <a:rPr lang="it-IT" sz="2800" b="1" dirty="0" err="1"/>
              <a:t>against</a:t>
            </a:r>
            <a:r>
              <a:rPr lang="it-IT" sz="2800" b="1" dirty="0"/>
              <a:t> </a:t>
            </a:r>
            <a:r>
              <a:rPr lang="it-IT" sz="2800" b="1" dirty="0" err="1"/>
              <a:t>tumors</a:t>
            </a:r>
            <a:endParaRPr lang="en-GB" sz="2800" b="1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738C2F7-B742-4C20-915E-D7A27EC5F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22" y="1721447"/>
            <a:ext cx="1927577" cy="356953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A939D68-D350-4B59-A9AE-C8704BEAF8FD}"/>
              </a:ext>
            </a:extLst>
          </p:cNvPr>
          <p:cNvSpPr txBox="1"/>
          <p:nvPr/>
        </p:nvSpPr>
        <p:spPr>
          <a:xfrm>
            <a:off x="2432382" y="1944656"/>
            <a:ext cx="21644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neral Sans" pitchFamily="50" charset="0"/>
              </a:rPr>
              <a:t>Generation and Screening of Biobanks (PID and NAFLD/NASH)</a:t>
            </a:r>
          </a:p>
          <a:p>
            <a:endParaRPr lang="en-US" dirty="0">
              <a:latin typeface="General Sans" pitchFamily="50" charset="0"/>
            </a:endParaRPr>
          </a:p>
          <a:p>
            <a:r>
              <a:rPr lang="en-US" dirty="0">
                <a:latin typeface="General Sans" pitchFamily="50" charset="0"/>
              </a:rPr>
              <a:t>Screening of existing biobanks</a:t>
            </a:r>
            <a:br>
              <a:rPr lang="en-US" dirty="0">
                <a:latin typeface="General Sans" pitchFamily="50" charset="0"/>
              </a:rPr>
            </a:br>
            <a:r>
              <a:rPr lang="it-IT" b="1" dirty="0">
                <a:latin typeface="General Sans" pitchFamily="50" charset="0"/>
              </a:rPr>
              <a:t>Collaboration</a:t>
            </a:r>
          </a:p>
          <a:p>
            <a:r>
              <a:rPr lang="it-IT" b="1" dirty="0">
                <a:latin typeface="General Sans" pitchFamily="50" charset="0"/>
              </a:rPr>
              <a:t>with </a:t>
            </a:r>
            <a:r>
              <a:rPr lang="it-IT" b="1" dirty="0" err="1">
                <a:latin typeface="General Sans" pitchFamily="50" charset="0"/>
              </a:rPr>
              <a:t>spoke</a:t>
            </a:r>
            <a:r>
              <a:rPr lang="it-IT" b="1" dirty="0">
                <a:latin typeface="General Sans" pitchFamily="50" charset="0"/>
              </a:rPr>
              <a:t> 1, 2,3 </a:t>
            </a:r>
          </a:p>
          <a:p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D6C3347-02F2-416A-A720-DC6B07B63474}"/>
              </a:ext>
            </a:extLst>
          </p:cNvPr>
          <p:cNvSpPr txBox="1"/>
          <p:nvPr/>
        </p:nvSpPr>
        <p:spPr>
          <a:xfrm>
            <a:off x="756932" y="5097190"/>
            <a:ext cx="277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Drug</a:t>
            </a:r>
            <a:r>
              <a:rPr lang="it-IT" sz="2800" b="1" dirty="0"/>
              <a:t> </a:t>
            </a:r>
            <a:r>
              <a:rPr lang="it-IT" sz="2800" b="1" dirty="0" err="1"/>
              <a:t>repurposing</a:t>
            </a:r>
            <a:endParaRPr lang="en-GB" sz="2800" b="1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4F20562-3714-41DC-8F6C-43FA4A3B9316}"/>
              </a:ext>
            </a:extLst>
          </p:cNvPr>
          <p:cNvSpPr/>
          <p:nvPr/>
        </p:nvSpPr>
        <p:spPr>
          <a:xfrm>
            <a:off x="1457325" y="2981325"/>
            <a:ext cx="781050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2882C95-5B29-47FB-A533-D89330BDFB20}"/>
              </a:ext>
            </a:extLst>
          </p:cNvPr>
          <p:cNvSpPr/>
          <p:nvPr/>
        </p:nvSpPr>
        <p:spPr>
          <a:xfrm>
            <a:off x="1457325" y="3788563"/>
            <a:ext cx="781050" cy="347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DB18B71-AD54-480A-A891-C154370C8075}"/>
              </a:ext>
            </a:extLst>
          </p:cNvPr>
          <p:cNvSpPr/>
          <p:nvPr/>
        </p:nvSpPr>
        <p:spPr>
          <a:xfrm>
            <a:off x="952500" y="4676775"/>
            <a:ext cx="885825" cy="402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F9E4D41-431D-4460-9FD1-E10FF0C8F0D1}"/>
              </a:ext>
            </a:extLst>
          </p:cNvPr>
          <p:cNvSpPr txBox="1"/>
          <p:nvPr/>
        </p:nvSpPr>
        <p:spPr>
          <a:xfrm>
            <a:off x="431751" y="4668036"/>
            <a:ext cx="192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Drug</a:t>
            </a:r>
            <a:r>
              <a:rPr lang="it-IT" dirty="0"/>
              <a:t> </a:t>
            </a:r>
            <a:r>
              <a:rPr lang="it-IT" dirty="0" err="1"/>
              <a:t>repositioning</a:t>
            </a:r>
            <a:endParaRPr lang="en-GB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D7909F0-0C62-4631-B937-B369F4AA0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426" y="1870993"/>
            <a:ext cx="4075985" cy="328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1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878" y="1253331"/>
            <a:ext cx="11791122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1600" b="1" u="sng" dirty="0">
                <a:solidFill>
                  <a:srgbClr val="2A65AE"/>
                </a:solidFill>
                <a:latin typeface="General Sans" pitchFamily="50" charset="0"/>
              </a:rPr>
              <a:t>THE CHALLENGE</a:t>
            </a:r>
          </a:p>
          <a:p>
            <a:r>
              <a:rPr lang="en-US" sz="1600" b="1" i="1" dirty="0">
                <a:solidFill>
                  <a:srgbClr val="2A65AE"/>
                </a:solidFill>
                <a:latin typeface="General Sans" pitchFamily="50" charset="0"/>
              </a:rPr>
              <a:t>Where we will be in month </a:t>
            </a:r>
            <a:r>
              <a:rPr lang="it-IT" sz="1600" b="1" i="1" dirty="0">
                <a:solidFill>
                  <a:srgbClr val="2A65AE"/>
                </a:solidFill>
                <a:latin typeface="General Sans" pitchFamily="50" charset="0"/>
              </a:rPr>
              <a:t>36</a:t>
            </a:r>
            <a:endParaRPr lang="it-IT" sz="1600" b="1" i="1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2A65AE"/>
                </a:solidFill>
                <a:latin typeface="General Sans" pitchFamily="50" charset="0"/>
              </a:rPr>
              <a:t>WP1: </a:t>
            </a:r>
            <a:r>
              <a:rPr lang="en-US" sz="1600" dirty="0">
                <a:latin typeface="General Sans" pitchFamily="50" charset="0"/>
              </a:rPr>
              <a:t>new molecules correcting premature translation termination and protein misfolding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 b="1" dirty="0">
              <a:solidFill>
                <a:srgbClr val="2A65AE"/>
              </a:solidFill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2A65AE"/>
                </a:solidFill>
                <a:latin typeface="General Sans" pitchFamily="50" charset="0"/>
              </a:rPr>
              <a:t>WP2: </a:t>
            </a:r>
            <a:r>
              <a:rPr lang="en-US" sz="1600" dirty="0">
                <a:latin typeface="General Sans" pitchFamily="50" charset="0"/>
              </a:rPr>
              <a:t>new biological drugs and nanodrugs for the treatment of tumors and autoimmune diseases; definition of metabolic pathways on which to intervene pharmacologically to obtain </a:t>
            </a:r>
            <a:r>
              <a:rPr lang="en-US" sz="1600" dirty="0" err="1">
                <a:latin typeface="General Sans" pitchFamily="50" charset="0"/>
              </a:rPr>
              <a:t>immunonomodulatory</a:t>
            </a:r>
            <a:r>
              <a:rPr lang="en-US" sz="1600" dirty="0">
                <a:latin typeface="General Sans" pitchFamily="50" charset="0"/>
              </a:rPr>
              <a:t> activity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2A65AE"/>
                </a:solidFill>
                <a:latin typeface="General Sans" pitchFamily="50" charset="0"/>
              </a:rPr>
              <a:t>WP3: </a:t>
            </a:r>
            <a:r>
              <a:rPr lang="en-US" sz="1600" dirty="0">
                <a:latin typeface="General Sans" pitchFamily="50" charset="0"/>
              </a:rPr>
              <a:t>Identification of dysbiosis conditions that influence anti-tumor therapies; of microbiota components with immunomodulatory effect; of microbiota components negatively modulated by chronic drug use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 b="1" dirty="0">
              <a:solidFill>
                <a:srgbClr val="2A65AE"/>
              </a:solidFill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2A65AE"/>
                </a:solidFill>
                <a:latin typeface="General Sans" pitchFamily="50" charset="0"/>
              </a:rPr>
              <a:t>WP4: </a:t>
            </a:r>
            <a:r>
              <a:rPr lang="en-US" sz="1600" dirty="0">
                <a:latin typeface="General Sans" pitchFamily="50" charset="0"/>
              </a:rPr>
              <a:t>new molecules identified in silico for the regeneration of </a:t>
            </a:r>
            <a:r>
              <a:rPr lang="en-US" sz="1600" dirty="0" err="1">
                <a:latin typeface="General Sans" pitchFamily="50" charset="0"/>
              </a:rPr>
              <a:t>cadiomyocytes</a:t>
            </a:r>
            <a:r>
              <a:rPr lang="en-US" sz="1600" dirty="0">
                <a:latin typeface="General Sans" pitchFamily="50" charset="0"/>
              </a:rPr>
              <a:t> and for use as anticancer agents; of new radiolabeled drugs for anti-tumor therapy; «repurposed drugs» for the therapy of NASH/NAFLD or rare PID diseases with gastrointestinal involvement</a:t>
            </a:r>
            <a:endParaRPr lang="it-IT" sz="1600" dirty="0">
              <a:latin typeface="General Sans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46835"/>
            <a:ext cx="12200710" cy="1239749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86DC7575-8EAB-5F75-05D5-D3A2B5788712}"/>
              </a:ext>
            </a:extLst>
          </p:cNvPr>
          <p:cNvSpPr txBox="1">
            <a:spLocks/>
          </p:cNvSpPr>
          <p:nvPr/>
        </p:nvSpPr>
        <p:spPr>
          <a:xfrm>
            <a:off x="40087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SPOKE 5</a:t>
            </a:r>
            <a:b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Next-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gen</a:t>
            </a:r>
            <a:r>
              <a:rPr lang="it-IT" sz="28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2800" b="1" dirty="0" err="1">
                <a:solidFill>
                  <a:srgbClr val="2A65AE"/>
                </a:solidFill>
                <a:latin typeface="General Sans" pitchFamily="50" charset="0"/>
              </a:rPr>
              <a:t>Therapeutics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92590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680</Words>
  <Application>Microsoft Office PowerPoint</Application>
  <PresentationFormat>Widescreen</PresentationFormat>
  <Paragraphs>102</Paragraphs>
  <Slides>11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General Sans</vt:lpstr>
      <vt:lpstr>Times New Roman</vt:lpstr>
      <vt:lpstr>Tema di Office</vt:lpstr>
      <vt:lpstr>CS ChemDraw Drawing</vt:lpstr>
      <vt:lpstr>Presentazione standard di PowerPoint</vt:lpstr>
      <vt:lpstr>SPOKE 5: Next-gen Therapeutics</vt:lpstr>
      <vt:lpstr>SPOKE 5: Next-gen Therapeutics From silico to bedside” design and validation of innovative tailored and personalized therapeutic strategies </vt:lpstr>
      <vt:lpstr>SPOKE 5 Next-gen Therapeutics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SPOKE 5 Next-gen Therapeutics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Roberto Bottone</cp:lastModifiedBy>
  <cp:revision>50</cp:revision>
  <dcterms:created xsi:type="dcterms:W3CDTF">2024-05-13T08:52:54Z</dcterms:created>
  <dcterms:modified xsi:type="dcterms:W3CDTF">2024-07-08T09:13:03Z</dcterms:modified>
</cp:coreProperties>
</file>