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64" r:id="rId5"/>
    <p:sldId id="259" r:id="rId6"/>
    <p:sldId id="266" r:id="rId7"/>
    <p:sldId id="261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0" autoAdjust="0"/>
    <p:restoredTop sz="94660"/>
  </p:normalViewPr>
  <p:slideViewPr>
    <p:cSldViewPr snapToGrid="0">
      <p:cViewPr>
        <p:scale>
          <a:sx n="90" d="100"/>
          <a:sy n="90" d="100"/>
        </p:scale>
        <p:origin x="9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7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84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243F491D-B27B-F17B-FC74-261F73212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06A60DA2-B23E-A90D-8768-7E7DAB8B9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220" y="-1"/>
            <a:ext cx="5989213" cy="5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64754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</a:t>
            </a:r>
            <a:r>
              <a:rPr lang="it-IT" sz="2000" b="1" u="sng" dirty="0" smtClean="0">
                <a:solidFill>
                  <a:srgbClr val="2A65AE"/>
                </a:solidFill>
                <a:latin typeface="General Sans" pitchFamily="50" charset="0"/>
              </a:rPr>
              <a:t>SPOKE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r>
              <a:rPr lang="it-IT" sz="1600" dirty="0">
                <a:latin typeface="General Sans" pitchFamily="50" charset="0"/>
              </a:rPr>
              <a:t>68 ricercatori coinvolti di cui: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	40 facenti parte della massa critica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	28 reclutati ad hoc sul progetto (di cui 16 RTDA, 7 PHD, 4 Assegnisti di Ricerca, 1 PTA</a:t>
            </a:r>
            <a:r>
              <a:rPr lang="it-IT" sz="1600" dirty="0" smtClean="0">
                <a:latin typeface="General Sans" pitchFamily="50" charset="0"/>
              </a:rPr>
              <a:t>)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algn="just"/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Leader: Università Politecnica delle Marche, Ancona</a:t>
            </a:r>
          </a:p>
          <a:p>
            <a:pPr algn="just"/>
            <a:r>
              <a:rPr lang="it-IT" sz="1600" dirty="0" smtClean="0">
                <a:latin typeface="General Sans" pitchFamily="50" charset="0"/>
              </a:rPr>
              <a:t>Affiliati</a:t>
            </a:r>
            <a:r>
              <a:rPr lang="it-IT" sz="1600" dirty="0">
                <a:latin typeface="General Sans" pitchFamily="50" charset="0"/>
              </a:rPr>
              <a:t>: Istituto Superiore Di Sanità, Università Degli Studi Di Catania, Università degli Studi Di Modena e Reggio </a:t>
            </a:r>
            <a:r>
              <a:rPr lang="it-IT" sz="1600" dirty="0" smtClean="0">
                <a:latin typeface="General Sans" pitchFamily="50" charset="0"/>
              </a:rPr>
              <a:t>Emilia, Università </a:t>
            </a:r>
            <a:r>
              <a:rPr lang="it-IT" sz="1600" dirty="0">
                <a:latin typeface="General Sans" pitchFamily="50" charset="0"/>
              </a:rPr>
              <a:t>Degli Studi Di Foggia, Università Degli Studi Di Roma La Sapienza, </a:t>
            </a:r>
            <a:r>
              <a:rPr lang="it-IT" sz="1600" dirty="0" smtClean="0">
                <a:latin typeface="General Sans" pitchFamily="50" charset="0"/>
              </a:rPr>
              <a:t>Università </a:t>
            </a:r>
            <a:r>
              <a:rPr lang="it-IT" sz="1600" dirty="0">
                <a:latin typeface="General Sans" pitchFamily="50" charset="0"/>
              </a:rPr>
              <a:t>Di Bologna, Università Degli Studi Di Cagliari, Istituti Fisioterapici </a:t>
            </a:r>
            <a:r>
              <a:rPr lang="it-IT" sz="1600" dirty="0" err="1">
                <a:latin typeface="General Sans" pitchFamily="50" charset="0"/>
              </a:rPr>
              <a:t>Ospitalieri</a:t>
            </a:r>
            <a:r>
              <a:rPr lang="it-IT" sz="1600" dirty="0">
                <a:latin typeface="General Sans" pitchFamily="50" charset="0"/>
              </a:rPr>
              <a:t> (IFO) Istituto Nazionale Tumori Regina Elena (IRE</a:t>
            </a:r>
            <a:r>
              <a:rPr lang="it-IT" sz="1600" dirty="0" smtClean="0">
                <a:latin typeface="General Sans" pitchFamily="50" charset="0"/>
              </a:rPr>
              <a:t>)</a:t>
            </a:r>
          </a:p>
          <a:p>
            <a:pPr algn="just"/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243F491D-B27B-F17B-FC74-261F73212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06A60DA2-B23E-A90D-8768-7E7DAB8B9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564" y="399708"/>
            <a:ext cx="2460537" cy="37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72" y="195868"/>
            <a:ext cx="2202528" cy="33341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71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69171"/>
            <a:ext cx="105156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SPOKE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Il contributo dello </a:t>
            </a:r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alla Medicina di Precisione in ambito  di: </a:t>
            </a:r>
          </a:p>
          <a:p>
            <a:r>
              <a:rPr lang="it-IT" sz="1600" u="sng" dirty="0">
                <a:latin typeface="General Sans" pitchFamily="50" charset="0"/>
              </a:rPr>
              <a:t>Ricerca: nuovi biomarcatori di 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rischio individuale per lo sviluppo di neoplasie di fegato, vie biliari, colon-retto, mesotelioma, testa-collo, tiroide 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risposta/non risposta ad immunoterapia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sviluppo di cardiomiopatia aritmogena in giovani adulti ed atleti, sviluppo di insufficienza cardiaca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rischio cardiovascolare </a:t>
            </a:r>
            <a:r>
              <a:rPr lang="it-IT" sz="1600" dirty="0" smtClean="0">
                <a:latin typeface="General Sans" pitchFamily="50" charset="0"/>
              </a:rPr>
              <a:t>nella popolazione femminile</a:t>
            </a:r>
            <a:endParaRPr lang="it-IT" sz="1600" dirty="0">
              <a:latin typeface="General Sans" pitchFamily="50" charset="0"/>
            </a:endParaRP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infezione di dispositivi intracardiaci 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sviluppo di malattia metabolica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sviluppo di infertilità maschile e femminile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stress nei primi 1000 giorni di vita</a:t>
            </a:r>
            <a:endParaRPr lang="it-IT" sz="1200" dirty="0">
              <a:latin typeface="General Sans" pitchFamily="50" charset="0"/>
            </a:endParaRP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esordio e progressione di fibrosi d’organo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B250BF33-BAF8-470C-CC94-A47A234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25C66F8A-BED8-4E84-94CB-7C2C03C7E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07" y="403224"/>
            <a:ext cx="2271494" cy="34385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799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</a:t>
            </a:r>
            <a:r>
              <a:rPr lang="it-IT" sz="2000" b="1" u="sng" dirty="0" smtClean="0">
                <a:solidFill>
                  <a:srgbClr val="2A65AE"/>
                </a:solidFill>
                <a:latin typeface="General Sans" pitchFamily="50" charset="0"/>
              </a:rPr>
              <a:t>SPOKE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Il contributo dello </a:t>
            </a:r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alla Medicina di Precisione in ambito  di: </a:t>
            </a:r>
          </a:p>
          <a:p>
            <a:r>
              <a:rPr lang="it-IT" sz="1600" u="sng" dirty="0">
                <a:latin typeface="General Sans" pitchFamily="50" charset="0"/>
              </a:rPr>
              <a:t>Sviluppo Tecnologico: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creazione di algoritmi multiparametrici di AI per la predizione del rischio individuale di sviluppare </a:t>
            </a:r>
            <a:r>
              <a:rPr lang="it-IT" sz="1600" dirty="0" smtClean="0">
                <a:latin typeface="General Sans" pitchFamily="50" charset="0"/>
              </a:rPr>
              <a:t>                                                         le </a:t>
            </a:r>
            <a:r>
              <a:rPr lang="it-IT" sz="1600" dirty="0">
                <a:latin typeface="General Sans" pitchFamily="50" charset="0"/>
              </a:rPr>
              <a:t>condizioni precedentemente elencate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creazione di sistemi «</a:t>
            </a:r>
            <a:r>
              <a:rPr lang="it-IT" sz="1600" dirty="0" err="1">
                <a:latin typeface="General Sans" pitchFamily="50" charset="0"/>
              </a:rPr>
              <a:t>organ</a:t>
            </a:r>
            <a:r>
              <a:rPr lang="it-IT" sz="1600" dirty="0">
                <a:latin typeface="General Sans" pitchFamily="50" charset="0"/>
              </a:rPr>
              <a:t> on a chip» innovativi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creazione di saggi prognostici in fase solida/liquida </a:t>
            </a:r>
          </a:p>
          <a:p>
            <a:pPr>
              <a:buFontTx/>
              <a:buChar char="-"/>
            </a:pPr>
            <a:r>
              <a:rPr lang="it-IT" sz="1600" dirty="0">
                <a:latin typeface="General Sans" pitchFamily="50" charset="0"/>
              </a:rPr>
              <a:t>creazione di modelli computazionali innovativi per la stratificazione del rischio individuale </a:t>
            </a:r>
          </a:p>
          <a:p>
            <a:pPr>
              <a:buFontTx/>
              <a:buChar char="-"/>
            </a:pPr>
            <a:endParaRPr lang="it-IT" sz="1600" dirty="0">
              <a:latin typeface="General Sans" pitchFamily="50" charset="0"/>
            </a:endParaRPr>
          </a:p>
          <a:p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B250BF33-BAF8-470C-CC94-A47A234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25C66F8A-BED8-4E84-94CB-7C2C03C7E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7" y="254570"/>
            <a:ext cx="2369694" cy="35871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SIAMO </a:t>
            </a:r>
            <a:r>
              <a:rPr lang="it-IT" sz="2000" dirty="0">
                <a:latin typeface="General Sans" pitchFamily="50" charset="0"/>
              </a:rPr>
              <a:t>(al mese 18 di 36) </a:t>
            </a:r>
            <a:endParaRPr lang="it-IT" sz="2000" dirty="0" smtClean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2000" dirty="0">
              <a:latin typeface="General Sans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Create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 coorti multicentriche con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i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relativi database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Identificati i biomarcatori da validare nei diversi contesti di stratificazione del rischio individuale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Preparati i protocolli per gli studi osservazionali prospettici, alcuni già iniziati dopo autorizzazione dei CET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In fase di sviluppo i saggi prognostici, i sistemi «</a:t>
            </a:r>
            <a:r>
              <a:rPr lang="it-IT" sz="1600" dirty="0" err="1">
                <a:solidFill>
                  <a:prstClr val="black"/>
                </a:solidFill>
                <a:latin typeface="General Sans" pitchFamily="50" charset="0"/>
              </a:rPr>
              <a:t>organ</a:t>
            </a: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 on a chip», i modelli di predizione del rischio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Quasi conclusa l’acquisizione delle grandi attrezzature necessarie alle attività dello </a:t>
            </a:r>
            <a:r>
              <a:rPr lang="it-IT" sz="1600" dirty="0" err="1">
                <a:solidFill>
                  <a:prstClr val="black"/>
                </a:solidFill>
                <a:latin typeface="General Sans" pitchFamily="50" charset="0"/>
              </a:rPr>
              <a:t>Spoke</a:t>
            </a:r>
            <a:endParaRPr lang="it-IT" sz="1600" dirty="0">
              <a:solidFill>
                <a:prstClr val="black"/>
              </a:solidFill>
              <a:latin typeface="General Sans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Conclusi i BAC per il potenziamento dell’attività di ricerca e sviluppo dello </a:t>
            </a:r>
            <a:r>
              <a:rPr lang="it-IT" sz="1600" dirty="0" err="1">
                <a:solidFill>
                  <a:prstClr val="black"/>
                </a:solidFill>
                <a:latin typeface="General Sans" pitchFamily="50" charset="0"/>
              </a:rPr>
              <a:t>Spoke</a:t>
            </a:r>
            <a:r>
              <a:rPr lang="it-IT" sz="1600" dirty="0">
                <a:solidFill>
                  <a:prstClr val="black"/>
                </a:solidFill>
                <a:latin typeface="General Sans" pitchFamily="50" charset="0"/>
              </a:rPr>
              <a:t>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FB8469F5-0999-F3BC-C3AA-899F1F0E0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461FD872-A474-687F-39DF-BDF25BCB2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2A65AE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DOVE STIAMO </a:t>
            </a:r>
            <a:r>
              <a:rPr kumimoji="0" lang="it-IT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A65AE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ANDANDO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t-IT" sz="2000" b="1" i="0" u="sng" strike="noStrike" kern="1200" cap="none" spc="0" normalizeH="0" baseline="0" noProof="0" dirty="0">
              <a:ln>
                <a:noFill/>
              </a:ln>
              <a:solidFill>
                <a:srgbClr val="2A65AE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</a:rPr>
              <a:t>Verso il raggiungimento di milestone chiave per il successo del progetto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Verso lo sviluppo di metodiche innovative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Verso nuovi concetti e modelli di stratificazione dei pazienti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Verso nuovi network collaborativi pubblico-privati</a:t>
            </a: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FB8469F5-0999-F3BC-C3AA-899F1F0E0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461FD872-A474-687F-39DF-BDF25BCB2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407" y="254570"/>
            <a:ext cx="2369694" cy="35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851" y="140127"/>
            <a:ext cx="1637414" cy="24786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30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9959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LA </a:t>
            </a:r>
            <a:r>
              <a:rPr lang="it-IT" sz="2000" b="1" u="sng" dirty="0" smtClean="0">
                <a:solidFill>
                  <a:srgbClr val="2A65AE"/>
                </a:solidFill>
                <a:latin typeface="General Sans" pitchFamily="50" charset="0"/>
              </a:rPr>
              <a:t>SFIDA </a:t>
            </a:r>
            <a:r>
              <a:rPr lang="it-IT" sz="2000" dirty="0">
                <a:latin typeface="General Sans" pitchFamily="50" charset="0"/>
              </a:rPr>
              <a:t>/Dove saremo al mese 36)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creato nuovi paradigmi per strategie di prevenzione personalizzate</a:t>
            </a: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scoperto nuovi determinanti del rischio individuale di sviluppare malattie neoplastiche, cardiovascolari, metaboliche, dalla nascita fino all’età adulta, nel sesso femminile e maschile</a:t>
            </a: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identificato differenze precedentemente ignote nell’ambito delle malattie </a:t>
            </a:r>
            <a:r>
              <a:rPr lang="it-IT" sz="2000" dirty="0" err="1" smtClean="0">
                <a:solidFill>
                  <a:prstClr val="black"/>
                </a:solidFill>
                <a:latin typeface="General Sans" pitchFamily="50" charset="0"/>
              </a:rPr>
              <a:t>fibrosanti</a:t>
            </a: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 </a:t>
            </a: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incrementato il numero di campioni biologici a disposizione della rete delle </a:t>
            </a:r>
            <a:r>
              <a:rPr lang="it-IT" sz="2000" dirty="0" err="1" smtClean="0">
                <a:solidFill>
                  <a:prstClr val="black"/>
                </a:solidFill>
                <a:latin typeface="General Sans" pitchFamily="50" charset="0"/>
              </a:rPr>
              <a:t>biobanche</a:t>
            </a: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 italiane BBMRI</a:t>
            </a: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creato </a:t>
            </a:r>
            <a:r>
              <a:rPr lang="it-IT" sz="2000" dirty="0">
                <a:solidFill>
                  <a:prstClr val="black"/>
                </a:solidFill>
                <a:latin typeface="General Sans" pitchFamily="50" charset="0"/>
              </a:rPr>
              <a:t>nuovi network collaborativi </a:t>
            </a: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pubblico-privati</a:t>
            </a:r>
          </a:p>
          <a:p>
            <a:pPr lvl="0"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latin typeface="General Sans" pitchFamily="50" charset="0"/>
              </a:rPr>
              <a:t>Avremo formato nuovi ricercatori medici e biologi addestrati all’applicazione della medicina di precisione finalizzata alla prevenzione delle malattie </a:t>
            </a:r>
            <a:endParaRPr lang="it-IT" sz="2000" dirty="0">
              <a:solidFill>
                <a:prstClr val="black"/>
              </a:solidFill>
              <a:latin typeface="General Sans" pitchFamily="50" charset="0"/>
            </a:endParaRPr>
          </a:p>
          <a:p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B4D688AD-39A1-8591-D009-0AB6EE8C1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2E333900-59E6-FDA5-7A8D-DB556F731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732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2332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endParaRPr lang="it-IT" sz="2000" b="1" dirty="0" smtClean="0">
              <a:latin typeface="General Sans" pitchFamily="50" charset="0"/>
            </a:endParaRPr>
          </a:p>
          <a:p>
            <a:r>
              <a:rPr lang="it-IT" sz="2000" dirty="0" smtClean="0">
                <a:latin typeface="General Sans" pitchFamily="50" charset="0"/>
              </a:rPr>
              <a:t>Creati i presupposti culturali e infrastrutturali per una piattaforma collaborativa permanente dedicata allo sviluppo di strategie di prevenzione innovative nel nostro Paese</a:t>
            </a:r>
          </a:p>
          <a:p>
            <a:r>
              <a:rPr lang="it-IT" sz="2000" dirty="0" smtClean="0">
                <a:latin typeface="General Sans" pitchFamily="50" charset="0"/>
              </a:rPr>
              <a:t>Proseguimento degli studi osservazionali clinici iniziati nei 3 anni del progetto, al fine di ottenere dati a lungo termine e validare i modelli di prevenzione </a:t>
            </a:r>
          </a:p>
          <a:p>
            <a:r>
              <a:rPr lang="it-IT" sz="2000" dirty="0" smtClean="0">
                <a:latin typeface="General Sans" pitchFamily="50" charset="0"/>
              </a:rPr>
              <a:t>Attuazione nel SSN </a:t>
            </a:r>
            <a:r>
              <a:rPr lang="it-IT" sz="2000" dirty="0" smtClean="0">
                <a:latin typeface="General Sans" pitchFamily="50" charset="0"/>
              </a:rPr>
              <a:t>dei protocolli </a:t>
            </a:r>
            <a:r>
              <a:rPr lang="it-IT" sz="2000" dirty="0" smtClean="0">
                <a:latin typeface="General Sans" pitchFamily="50" charset="0"/>
              </a:rPr>
              <a:t>di prevenzione (test di screening, misure di prevenzione) sviluppati durante il </a:t>
            </a:r>
            <a:r>
              <a:rPr lang="it-IT" sz="2000" dirty="0" smtClean="0">
                <a:latin typeface="General Sans" pitchFamily="50" charset="0"/>
              </a:rPr>
              <a:t>progetto</a:t>
            </a:r>
          </a:p>
          <a:p>
            <a:r>
              <a:rPr lang="it-IT" sz="2000" dirty="0" smtClean="0">
                <a:latin typeface="General Sans" pitchFamily="50" charset="0"/>
              </a:rPr>
              <a:t>Ulteriore sviluppo dell’alta formazione nazionale sulla medicina di precisione</a:t>
            </a:r>
          </a:p>
          <a:p>
            <a:r>
              <a:rPr lang="it-IT" sz="2000" dirty="0">
                <a:latin typeface="General Sans" pitchFamily="50" charset="0"/>
              </a:rPr>
              <a:t>Creazione in tutto il territorio nazionale di </a:t>
            </a:r>
            <a:r>
              <a:rPr lang="it-IT" sz="2000" dirty="0" smtClean="0">
                <a:latin typeface="General Sans" pitchFamily="50" charset="0"/>
              </a:rPr>
              <a:t>nuove imprese private o spin off pubblico-private dedicate allo sviluppo e produzione di </a:t>
            </a:r>
            <a:r>
              <a:rPr lang="it-IT" sz="2000" dirty="0" err="1" smtClean="0">
                <a:latin typeface="General Sans" pitchFamily="50" charset="0"/>
              </a:rPr>
              <a:t>device</a:t>
            </a:r>
            <a:r>
              <a:rPr lang="it-IT" sz="2000" dirty="0" smtClean="0">
                <a:latin typeface="General Sans" pitchFamily="50" charset="0"/>
              </a:rPr>
              <a:t> utilizzati nella prevenzione di malattie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="" xmlns:a16="http://schemas.microsoft.com/office/drawing/2014/main" id="{B0D4D36D-3AF4-1B79-8C46-7539CDECB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="" xmlns:a16="http://schemas.microsoft.com/office/drawing/2014/main" id="{57C4926D-2FFA-5D1D-A893-773421418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606" y="117980"/>
            <a:ext cx="1783393" cy="26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508</Words>
  <Application>Microsoft Macintosh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Courier New</vt:lpstr>
      <vt:lpstr>General Sans</vt:lpstr>
      <vt:lpstr>Arial</vt:lpstr>
      <vt:lpstr>Tema di Office</vt:lpstr>
      <vt:lpstr>Presentazione di PowerPoint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GIANLUCA MORONCINI</cp:lastModifiedBy>
  <cp:revision>47</cp:revision>
  <dcterms:created xsi:type="dcterms:W3CDTF">2024-05-13T08:52:54Z</dcterms:created>
  <dcterms:modified xsi:type="dcterms:W3CDTF">2024-06-13T08:05:52Z</dcterms:modified>
</cp:coreProperties>
</file>