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258" r:id="rId3"/>
    <p:sldId id="264" r:id="rId4"/>
    <p:sldId id="270" r:id="rId5"/>
    <p:sldId id="271" r:id="rId6"/>
    <p:sldId id="259" r:id="rId7"/>
    <p:sldId id="260" r:id="rId8"/>
    <p:sldId id="272" r:id="rId9"/>
    <p:sldId id="277" r:id="rId10"/>
    <p:sldId id="273" r:id="rId11"/>
    <p:sldId id="278" r:id="rId12"/>
    <p:sldId id="275" r:id="rId13"/>
    <p:sldId id="276" r:id="rId14"/>
    <p:sldId id="262" r:id="rId15"/>
    <p:sldId id="263" r:id="rId1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A65AE"/>
    <a:srgbClr val="E681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11" autoAdjust="0"/>
    <p:restoredTop sz="94660"/>
  </p:normalViewPr>
  <p:slideViewPr>
    <p:cSldViewPr snapToGrid="0">
      <p:cViewPr varScale="1">
        <p:scale>
          <a:sx n="74" d="100"/>
          <a:sy n="74" d="100"/>
        </p:scale>
        <p:origin x="31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Vendite</c:v>
                </c:pt>
              </c:strCache>
            </c:strRef>
          </c:tx>
          <c:spPr>
            <a:solidFill>
              <a:srgbClr val="00B050"/>
            </a:solidFill>
          </c:spPr>
          <c:dPt>
            <c:idx val="0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6865-8649-9D1B-05B10CDD8DD4}"/>
              </c:ext>
            </c:extLst>
          </c:dPt>
          <c:dPt>
            <c:idx val="1"/>
            <c:bubble3D val="0"/>
            <c:spPr>
              <a:solidFill>
                <a:srgbClr val="2A65AE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6865-8649-9D1B-05B10CDD8DD4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6F94-4B53-9B7B-C480A926F5B2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>
                  <c15:layout>
                    <c:manualLayout>
                      <c:w val="0.29310595021693897"/>
                      <c:h val="0.1773758357816390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6865-8649-9D1B-05B10CDD8DD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Foglio1!$A$2:$A$4</c:f>
              <c:strCache>
                <c:ptCount val="3"/>
                <c:pt idx="0">
                  <c:v>Programmati</c:v>
                </c:pt>
                <c:pt idx="1">
                  <c:v>In fase di avvio</c:v>
                </c:pt>
                <c:pt idx="2">
                  <c:v>Avviati</c:v>
                </c:pt>
              </c:strCache>
            </c:strRef>
          </c:cat>
          <c:val>
            <c:numRef>
              <c:f>Foglio1!$B$2:$B$4</c:f>
              <c:numCache>
                <c:formatCode>General</c:formatCode>
                <c:ptCount val="3"/>
                <c:pt idx="0">
                  <c:v>3.8399999999999997E-2</c:v>
                </c:pt>
                <c:pt idx="1">
                  <c:v>0.23069999999999999</c:v>
                </c:pt>
                <c:pt idx="2">
                  <c:v>0.73070000000000002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865-8649-9D1B-05B10CDD8DD4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alpha val="78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04801C-F2BF-4AAF-83BA-55596DEBE16C}" type="datetimeFigureOut">
              <a:rPr lang="it-IT" smtClean="0"/>
              <a:t>13/06/2024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FC1AE9-E615-4882-B681-47E0B702A47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5934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C3260B-C92A-4F58-AB36-A2ABF1B4027F}" type="datetimeFigureOut">
              <a:rPr lang="it-IT" smtClean="0"/>
              <a:t>13/06/2024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0A90B0-9CD9-402D-B936-CE1A929BF0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64449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0A90B0-9CD9-402D-B936-CE1A929BF051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19139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60E2F0-EA22-7E41-A838-88CB451CFCF4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13753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CFD56-0A19-4EB7-9CAE-6E045ADE585D}" type="datetimeFigureOut">
              <a:rPr lang="it-IT" smtClean="0"/>
              <a:t>13/06/2024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7677C-84B4-4DB5-B1F7-1873DF90256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5667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CFD56-0A19-4EB7-9CAE-6E045ADE585D}" type="datetimeFigureOut">
              <a:rPr lang="it-IT" smtClean="0"/>
              <a:t>13/06/2024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7677C-84B4-4DB5-B1F7-1873DF90256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01818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CFD56-0A19-4EB7-9CAE-6E045ADE585D}" type="datetimeFigureOut">
              <a:rPr lang="it-IT" smtClean="0"/>
              <a:t>13/06/2024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7677C-84B4-4DB5-B1F7-1873DF90256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67857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CFD56-0A19-4EB7-9CAE-6E045ADE585D}" type="datetimeFigureOut">
              <a:rPr lang="it-IT" smtClean="0"/>
              <a:t>13/06/2024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7677C-84B4-4DB5-B1F7-1873DF90256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32383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CFD56-0A19-4EB7-9CAE-6E045ADE585D}" type="datetimeFigureOut">
              <a:rPr lang="it-IT" smtClean="0"/>
              <a:t>13/06/2024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7677C-84B4-4DB5-B1F7-1873DF90256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91664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CFD56-0A19-4EB7-9CAE-6E045ADE585D}" type="datetimeFigureOut">
              <a:rPr lang="it-IT" smtClean="0"/>
              <a:t>13/06/2024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7677C-84B4-4DB5-B1F7-1873DF90256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30649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CFD56-0A19-4EB7-9CAE-6E045ADE585D}" type="datetimeFigureOut">
              <a:rPr lang="it-IT" smtClean="0"/>
              <a:t>13/06/2024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7677C-84B4-4DB5-B1F7-1873DF90256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72687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CFD56-0A19-4EB7-9CAE-6E045ADE585D}" type="datetimeFigureOut">
              <a:rPr lang="it-IT" smtClean="0"/>
              <a:t>13/06/2024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7677C-84B4-4DB5-B1F7-1873DF90256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26491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CFD56-0A19-4EB7-9CAE-6E045ADE585D}" type="datetimeFigureOut">
              <a:rPr lang="it-IT" smtClean="0"/>
              <a:t>13/06/2024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7677C-84B4-4DB5-B1F7-1873DF90256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6667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CFD56-0A19-4EB7-9CAE-6E045ADE585D}" type="datetimeFigureOut">
              <a:rPr lang="it-IT" smtClean="0"/>
              <a:t>13/06/2024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7677C-84B4-4DB5-B1F7-1873DF90256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46675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CFD56-0A19-4EB7-9CAE-6E045ADE585D}" type="datetimeFigureOut">
              <a:rPr lang="it-IT" smtClean="0"/>
              <a:t>13/06/2024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7677C-84B4-4DB5-B1F7-1873DF90256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22241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1CFD56-0A19-4EB7-9CAE-6E045ADE585D}" type="datetimeFigureOut">
              <a:rPr lang="it-IT" smtClean="0"/>
              <a:t>13/06/2024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77677C-84B4-4DB5-B1F7-1873DF90256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4445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3.png"/><Relationship Id="rId7" Type="http://schemas.openxmlformats.org/officeDocument/2006/relationships/image" Target="../media/image6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18" Type="http://schemas.openxmlformats.org/officeDocument/2006/relationships/image" Target="../media/image78.png"/><Relationship Id="rId3" Type="http://schemas.openxmlformats.org/officeDocument/2006/relationships/image" Target="../media/image3.png"/><Relationship Id="rId7" Type="http://schemas.openxmlformats.org/officeDocument/2006/relationships/image" Target="../media/image67.svg"/><Relationship Id="rId12" Type="http://schemas.openxmlformats.org/officeDocument/2006/relationships/image" Target="../media/image72.jpg"/><Relationship Id="rId17" Type="http://schemas.openxmlformats.org/officeDocument/2006/relationships/image" Target="../media/image77.png"/><Relationship Id="rId2" Type="http://schemas.openxmlformats.org/officeDocument/2006/relationships/image" Target="../media/image2.jpeg"/><Relationship Id="rId16" Type="http://schemas.openxmlformats.org/officeDocument/2006/relationships/image" Target="../media/image76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11" Type="http://schemas.openxmlformats.org/officeDocument/2006/relationships/image" Target="../media/image71.jpg"/><Relationship Id="rId5" Type="http://schemas.openxmlformats.org/officeDocument/2006/relationships/image" Target="../media/image65.svg"/><Relationship Id="rId15" Type="http://schemas.openxmlformats.org/officeDocument/2006/relationships/image" Target="../media/image75.png"/><Relationship Id="rId10" Type="http://schemas.openxmlformats.org/officeDocument/2006/relationships/image" Target="../media/image70.svg"/><Relationship Id="rId4" Type="http://schemas.openxmlformats.org/officeDocument/2006/relationships/image" Target="../media/image64.png"/><Relationship Id="rId9" Type="http://schemas.openxmlformats.org/officeDocument/2006/relationships/image" Target="../media/image69.png"/><Relationship Id="rId14" Type="http://schemas.openxmlformats.org/officeDocument/2006/relationships/image" Target="../media/image74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3.png"/><Relationship Id="rId7" Type="http://schemas.openxmlformats.org/officeDocument/2006/relationships/image" Target="../media/image82.png"/><Relationship Id="rId12" Type="http://schemas.openxmlformats.org/officeDocument/2006/relationships/image" Target="../media/image8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11" Type="http://schemas.openxmlformats.org/officeDocument/2006/relationships/image" Target="../media/image86.png"/><Relationship Id="rId5" Type="http://schemas.openxmlformats.org/officeDocument/2006/relationships/image" Target="../media/image80.jpeg"/><Relationship Id="rId10" Type="http://schemas.openxmlformats.org/officeDocument/2006/relationships/image" Target="../media/image85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7.png"/><Relationship Id="rId18" Type="http://schemas.openxmlformats.org/officeDocument/2006/relationships/image" Target="../media/image2.jpe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17" Type="http://schemas.openxmlformats.org/officeDocument/2006/relationships/image" Target="../media/image21.svg"/><Relationship Id="rId2" Type="http://schemas.openxmlformats.org/officeDocument/2006/relationships/image" Target="../media/image6.jpe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svg"/><Relationship Id="rId10" Type="http://schemas.openxmlformats.org/officeDocument/2006/relationships/image" Target="../media/image14.svg"/><Relationship Id="rId4" Type="http://schemas.openxmlformats.org/officeDocument/2006/relationships/image" Target="../media/image8.jpe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eg"/><Relationship Id="rId7" Type="http://schemas.openxmlformats.org/officeDocument/2006/relationships/image" Target="../media/image26.svg"/><Relationship Id="rId12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jpeg"/><Relationship Id="rId5" Type="http://schemas.openxmlformats.org/officeDocument/2006/relationships/image" Target="../media/image24.jpeg"/><Relationship Id="rId10" Type="http://schemas.openxmlformats.org/officeDocument/2006/relationships/image" Target="../media/image29.svg"/><Relationship Id="rId4" Type="http://schemas.openxmlformats.org/officeDocument/2006/relationships/image" Target="../media/image23.jpeg"/><Relationship Id="rId9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3.jpeg"/><Relationship Id="rId7" Type="http://schemas.openxmlformats.org/officeDocument/2006/relationships/image" Target="../media/image3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11" Type="http://schemas.openxmlformats.org/officeDocument/2006/relationships/image" Target="../media/image2.jpeg"/><Relationship Id="rId5" Type="http://schemas.openxmlformats.org/officeDocument/2006/relationships/image" Target="../media/image31.jpeg"/><Relationship Id="rId10" Type="http://schemas.openxmlformats.org/officeDocument/2006/relationships/image" Target="../media/image36.svg"/><Relationship Id="rId4" Type="http://schemas.openxmlformats.org/officeDocument/2006/relationships/image" Target="../media/image24.jpeg"/><Relationship Id="rId9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.png"/><Relationship Id="rId7" Type="http://schemas.openxmlformats.org/officeDocument/2006/relationships/image" Target="../media/image3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10" Type="http://schemas.openxmlformats.org/officeDocument/2006/relationships/image" Target="../media/image42.jpeg"/><Relationship Id="rId4" Type="http://schemas.openxmlformats.org/officeDocument/2006/relationships/chart" Target="../charts/chart1.xml"/><Relationship Id="rId9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.png"/><Relationship Id="rId7" Type="http://schemas.openxmlformats.org/officeDocument/2006/relationships/image" Target="../media/image4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png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2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3591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296113"/>
            <a:ext cx="10515600" cy="1325563"/>
          </a:xfrm>
        </p:spPr>
        <p:txBody>
          <a:bodyPr>
            <a:normAutofit/>
          </a:bodyPr>
          <a:lstStyle/>
          <a:p>
            <a:r>
              <a:rPr lang="it-IT" b="1" dirty="0">
                <a:solidFill>
                  <a:srgbClr val="2A65AE"/>
                </a:solidFill>
                <a:latin typeface="General Sans" pitchFamily="50" charset="0"/>
              </a:rPr>
              <a:t>SPOKE 4</a:t>
            </a:r>
            <a:br>
              <a:rPr lang="it-IT" b="1" dirty="0">
                <a:solidFill>
                  <a:srgbClr val="2A65AE"/>
                </a:solidFill>
                <a:latin typeface="General Sans" pitchFamily="50" charset="0"/>
              </a:rPr>
            </a:br>
            <a:r>
              <a:rPr lang="it-IT" sz="4000" b="1" dirty="0">
                <a:solidFill>
                  <a:srgbClr val="2A65AE"/>
                </a:solidFill>
                <a:latin typeface="General Sans" pitchFamily="50" charset="0"/>
              </a:rPr>
              <a:t>Precision </a:t>
            </a:r>
            <a:r>
              <a:rPr lang="it-IT" sz="4000" b="1" dirty="0" err="1">
                <a:solidFill>
                  <a:srgbClr val="2A65AE"/>
                </a:solidFill>
                <a:latin typeface="General Sans" pitchFamily="50" charset="0"/>
              </a:rPr>
              <a:t>Diagnostics</a:t>
            </a:r>
            <a:endParaRPr lang="it-IT" sz="4000" dirty="0"/>
          </a:p>
        </p:txBody>
      </p:sp>
      <p:pic>
        <p:nvPicPr>
          <p:cNvPr id="5" name="Immagine 2">
            <a:extLst>
              <a:ext uri="{FF2B5EF4-FFF2-40B4-BE49-F238E27FC236}">
                <a16:creationId xmlns:a16="http://schemas.microsoft.com/office/drawing/2014/main" id="{9DF7A4EE-2D47-12EE-0669-2F7525C1E9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42" r="772" b="37133"/>
          <a:stretch/>
        </p:blipFill>
        <p:spPr>
          <a:xfrm>
            <a:off x="-2" y="5992839"/>
            <a:ext cx="12192001" cy="872197"/>
          </a:xfrm>
          <a:prstGeom prst="rect">
            <a:avLst/>
          </a:prstGeom>
        </p:spPr>
      </p:pic>
      <p:pic>
        <p:nvPicPr>
          <p:cNvPr id="6" name="Picture 5" descr="A black background with white letters and a green and red symbol&#10;&#10;Description automatically generated">
            <a:extLst>
              <a:ext uri="{FF2B5EF4-FFF2-40B4-BE49-F238E27FC236}">
                <a16:creationId xmlns:a16="http://schemas.microsoft.com/office/drawing/2014/main" id="{276C3F8D-2437-7DC2-6F1B-C4A847E8B6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241" y="6081288"/>
            <a:ext cx="2689860" cy="69529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568AF267-A66B-07D3-7477-16B056D15589}"/>
              </a:ext>
            </a:extLst>
          </p:cNvPr>
          <p:cNvSpPr txBox="1"/>
          <p:nvPr/>
        </p:nvSpPr>
        <p:spPr>
          <a:xfrm>
            <a:off x="6586947" y="404588"/>
            <a:ext cx="4869202" cy="584775"/>
          </a:xfrm>
          <a:noFill/>
          <a:ln w="38100">
            <a:solidFill>
              <a:srgbClr val="2A65AE"/>
            </a:solidFill>
          </a:ln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3200" b="1">
                <a:solidFill>
                  <a:srgbClr val="E6812C"/>
                </a:solidFill>
              </a:defRPr>
            </a:lvl1pPr>
          </a:lstStyle>
          <a:p>
            <a:r>
              <a:rPr lang="it-IT" dirty="0">
                <a:solidFill>
                  <a:srgbClr val="2A65AE"/>
                </a:solidFill>
              </a:rPr>
              <a:t>La</a:t>
            </a:r>
            <a:r>
              <a:rPr lang="it-IT" dirty="0"/>
              <a:t> sfida</a:t>
            </a:r>
            <a:r>
              <a:rPr lang="it-IT" dirty="0">
                <a:solidFill>
                  <a:srgbClr val="2A65AE"/>
                </a:solidFill>
              </a:rPr>
              <a:t> 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47509D40-DC9F-B1FE-D69B-D2ACC6AA5848}"/>
              </a:ext>
            </a:extLst>
          </p:cNvPr>
          <p:cNvSpPr txBox="1"/>
          <p:nvPr/>
        </p:nvSpPr>
        <p:spPr>
          <a:xfrm>
            <a:off x="489212" y="1844328"/>
            <a:ext cx="4911193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it-IT"/>
            </a:defPPr>
            <a:lvl1pPr algn="ctr">
              <a:defRPr b="1">
                <a:solidFill>
                  <a:srgbClr val="2B65B0"/>
                </a:solidFill>
              </a:defRPr>
            </a:lvl1pPr>
          </a:lstStyle>
          <a:p>
            <a:r>
              <a:rPr lang="it-IT" sz="2800" dirty="0">
                <a:solidFill>
                  <a:srgbClr val="E6812C"/>
                </a:solidFill>
              </a:rPr>
              <a:t>Applicare l’AI alla pratica clinica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822A579C-16EA-2A79-E39B-B46A3D4CA26B}"/>
              </a:ext>
            </a:extLst>
          </p:cNvPr>
          <p:cNvSpPr txBox="1"/>
          <p:nvPr/>
        </p:nvSpPr>
        <p:spPr>
          <a:xfrm>
            <a:off x="1123800" y="2632663"/>
            <a:ext cx="47275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it-IT" dirty="0"/>
              <a:t>Nella stima del </a:t>
            </a:r>
            <a:r>
              <a:rPr lang="it-IT" b="1" dirty="0"/>
              <a:t>rischio cardiovascolare </a:t>
            </a:r>
            <a:r>
              <a:rPr lang="it-IT" dirty="0">
                <a:solidFill>
                  <a:srgbClr val="2A65AE"/>
                </a:solidFill>
              </a:rPr>
              <a:t>per</a:t>
            </a:r>
            <a:r>
              <a:rPr lang="it-IT" dirty="0"/>
              <a:t> </a:t>
            </a:r>
            <a:r>
              <a:rPr lang="it-IT" dirty="0">
                <a:solidFill>
                  <a:srgbClr val="2A65AE"/>
                </a:solidFill>
              </a:rPr>
              <a:t>ottimizzare l’indicazione all’impianto di </a:t>
            </a:r>
            <a:r>
              <a:rPr lang="it-IT" b="1" dirty="0">
                <a:solidFill>
                  <a:srgbClr val="2A65AE"/>
                </a:solidFill>
              </a:rPr>
              <a:t>defibrillatori cardiaci impiantabili</a:t>
            </a:r>
          </a:p>
        </p:txBody>
      </p:sp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F40504A1-2015-54FC-A8B4-A15A459545C4}"/>
              </a:ext>
            </a:extLst>
          </p:cNvPr>
          <p:cNvSpPr/>
          <p:nvPr/>
        </p:nvSpPr>
        <p:spPr>
          <a:xfrm>
            <a:off x="3793201" y="3631018"/>
            <a:ext cx="1374218" cy="321528"/>
          </a:xfrm>
          <a:prstGeom prst="roundRect">
            <a:avLst/>
          </a:prstGeom>
          <a:solidFill>
            <a:srgbClr val="2B65B0">
              <a:alpha val="7098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 b="1" dirty="0">
                <a:solidFill>
                  <a:schemeClr val="bg1"/>
                </a:solidFill>
              </a:rPr>
              <a:t>300 </a:t>
            </a:r>
            <a:r>
              <a:rPr lang="it-IT" sz="1600" dirty="0">
                <a:solidFill>
                  <a:schemeClr val="bg1"/>
                </a:solidFill>
              </a:rPr>
              <a:t>pazienti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84171EE-7258-7DF7-2CA4-A5C6E1FA608A}"/>
              </a:ext>
            </a:extLst>
          </p:cNvPr>
          <p:cNvSpPr txBox="1"/>
          <p:nvPr/>
        </p:nvSpPr>
        <p:spPr>
          <a:xfrm>
            <a:off x="1583683" y="4539825"/>
            <a:ext cx="472754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it-IT" dirty="0"/>
              <a:t>Nell’ottenere una </a:t>
            </a:r>
            <a:r>
              <a:rPr lang="it-IT" sz="1800" dirty="0"/>
              <a:t>riduzione dimensionale dei </a:t>
            </a:r>
            <a:r>
              <a:rPr lang="it-IT" sz="1800" b="1" dirty="0"/>
              <a:t>dati genomici </a:t>
            </a:r>
            <a:r>
              <a:rPr lang="it-IT" sz="1800" dirty="0"/>
              <a:t>in </a:t>
            </a:r>
            <a:r>
              <a:rPr lang="it-IT" sz="1800" b="1" dirty="0"/>
              <a:t>patologie complesse </a:t>
            </a:r>
            <a:r>
              <a:rPr lang="it-IT" sz="1800" dirty="0">
                <a:sym typeface="Wingdings" pitchFamily="2" charset="2"/>
              </a:rPr>
              <a:t> </a:t>
            </a:r>
            <a:r>
              <a:rPr lang="it-IT" sz="1800" b="1" dirty="0">
                <a:solidFill>
                  <a:srgbClr val="2A65AE"/>
                </a:solidFill>
                <a:sym typeface="Wingdings" pitchFamily="2" charset="2"/>
              </a:rPr>
              <a:t>diagnosi personalizzata</a:t>
            </a:r>
            <a:endParaRPr lang="it-IT" dirty="0">
              <a:solidFill>
                <a:srgbClr val="2A65AE"/>
              </a:solidFill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FB84B41-E8DF-6CDD-FAB6-27A1ABE49711}"/>
              </a:ext>
            </a:extLst>
          </p:cNvPr>
          <p:cNvSpPr txBox="1"/>
          <p:nvPr/>
        </p:nvSpPr>
        <p:spPr>
          <a:xfrm>
            <a:off x="8481498" y="2678524"/>
            <a:ext cx="37105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it-IT" sz="1800" dirty="0"/>
              <a:t>Nei </a:t>
            </a:r>
            <a:r>
              <a:rPr lang="it-IT" sz="1800" b="1" dirty="0"/>
              <a:t>tumori ematologici </a:t>
            </a:r>
            <a:r>
              <a:rPr lang="it-IT" sz="1800" b="1" dirty="0">
                <a:sym typeface="Wingdings" pitchFamily="2" charset="2"/>
              </a:rPr>
              <a:t> </a:t>
            </a:r>
            <a:r>
              <a:rPr lang="it-IT" sz="1800" dirty="0">
                <a:solidFill>
                  <a:srgbClr val="2A65AE"/>
                </a:solidFill>
                <a:sym typeface="Wingdings" pitchFamily="2" charset="2"/>
              </a:rPr>
              <a:t>per una migliore stratificazione e prognosi</a:t>
            </a:r>
            <a:endParaRPr lang="it-IT" dirty="0">
              <a:solidFill>
                <a:srgbClr val="2A65AE"/>
              </a:solidFill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02B7F548-139D-3071-86DB-138893E96640}"/>
              </a:ext>
            </a:extLst>
          </p:cNvPr>
          <p:cNvSpPr txBox="1"/>
          <p:nvPr/>
        </p:nvSpPr>
        <p:spPr>
          <a:xfrm>
            <a:off x="6764453" y="4967068"/>
            <a:ext cx="57871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it-IT" dirty="0"/>
              <a:t>Nelle </a:t>
            </a:r>
            <a:r>
              <a:rPr lang="it-IT" b="1" dirty="0"/>
              <a:t>patologie autoimmuni epatiche </a:t>
            </a:r>
            <a:r>
              <a:rPr lang="it-IT" dirty="0">
                <a:sym typeface="Wingdings" pitchFamily="2" charset="2"/>
              </a:rPr>
              <a:t> </a:t>
            </a:r>
            <a:r>
              <a:rPr lang="it-IT" dirty="0">
                <a:solidFill>
                  <a:srgbClr val="2A65AE"/>
                </a:solidFill>
                <a:sym typeface="Wingdings" pitchFamily="2" charset="2"/>
              </a:rPr>
              <a:t>diagnosi differenziale tra cirrosi biliare primitiva e epatite autoimmune</a:t>
            </a:r>
            <a:endParaRPr lang="it-IT" b="1" baseline="-25000" dirty="0">
              <a:solidFill>
                <a:srgbClr val="2A65AE"/>
              </a:solidFill>
            </a:endParaRPr>
          </a:p>
        </p:txBody>
      </p:sp>
      <p:sp>
        <p:nvSpPr>
          <p:cNvPr id="17" name="Rettangolo con angoli arrotondati 16">
            <a:extLst>
              <a:ext uri="{FF2B5EF4-FFF2-40B4-BE49-F238E27FC236}">
                <a16:creationId xmlns:a16="http://schemas.microsoft.com/office/drawing/2014/main" id="{3BFA4E8E-C290-75B0-8464-5441548F1C90}"/>
              </a:ext>
            </a:extLst>
          </p:cNvPr>
          <p:cNvSpPr/>
          <p:nvPr/>
        </p:nvSpPr>
        <p:spPr>
          <a:xfrm>
            <a:off x="9908062" y="5618913"/>
            <a:ext cx="1374218" cy="321528"/>
          </a:xfrm>
          <a:prstGeom prst="roundRect">
            <a:avLst/>
          </a:prstGeom>
          <a:solidFill>
            <a:srgbClr val="2B65B0">
              <a:alpha val="7098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>
                <a:solidFill>
                  <a:schemeClr val="bg1"/>
                </a:solidFill>
              </a:rPr>
              <a:t>40</a:t>
            </a:r>
            <a:r>
              <a:rPr lang="it-IT" sz="1600" dirty="0">
                <a:solidFill>
                  <a:schemeClr val="bg1"/>
                </a:solidFill>
              </a:rPr>
              <a:t> pazienti</a:t>
            </a:r>
          </a:p>
        </p:txBody>
      </p:sp>
      <p:pic>
        <p:nvPicPr>
          <p:cNvPr id="18" name="Picture 6" descr="Premium Vector | Dna on computer monitor genetic test analysis vector icon  in circle isolated on white background">
            <a:extLst>
              <a:ext uri="{FF2B5EF4-FFF2-40B4-BE49-F238E27FC236}">
                <a16:creationId xmlns:a16="http://schemas.microsoft.com/office/drawing/2014/main" id="{8795AEDC-5AAB-6867-2431-A8A59CB6B5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37" y="4363567"/>
            <a:ext cx="1178746" cy="1178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Autoimmune Hepatitis - Cirrhosis Care">
            <a:extLst>
              <a:ext uri="{FF2B5EF4-FFF2-40B4-BE49-F238E27FC236}">
                <a16:creationId xmlns:a16="http://schemas.microsoft.com/office/drawing/2014/main" id="{4B7722B8-4DB4-7A50-A915-CF5C64A08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619" y="3843756"/>
            <a:ext cx="3125570" cy="971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What is Leukemia | Types of Leukemia | Leukemia Causes">
            <a:extLst>
              <a:ext uri="{FF2B5EF4-FFF2-40B4-BE49-F238E27FC236}">
                <a16:creationId xmlns:a16="http://schemas.microsoft.com/office/drawing/2014/main" id="{AAB51E4E-4D78-6C9F-E643-CCDC94540B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55" t="21937" b="32579"/>
          <a:stretch/>
        </p:blipFill>
        <p:spPr bwMode="auto">
          <a:xfrm>
            <a:off x="6764453" y="2005274"/>
            <a:ext cx="1976448" cy="169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3AD46EF6-88E2-E412-E076-C76042EA9E22}"/>
              </a:ext>
            </a:extLst>
          </p:cNvPr>
          <p:cNvSpPr txBox="1"/>
          <p:nvPr/>
        </p:nvSpPr>
        <p:spPr>
          <a:xfrm>
            <a:off x="6299876" y="1099043"/>
            <a:ext cx="6142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2A65AE"/>
                </a:solidFill>
              </a:rPr>
              <a:t>Dal laboratorio alla pratica clinica</a:t>
            </a:r>
          </a:p>
        </p:txBody>
      </p:sp>
      <p:cxnSp>
        <p:nvCxnSpPr>
          <p:cNvPr id="24" name="Connettore 1 23">
            <a:extLst>
              <a:ext uri="{FF2B5EF4-FFF2-40B4-BE49-F238E27FC236}">
                <a16:creationId xmlns:a16="http://schemas.microsoft.com/office/drawing/2014/main" id="{5EEBD34B-56AC-4BC9-49E4-DF65FA643460}"/>
              </a:ext>
            </a:extLst>
          </p:cNvPr>
          <p:cNvCxnSpPr>
            <a:cxnSpLocks/>
          </p:cNvCxnSpPr>
          <p:nvPr/>
        </p:nvCxnSpPr>
        <p:spPr>
          <a:xfrm>
            <a:off x="6980680" y="1621676"/>
            <a:ext cx="4959421" cy="0"/>
          </a:xfrm>
          <a:prstGeom prst="line">
            <a:avLst/>
          </a:prstGeom>
          <a:ln w="38100">
            <a:solidFill>
              <a:srgbClr val="2A65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uppo 28">
            <a:extLst>
              <a:ext uri="{FF2B5EF4-FFF2-40B4-BE49-F238E27FC236}">
                <a16:creationId xmlns:a16="http://schemas.microsoft.com/office/drawing/2014/main" id="{F0AA9B56-C477-94C6-B138-911F0BF2A751}"/>
              </a:ext>
            </a:extLst>
          </p:cNvPr>
          <p:cNvGrpSpPr/>
          <p:nvPr/>
        </p:nvGrpSpPr>
        <p:grpSpPr>
          <a:xfrm>
            <a:off x="4136371" y="3277934"/>
            <a:ext cx="5123452" cy="881569"/>
            <a:chOff x="2399472" y="7313872"/>
            <a:chExt cx="5123452" cy="881569"/>
          </a:xfrm>
        </p:grpSpPr>
        <p:sp>
          <p:nvSpPr>
            <p:cNvPr id="28" name="Rettangolo 27">
              <a:extLst>
                <a:ext uri="{FF2B5EF4-FFF2-40B4-BE49-F238E27FC236}">
                  <a16:creationId xmlns:a16="http://schemas.microsoft.com/office/drawing/2014/main" id="{0A67EA29-A92A-C731-527F-347C4C1BE2B4}"/>
                </a:ext>
              </a:extLst>
            </p:cNvPr>
            <p:cNvSpPr/>
            <p:nvPr/>
          </p:nvSpPr>
          <p:spPr>
            <a:xfrm>
              <a:off x="2399472" y="7331979"/>
              <a:ext cx="5123452" cy="863462"/>
            </a:xfrm>
            <a:custGeom>
              <a:avLst/>
              <a:gdLst>
                <a:gd name="connsiteX0" fmla="*/ 0 w 5123452"/>
                <a:gd name="connsiteY0" fmla="*/ 0 h 863462"/>
                <a:gd name="connsiteX1" fmla="*/ 742901 w 5123452"/>
                <a:gd name="connsiteY1" fmla="*/ 0 h 863462"/>
                <a:gd name="connsiteX2" fmla="*/ 1383332 w 5123452"/>
                <a:gd name="connsiteY2" fmla="*/ 0 h 863462"/>
                <a:gd name="connsiteX3" fmla="*/ 1972529 w 5123452"/>
                <a:gd name="connsiteY3" fmla="*/ 0 h 863462"/>
                <a:gd name="connsiteX4" fmla="*/ 2459257 w 5123452"/>
                <a:gd name="connsiteY4" fmla="*/ 0 h 863462"/>
                <a:gd name="connsiteX5" fmla="*/ 3048454 w 5123452"/>
                <a:gd name="connsiteY5" fmla="*/ 0 h 863462"/>
                <a:gd name="connsiteX6" fmla="*/ 3740120 w 5123452"/>
                <a:gd name="connsiteY6" fmla="*/ 0 h 863462"/>
                <a:gd name="connsiteX7" fmla="*/ 4226848 w 5123452"/>
                <a:gd name="connsiteY7" fmla="*/ 0 h 863462"/>
                <a:gd name="connsiteX8" fmla="*/ 5123452 w 5123452"/>
                <a:gd name="connsiteY8" fmla="*/ 0 h 863462"/>
                <a:gd name="connsiteX9" fmla="*/ 5123452 w 5123452"/>
                <a:gd name="connsiteY9" fmla="*/ 440366 h 863462"/>
                <a:gd name="connsiteX10" fmla="*/ 5123452 w 5123452"/>
                <a:gd name="connsiteY10" fmla="*/ 863462 h 863462"/>
                <a:gd name="connsiteX11" fmla="*/ 4636724 w 5123452"/>
                <a:gd name="connsiteY11" fmla="*/ 863462 h 863462"/>
                <a:gd name="connsiteX12" fmla="*/ 4047527 w 5123452"/>
                <a:gd name="connsiteY12" fmla="*/ 863462 h 863462"/>
                <a:gd name="connsiteX13" fmla="*/ 3355861 w 5123452"/>
                <a:gd name="connsiteY13" fmla="*/ 863462 h 863462"/>
                <a:gd name="connsiteX14" fmla="*/ 2766664 w 5123452"/>
                <a:gd name="connsiteY14" fmla="*/ 863462 h 863462"/>
                <a:gd name="connsiteX15" fmla="*/ 2126233 w 5123452"/>
                <a:gd name="connsiteY15" fmla="*/ 863462 h 863462"/>
                <a:gd name="connsiteX16" fmla="*/ 1485801 w 5123452"/>
                <a:gd name="connsiteY16" fmla="*/ 863462 h 863462"/>
                <a:gd name="connsiteX17" fmla="*/ 845370 w 5123452"/>
                <a:gd name="connsiteY17" fmla="*/ 863462 h 863462"/>
                <a:gd name="connsiteX18" fmla="*/ 0 w 5123452"/>
                <a:gd name="connsiteY18" fmla="*/ 863462 h 863462"/>
                <a:gd name="connsiteX19" fmla="*/ 0 w 5123452"/>
                <a:gd name="connsiteY19" fmla="*/ 414462 h 863462"/>
                <a:gd name="connsiteX20" fmla="*/ 0 w 5123452"/>
                <a:gd name="connsiteY20" fmla="*/ 0 h 863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123452" h="863462" fill="none" extrusionOk="0">
                  <a:moveTo>
                    <a:pt x="0" y="0"/>
                  </a:moveTo>
                  <a:cubicBezTo>
                    <a:pt x="174918" y="5532"/>
                    <a:pt x="555772" y="223"/>
                    <a:pt x="742901" y="0"/>
                  </a:cubicBezTo>
                  <a:cubicBezTo>
                    <a:pt x="930030" y="-223"/>
                    <a:pt x="1195455" y="-11019"/>
                    <a:pt x="1383332" y="0"/>
                  </a:cubicBezTo>
                  <a:cubicBezTo>
                    <a:pt x="1571209" y="11019"/>
                    <a:pt x="1686649" y="27959"/>
                    <a:pt x="1972529" y="0"/>
                  </a:cubicBezTo>
                  <a:cubicBezTo>
                    <a:pt x="2258409" y="-27959"/>
                    <a:pt x="2290484" y="-8235"/>
                    <a:pt x="2459257" y="0"/>
                  </a:cubicBezTo>
                  <a:cubicBezTo>
                    <a:pt x="2628030" y="8235"/>
                    <a:pt x="2850588" y="26976"/>
                    <a:pt x="3048454" y="0"/>
                  </a:cubicBezTo>
                  <a:cubicBezTo>
                    <a:pt x="3246320" y="-26976"/>
                    <a:pt x="3417514" y="-26534"/>
                    <a:pt x="3740120" y="0"/>
                  </a:cubicBezTo>
                  <a:cubicBezTo>
                    <a:pt x="4062726" y="26534"/>
                    <a:pt x="4106936" y="-9268"/>
                    <a:pt x="4226848" y="0"/>
                  </a:cubicBezTo>
                  <a:cubicBezTo>
                    <a:pt x="4346760" y="9268"/>
                    <a:pt x="4862465" y="11506"/>
                    <a:pt x="5123452" y="0"/>
                  </a:cubicBezTo>
                  <a:cubicBezTo>
                    <a:pt x="5126607" y="200940"/>
                    <a:pt x="5145230" y="246052"/>
                    <a:pt x="5123452" y="440366"/>
                  </a:cubicBezTo>
                  <a:cubicBezTo>
                    <a:pt x="5101674" y="634680"/>
                    <a:pt x="5135812" y="683339"/>
                    <a:pt x="5123452" y="863462"/>
                  </a:cubicBezTo>
                  <a:cubicBezTo>
                    <a:pt x="4929910" y="849865"/>
                    <a:pt x="4854209" y="852094"/>
                    <a:pt x="4636724" y="863462"/>
                  </a:cubicBezTo>
                  <a:cubicBezTo>
                    <a:pt x="4419239" y="874830"/>
                    <a:pt x="4291022" y="877014"/>
                    <a:pt x="4047527" y="863462"/>
                  </a:cubicBezTo>
                  <a:cubicBezTo>
                    <a:pt x="3804032" y="849910"/>
                    <a:pt x="3697150" y="884686"/>
                    <a:pt x="3355861" y="863462"/>
                  </a:cubicBezTo>
                  <a:cubicBezTo>
                    <a:pt x="3014572" y="842238"/>
                    <a:pt x="2944645" y="876703"/>
                    <a:pt x="2766664" y="863462"/>
                  </a:cubicBezTo>
                  <a:cubicBezTo>
                    <a:pt x="2588683" y="850221"/>
                    <a:pt x="2347327" y="890956"/>
                    <a:pt x="2126233" y="863462"/>
                  </a:cubicBezTo>
                  <a:cubicBezTo>
                    <a:pt x="1905139" y="835968"/>
                    <a:pt x="1639884" y="879790"/>
                    <a:pt x="1485801" y="863462"/>
                  </a:cubicBezTo>
                  <a:cubicBezTo>
                    <a:pt x="1331718" y="847134"/>
                    <a:pt x="1128293" y="865739"/>
                    <a:pt x="845370" y="863462"/>
                  </a:cubicBezTo>
                  <a:cubicBezTo>
                    <a:pt x="562447" y="861185"/>
                    <a:pt x="396489" y="863172"/>
                    <a:pt x="0" y="863462"/>
                  </a:cubicBezTo>
                  <a:cubicBezTo>
                    <a:pt x="-1365" y="773281"/>
                    <a:pt x="-21967" y="576454"/>
                    <a:pt x="0" y="414462"/>
                  </a:cubicBezTo>
                  <a:cubicBezTo>
                    <a:pt x="21967" y="252470"/>
                    <a:pt x="9315" y="158207"/>
                    <a:pt x="0" y="0"/>
                  </a:cubicBezTo>
                  <a:close/>
                </a:path>
                <a:path w="5123452" h="863462" stroke="0" extrusionOk="0">
                  <a:moveTo>
                    <a:pt x="0" y="0"/>
                  </a:moveTo>
                  <a:cubicBezTo>
                    <a:pt x="132899" y="-19214"/>
                    <a:pt x="439259" y="-3379"/>
                    <a:pt x="640432" y="0"/>
                  </a:cubicBezTo>
                  <a:cubicBezTo>
                    <a:pt x="841605" y="3379"/>
                    <a:pt x="887301" y="16236"/>
                    <a:pt x="1127159" y="0"/>
                  </a:cubicBezTo>
                  <a:cubicBezTo>
                    <a:pt x="1367017" y="-16236"/>
                    <a:pt x="1591712" y="6899"/>
                    <a:pt x="1767591" y="0"/>
                  </a:cubicBezTo>
                  <a:cubicBezTo>
                    <a:pt x="1943470" y="-6899"/>
                    <a:pt x="2172796" y="25650"/>
                    <a:pt x="2305553" y="0"/>
                  </a:cubicBezTo>
                  <a:cubicBezTo>
                    <a:pt x="2438310" y="-25650"/>
                    <a:pt x="2810222" y="-24052"/>
                    <a:pt x="2945985" y="0"/>
                  </a:cubicBezTo>
                  <a:cubicBezTo>
                    <a:pt x="3081748" y="24052"/>
                    <a:pt x="3438479" y="-15333"/>
                    <a:pt x="3586416" y="0"/>
                  </a:cubicBezTo>
                  <a:cubicBezTo>
                    <a:pt x="3734353" y="15333"/>
                    <a:pt x="3958934" y="-21887"/>
                    <a:pt x="4226848" y="0"/>
                  </a:cubicBezTo>
                  <a:cubicBezTo>
                    <a:pt x="4494762" y="21887"/>
                    <a:pt x="4708617" y="44340"/>
                    <a:pt x="5123452" y="0"/>
                  </a:cubicBezTo>
                  <a:cubicBezTo>
                    <a:pt x="5101235" y="173649"/>
                    <a:pt x="5132170" y="348557"/>
                    <a:pt x="5123452" y="449000"/>
                  </a:cubicBezTo>
                  <a:cubicBezTo>
                    <a:pt x="5114734" y="549443"/>
                    <a:pt x="5112801" y="675919"/>
                    <a:pt x="5123452" y="863462"/>
                  </a:cubicBezTo>
                  <a:cubicBezTo>
                    <a:pt x="4947347" y="854766"/>
                    <a:pt x="4656825" y="870367"/>
                    <a:pt x="4534255" y="863462"/>
                  </a:cubicBezTo>
                  <a:cubicBezTo>
                    <a:pt x="4411685" y="856557"/>
                    <a:pt x="4213729" y="884108"/>
                    <a:pt x="4047527" y="863462"/>
                  </a:cubicBezTo>
                  <a:cubicBezTo>
                    <a:pt x="3881325" y="842816"/>
                    <a:pt x="3665179" y="837392"/>
                    <a:pt x="3458330" y="863462"/>
                  </a:cubicBezTo>
                  <a:cubicBezTo>
                    <a:pt x="3251481" y="889532"/>
                    <a:pt x="3119104" y="854485"/>
                    <a:pt x="2869133" y="863462"/>
                  </a:cubicBezTo>
                  <a:cubicBezTo>
                    <a:pt x="2619162" y="872439"/>
                    <a:pt x="2552887" y="871847"/>
                    <a:pt x="2382405" y="863462"/>
                  </a:cubicBezTo>
                  <a:cubicBezTo>
                    <a:pt x="2211923" y="855077"/>
                    <a:pt x="2000255" y="832264"/>
                    <a:pt x="1741974" y="863462"/>
                  </a:cubicBezTo>
                  <a:cubicBezTo>
                    <a:pt x="1483693" y="894660"/>
                    <a:pt x="1353761" y="874917"/>
                    <a:pt x="1255246" y="863462"/>
                  </a:cubicBezTo>
                  <a:cubicBezTo>
                    <a:pt x="1156731" y="852007"/>
                    <a:pt x="522329" y="864357"/>
                    <a:pt x="0" y="863462"/>
                  </a:cubicBezTo>
                  <a:cubicBezTo>
                    <a:pt x="-12360" y="671361"/>
                    <a:pt x="9632" y="577972"/>
                    <a:pt x="0" y="440366"/>
                  </a:cubicBezTo>
                  <a:cubicBezTo>
                    <a:pt x="-9632" y="302760"/>
                    <a:pt x="17311" y="213803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noFill/>
              <a:extLst>
                <a:ext uri="{C807C97D-BFC1-408E-A445-0C87EB9F89A2}">
                  <ask:lineSketchStyleProps xmlns:ask="http://schemas.microsoft.com/office/drawing/2018/sketchyshapes" sd="2241321503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25" name="Picture 2" descr="Collaboration - Free social media icons">
              <a:extLst>
                <a:ext uri="{FF2B5EF4-FFF2-40B4-BE49-F238E27FC236}">
                  <a16:creationId xmlns:a16="http://schemas.microsoft.com/office/drawing/2014/main" id="{52170CBE-74C5-8B16-1B65-443BA1BCF4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6265" y="7313872"/>
              <a:ext cx="822812" cy="822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CasellaDiTesto 25">
              <a:extLst>
                <a:ext uri="{FF2B5EF4-FFF2-40B4-BE49-F238E27FC236}">
                  <a16:creationId xmlns:a16="http://schemas.microsoft.com/office/drawing/2014/main" id="{AB0F2410-D908-60A5-65AC-33F1279D5F3F}"/>
                </a:ext>
              </a:extLst>
            </p:cNvPr>
            <p:cNvSpPr txBox="1"/>
            <p:nvPr/>
          </p:nvSpPr>
          <p:spPr>
            <a:xfrm>
              <a:off x="3570047" y="7518849"/>
              <a:ext cx="3952877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it-IT" sz="2400" b="1" dirty="0">
                  <a:solidFill>
                    <a:srgbClr val="2A65AE"/>
                  </a:solidFill>
                </a:rPr>
                <a:t>In collaborazione con </a:t>
              </a:r>
              <a:r>
                <a:rPr lang="it-IT" sz="2400" b="1" dirty="0" err="1">
                  <a:solidFill>
                    <a:srgbClr val="E6812C"/>
                  </a:solidFill>
                </a:rPr>
                <a:t>Spoke</a:t>
              </a:r>
              <a:r>
                <a:rPr lang="it-IT" sz="2400" b="1" dirty="0">
                  <a:solidFill>
                    <a:srgbClr val="E6812C"/>
                  </a:solidFill>
                </a:rPr>
                <a:t>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076777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296113"/>
            <a:ext cx="10515600" cy="1325563"/>
          </a:xfrm>
        </p:spPr>
        <p:txBody>
          <a:bodyPr>
            <a:normAutofit/>
          </a:bodyPr>
          <a:lstStyle/>
          <a:p>
            <a:r>
              <a:rPr lang="it-IT" b="1" dirty="0">
                <a:solidFill>
                  <a:srgbClr val="2A65AE"/>
                </a:solidFill>
                <a:latin typeface="General Sans" pitchFamily="50" charset="0"/>
              </a:rPr>
              <a:t>SPOKE 4</a:t>
            </a:r>
            <a:br>
              <a:rPr lang="it-IT" b="1" dirty="0">
                <a:solidFill>
                  <a:srgbClr val="2A65AE"/>
                </a:solidFill>
                <a:latin typeface="General Sans" pitchFamily="50" charset="0"/>
              </a:rPr>
            </a:br>
            <a:r>
              <a:rPr lang="it-IT" sz="4000" b="1" dirty="0">
                <a:solidFill>
                  <a:srgbClr val="2A65AE"/>
                </a:solidFill>
                <a:latin typeface="General Sans" pitchFamily="50" charset="0"/>
              </a:rPr>
              <a:t>Precision </a:t>
            </a:r>
            <a:r>
              <a:rPr lang="it-IT" sz="4000" b="1" dirty="0" err="1">
                <a:solidFill>
                  <a:srgbClr val="2A65AE"/>
                </a:solidFill>
                <a:latin typeface="General Sans" pitchFamily="50" charset="0"/>
              </a:rPr>
              <a:t>Diagnostics</a:t>
            </a:r>
            <a:endParaRPr lang="it-IT" sz="4000" dirty="0"/>
          </a:p>
        </p:txBody>
      </p:sp>
      <p:pic>
        <p:nvPicPr>
          <p:cNvPr id="5" name="Immagine 2">
            <a:extLst>
              <a:ext uri="{FF2B5EF4-FFF2-40B4-BE49-F238E27FC236}">
                <a16:creationId xmlns:a16="http://schemas.microsoft.com/office/drawing/2014/main" id="{9DF7A4EE-2D47-12EE-0669-2F7525C1E9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42" r="772" b="37133"/>
          <a:stretch/>
        </p:blipFill>
        <p:spPr>
          <a:xfrm>
            <a:off x="-2" y="5992839"/>
            <a:ext cx="12192001" cy="872197"/>
          </a:xfrm>
          <a:prstGeom prst="rect">
            <a:avLst/>
          </a:prstGeom>
        </p:spPr>
      </p:pic>
      <p:pic>
        <p:nvPicPr>
          <p:cNvPr id="6" name="Picture 5" descr="A black background with white letters and a green and red symbol&#10;&#10;Description automatically generated">
            <a:extLst>
              <a:ext uri="{FF2B5EF4-FFF2-40B4-BE49-F238E27FC236}">
                <a16:creationId xmlns:a16="http://schemas.microsoft.com/office/drawing/2014/main" id="{276C3F8D-2437-7DC2-6F1B-C4A847E8B6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241" y="6081288"/>
            <a:ext cx="2689860" cy="69529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568AF267-A66B-07D3-7477-16B056D15589}"/>
              </a:ext>
            </a:extLst>
          </p:cNvPr>
          <p:cNvSpPr txBox="1"/>
          <p:nvPr/>
        </p:nvSpPr>
        <p:spPr>
          <a:xfrm>
            <a:off x="6586947" y="404588"/>
            <a:ext cx="4869202" cy="584775"/>
          </a:xfrm>
          <a:noFill/>
          <a:ln w="38100">
            <a:solidFill>
              <a:srgbClr val="2A65AE"/>
            </a:solidFill>
          </a:ln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3200" b="1">
                <a:solidFill>
                  <a:srgbClr val="E6812C"/>
                </a:solidFill>
              </a:defRPr>
            </a:lvl1pPr>
          </a:lstStyle>
          <a:p>
            <a:r>
              <a:rPr lang="it-IT" dirty="0">
                <a:solidFill>
                  <a:srgbClr val="2A65AE"/>
                </a:solidFill>
              </a:rPr>
              <a:t>La</a:t>
            </a:r>
            <a:r>
              <a:rPr lang="it-IT" dirty="0"/>
              <a:t> sfida</a:t>
            </a:r>
            <a:r>
              <a:rPr lang="it-IT" dirty="0">
                <a:solidFill>
                  <a:srgbClr val="2A65AE"/>
                </a:solidFill>
              </a:rPr>
              <a:t> 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47509D40-DC9F-B1FE-D69B-D2ACC6AA5848}"/>
              </a:ext>
            </a:extLst>
          </p:cNvPr>
          <p:cNvSpPr txBox="1"/>
          <p:nvPr/>
        </p:nvSpPr>
        <p:spPr>
          <a:xfrm>
            <a:off x="838200" y="1762341"/>
            <a:ext cx="4911193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it-IT"/>
            </a:defPPr>
            <a:lvl1pPr algn="ctr">
              <a:defRPr b="1">
                <a:solidFill>
                  <a:srgbClr val="2B65B0"/>
                </a:solidFill>
              </a:defRPr>
            </a:lvl1pPr>
          </a:lstStyle>
          <a:p>
            <a:r>
              <a:rPr lang="it-IT" sz="2800" dirty="0">
                <a:solidFill>
                  <a:srgbClr val="E6812C"/>
                </a:solidFill>
              </a:rPr>
              <a:t>Nelle malattie Rare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3AD46EF6-88E2-E412-E076-C76042EA9E22}"/>
              </a:ext>
            </a:extLst>
          </p:cNvPr>
          <p:cNvSpPr txBox="1"/>
          <p:nvPr/>
        </p:nvSpPr>
        <p:spPr>
          <a:xfrm>
            <a:off x="6299876" y="1099043"/>
            <a:ext cx="6142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2A65AE"/>
                </a:solidFill>
              </a:rPr>
              <a:t>Dal laboratorio alla pratica clinica</a:t>
            </a:r>
          </a:p>
        </p:txBody>
      </p:sp>
      <p:cxnSp>
        <p:nvCxnSpPr>
          <p:cNvPr id="24" name="Connettore 1 23">
            <a:extLst>
              <a:ext uri="{FF2B5EF4-FFF2-40B4-BE49-F238E27FC236}">
                <a16:creationId xmlns:a16="http://schemas.microsoft.com/office/drawing/2014/main" id="{5EEBD34B-56AC-4BC9-49E4-DF65FA643460}"/>
              </a:ext>
            </a:extLst>
          </p:cNvPr>
          <p:cNvCxnSpPr>
            <a:cxnSpLocks/>
          </p:cNvCxnSpPr>
          <p:nvPr/>
        </p:nvCxnSpPr>
        <p:spPr>
          <a:xfrm>
            <a:off x="6980680" y="1621676"/>
            <a:ext cx="4959421" cy="0"/>
          </a:xfrm>
          <a:prstGeom prst="line">
            <a:avLst/>
          </a:prstGeom>
          <a:ln w="38100">
            <a:solidFill>
              <a:srgbClr val="2A65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magine 9">
            <a:extLst>
              <a:ext uri="{FF2B5EF4-FFF2-40B4-BE49-F238E27FC236}">
                <a16:creationId xmlns:a16="http://schemas.microsoft.com/office/drawing/2014/main" id="{65546F15-508E-1B96-66C9-23D83F3C1E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273" y="2549093"/>
            <a:ext cx="5297719" cy="2779861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30061F6F-064A-153C-9D05-E6A0F9C32E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0956" y="1905501"/>
            <a:ext cx="6451771" cy="3307732"/>
          </a:xfrm>
          <a:prstGeom prst="rect">
            <a:avLst/>
          </a:prstGeom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CBAF2162-EC2E-3BBE-8DD0-56716C876294}"/>
              </a:ext>
            </a:extLst>
          </p:cNvPr>
          <p:cNvSpPr txBox="1"/>
          <p:nvPr/>
        </p:nvSpPr>
        <p:spPr>
          <a:xfrm>
            <a:off x="8672189" y="4436244"/>
            <a:ext cx="2117731" cy="261610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>
            <a:spAutoFit/>
          </a:bodyPr>
          <a:lstStyle/>
          <a:p>
            <a:r>
              <a:rPr lang="it-IT" sz="1100" b="1" i="0" u="none" strike="noStrike" dirty="0">
                <a:solidFill>
                  <a:srgbClr val="666666"/>
                </a:solidFill>
                <a:effectLst/>
                <a:highlight>
                  <a:srgbClr val="FFFFFF"/>
                </a:highlight>
                <a:latin typeface="OTNEJMScalaSansLF"/>
              </a:rPr>
              <a:t>Andrea M. Isidori, M.D., </a:t>
            </a:r>
            <a:r>
              <a:rPr lang="it-IT" sz="1100" b="1" i="0" u="none" strike="noStrike" dirty="0" err="1">
                <a:solidFill>
                  <a:srgbClr val="666666"/>
                </a:solidFill>
                <a:effectLst/>
                <a:highlight>
                  <a:srgbClr val="FFFFFF"/>
                </a:highlight>
                <a:latin typeface="OTNEJMScalaSansLF"/>
              </a:rPr>
              <a:t>Ph.D</a:t>
            </a:r>
            <a:r>
              <a:rPr lang="it-IT" sz="1100" b="1" i="0" u="none" strike="noStrike" dirty="0">
                <a:solidFill>
                  <a:srgbClr val="666666"/>
                </a:solidFill>
                <a:effectLst/>
                <a:highlight>
                  <a:srgbClr val="FFFFFF"/>
                </a:highlight>
                <a:latin typeface="OTNEJMScalaSansLF"/>
              </a:rPr>
              <a:t>.</a:t>
            </a:r>
            <a:r>
              <a:rPr lang="it-IT" sz="1100" b="1" i="0" dirty="0">
                <a:solidFill>
                  <a:srgbClr val="666666"/>
                </a:solidFill>
                <a:effectLst/>
                <a:highlight>
                  <a:srgbClr val="FFFFFF"/>
                </a:highlight>
                <a:latin typeface="OTNEJMScalaSansLF"/>
              </a:rPr>
              <a:t>, </a:t>
            </a:r>
            <a:r>
              <a:rPr lang="it-IT" sz="1100" i="0" dirty="0">
                <a:solidFill>
                  <a:srgbClr val="666666"/>
                </a:solidFill>
                <a:effectLst/>
                <a:highlight>
                  <a:srgbClr val="FFFFFF"/>
                </a:highlight>
                <a:latin typeface="OTNEJMScalaSansLF"/>
              </a:rPr>
              <a:t>et al.</a:t>
            </a:r>
            <a:endParaRPr lang="it-IT" sz="1100" dirty="0"/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98D3955F-3468-3BDB-4CC3-EF5CE0C3AF61}"/>
              </a:ext>
            </a:extLst>
          </p:cNvPr>
          <p:cNvSpPr/>
          <p:nvPr/>
        </p:nvSpPr>
        <p:spPr>
          <a:xfrm>
            <a:off x="5603353" y="2721719"/>
            <a:ext cx="6623871" cy="385975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67809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2">
            <a:extLst>
              <a:ext uri="{FF2B5EF4-FFF2-40B4-BE49-F238E27FC236}">
                <a16:creationId xmlns:a16="http://schemas.microsoft.com/office/drawing/2014/main" id="{9DF7A4EE-2D47-12EE-0669-2F7525C1E9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42" r="772" b="37133"/>
          <a:stretch/>
        </p:blipFill>
        <p:spPr>
          <a:xfrm>
            <a:off x="-2" y="5992839"/>
            <a:ext cx="12192001" cy="872197"/>
          </a:xfrm>
          <a:prstGeom prst="rect">
            <a:avLst/>
          </a:prstGeom>
        </p:spPr>
      </p:pic>
      <p:pic>
        <p:nvPicPr>
          <p:cNvPr id="6" name="Picture 5" descr="A black background with white letters and a green and red symbol&#10;&#10;Description automatically generated">
            <a:extLst>
              <a:ext uri="{FF2B5EF4-FFF2-40B4-BE49-F238E27FC236}">
                <a16:creationId xmlns:a16="http://schemas.microsoft.com/office/drawing/2014/main" id="{276C3F8D-2437-7DC2-6F1B-C4A847E8B6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241" y="6081288"/>
            <a:ext cx="2689860" cy="695298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47509D40-DC9F-B1FE-D69B-D2ACC6AA5848}"/>
              </a:ext>
            </a:extLst>
          </p:cNvPr>
          <p:cNvSpPr txBox="1"/>
          <p:nvPr/>
        </p:nvSpPr>
        <p:spPr>
          <a:xfrm>
            <a:off x="489212" y="1628885"/>
            <a:ext cx="4911193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it-IT"/>
            </a:defPPr>
            <a:lvl1pPr algn="ctr">
              <a:defRPr b="1">
                <a:solidFill>
                  <a:srgbClr val="2B65B0"/>
                </a:solidFill>
              </a:defRPr>
            </a:lvl1pPr>
          </a:lstStyle>
          <a:p>
            <a:r>
              <a:rPr lang="it-IT" sz="2800" dirty="0">
                <a:solidFill>
                  <a:srgbClr val="E6812C"/>
                </a:solidFill>
              </a:rPr>
              <a:t>Creare un’infrastruttura di </a:t>
            </a:r>
            <a:r>
              <a:rPr lang="it-IT" sz="2800" i="1" dirty="0" err="1">
                <a:solidFill>
                  <a:srgbClr val="E6812C"/>
                </a:solidFill>
              </a:rPr>
              <a:t>digital</a:t>
            </a:r>
            <a:r>
              <a:rPr lang="it-IT" sz="2800" i="1" dirty="0">
                <a:solidFill>
                  <a:srgbClr val="E6812C"/>
                </a:solidFill>
              </a:rPr>
              <a:t> </a:t>
            </a:r>
            <a:r>
              <a:rPr lang="it-IT" sz="2800" i="1" dirty="0" err="1">
                <a:solidFill>
                  <a:srgbClr val="E6812C"/>
                </a:solidFill>
              </a:rPr>
              <a:t>pathology</a:t>
            </a:r>
            <a:endParaRPr lang="it-IT" sz="2800" i="1" dirty="0">
              <a:solidFill>
                <a:srgbClr val="E6812C"/>
              </a:solidFill>
            </a:endParaRPr>
          </a:p>
        </p:txBody>
      </p:sp>
      <p:pic>
        <p:nvPicPr>
          <p:cNvPr id="11" name="Picture 2" descr="Aperio GT 450 - Automated, High Capacity Digital Pathology Scanner">
            <a:extLst>
              <a:ext uri="{FF2B5EF4-FFF2-40B4-BE49-F238E27FC236}">
                <a16:creationId xmlns:a16="http://schemas.microsoft.com/office/drawing/2014/main" id="{70617020-7C97-53E4-50D3-5910D171A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63" y="2671441"/>
            <a:ext cx="2217928" cy="2217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71F6F98-1FE7-9AE8-4879-F490FAB51439}"/>
              </a:ext>
            </a:extLst>
          </p:cNvPr>
          <p:cNvSpPr txBox="1"/>
          <p:nvPr/>
        </p:nvSpPr>
        <p:spPr>
          <a:xfrm>
            <a:off x="248396" y="4978292"/>
            <a:ext cx="35115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it-IT" sz="1600" dirty="0"/>
              <a:t>Nuovo </a:t>
            </a:r>
            <a:r>
              <a:rPr lang="it-IT" sz="1600" b="1" dirty="0"/>
              <a:t>scanner </a:t>
            </a:r>
            <a:r>
              <a:rPr lang="it-IT" sz="1600" dirty="0"/>
              <a:t>di ultima generazione</a:t>
            </a:r>
            <a:endParaRPr lang="it-IT" sz="1600" b="1" baseline="-25000" dirty="0"/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1F47600C-F4D8-E7AE-7AE5-B139DFC90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389" y="4338939"/>
            <a:ext cx="1868484" cy="596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magine 19" descr="Immagine che contiene disegno, arte, Lilac, schizzo&#10;&#10;Descrizione generata automaticamente">
            <a:extLst>
              <a:ext uri="{FF2B5EF4-FFF2-40B4-BE49-F238E27FC236}">
                <a16:creationId xmlns:a16="http://schemas.microsoft.com/office/drawing/2014/main" id="{2CD917DC-CA1C-FEE3-A9AD-CF28F487BB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3942" y="3095898"/>
            <a:ext cx="2367011" cy="1183506"/>
          </a:xfrm>
          <a:prstGeom prst="rect">
            <a:avLst/>
          </a:prstGeom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96290EA3-2407-B2CC-B57E-7BD28394E3AA}"/>
              </a:ext>
            </a:extLst>
          </p:cNvPr>
          <p:cNvSpPr txBox="1"/>
          <p:nvPr/>
        </p:nvSpPr>
        <p:spPr>
          <a:xfrm>
            <a:off x="3027330" y="4994783"/>
            <a:ext cx="35115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it-IT" sz="1600" dirty="0"/>
              <a:t>Sistema di standardizzazione </a:t>
            </a:r>
          </a:p>
          <a:p>
            <a:pPr marL="274638"/>
            <a:r>
              <a:rPr lang="it-IT" sz="1600" i="1" dirty="0"/>
              <a:t>AI-</a:t>
            </a:r>
            <a:r>
              <a:rPr lang="it-IT" sz="1600" i="1" dirty="0" err="1"/>
              <a:t>assisted</a:t>
            </a:r>
            <a:endParaRPr lang="it-IT" sz="1600" b="1" i="1" baseline="-25000" dirty="0"/>
          </a:p>
        </p:txBody>
      </p:sp>
      <p:pic>
        <p:nvPicPr>
          <p:cNvPr id="22" name="Picture 4" descr="MDPC-8127 - Barco">
            <a:extLst>
              <a:ext uri="{FF2B5EF4-FFF2-40B4-BE49-F238E27FC236}">
                <a16:creationId xmlns:a16="http://schemas.microsoft.com/office/drawing/2014/main" id="{D7240997-6E89-8318-2356-2E65C88AB9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9" t="19669" r="11156" b="7096"/>
          <a:stretch/>
        </p:blipFill>
        <p:spPr bwMode="auto">
          <a:xfrm>
            <a:off x="6488858" y="3071966"/>
            <a:ext cx="2217929" cy="1692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384D599E-6804-EC51-865C-8EB8188BB272}"/>
              </a:ext>
            </a:extLst>
          </p:cNvPr>
          <p:cNvSpPr txBox="1"/>
          <p:nvPr/>
        </p:nvSpPr>
        <p:spPr>
          <a:xfrm>
            <a:off x="6488858" y="4945942"/>
            <a:ext cx="35115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it-IT" sz="1600" dirty="0"/>
              <a:t>Nuova </a:t>
            </a:r>
            <a:r>
              <a:rPr lang="it-IT" sz="1600" dirty="0" err="1"/>
              <a:t>WorkStation</a:t>
            </a:r>
            <a:endParaRPr lang="it-IT" sz="1600" b="1" i="1" baseline="-25000" dirty="0"/>
          </a:p>
        </p:txBody>
      </p:sp>
      <p:pic>
        <p:nvPicPr>
          <p:cNvPr id="24" name="Picture 2" descr="Pathological Anatomy - Logibiotech">
            <a:extLst>
              <a:ext uri="{FF2B5EF4-FFF2-40B4-BE49-F238E27FC236}">
                <a16:creationId xmlns:a16="http://schemas.microsoft.com/office/drawing/2014/main" id="{9EACBAB0-8BC0-1EC1-9C89-E1C2AFADE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686" y="3164137"/>
            <a:ext cx="2585597" cy="1232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83D5F99B-A0F1-FF09-087D-2EE68ACDC3F9}"/>
              </a:ext>
            </a:extLst>
          </p:cNvPr>
          <p:cNvSpPr txBox="1"/>
          <p:nvPr/>
        </p:nvSpPr>
        <p:spPr>
          <a:xfrm>
            <a:off x="8940686" y="4945940"/>
            <a:ext cx="2670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it-IT" sz="1600" dirty="0"/>
              <a:t>Sistema di archiviazione automatizzato</a:t>
            </a:r>
            <a:endParaRPr lang="it-IT" sz="1600" b="1" i="1" baseline="-25000" dirty="0"/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940351AA-01CC-2F8B-DB6F-5997FF04E144}"/>
              </a:ext>
            </a:extLst>
          </p:cNvPr>
          <p:cNvSpPr txBox="1"/>
          <p:nvPr/>
        </p:nvSpPr>
        <p:spPr>
          <a:xfrm>
            <a:off x="6586947" y="404588"/>
            <a:ext cx="4869202" cy="584775"/>
          </a:xfrm>
          <a:noFill/>
          <a:ln w="38100">
            <a:solidFill>
              <a:srgbClr val="2A65AE"/>
            </a:solidFill>
          </a:ln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3200" b="1">
                <a:solidFill>
                  <a:srgbClr val="E6812C"/>
                </a:solidFill>
              </a:defRPr>
            </a:lvl1pPr>
          </a:lstStyle>
          <a:p>
            <a:r>
              <a:rPr lang="it-IT" dirty="0">
                <a:solidFill>
                  <a:srgbClr val="2A65AE"/>
                </a:solidFill>
              </a:rPr>
              <a:t>La</a:t>
            </a:r>
            <a:r>
              <a:rPr lang="it-IT" dirty="0"/>
              <a:t> sfida</a:t>
            </a:r>
            <a:r>
              <a:rPr lang="it-IT" dirty="0">
                <a:solidFill>
                  <a:srgbClr val="2A65AE"/>
                </a:solidFill>
              </a:rPr>
              <a:t> 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0B5085B2-A346-AF13-37B9-4906301F9490}"/>
              </a:ext>
            </a:extLst>
          </p:cNvPr>
          <p:cNvSpPr txBox="1"/>
          <p:nvPr/>
        </p:nvSpPr>
        <p:spPr>
          <a:xfrm>
            <a:off x="6299876" y="1099043"/>
            <a:ext cx="6142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2A65AE"/>
                </a:solidFill>
              </a:rPr>
              <a:t>Dal laboratorio alla pratica clinica</a:t>
            </a:r>
          </a:p>
        </p:txBody>
      </p:sp>
      <p:cxnSp>
        <p:nvCxnSpPr>
          <p:cNvPr id="28" name="Connettore 1 27">
            <a:extLst>
              <a:ext uri="{FF2B5EF4-FFF2-40B4-BE49-F238E27FC236}">
                <a16:creationId xmlns:a16="http://schemas.microsoft.com/office/drawing/2014/main" id="{77D4DFFC-7D77-A4A6-7E3A-6C068A0E6102}"/>
              </a:ext>
            </a:extLst>
          </p:cNvPr>
          <p:cNvCxnSpPr>
            <a:cxnSpLocks/>
          </p:cNvCxnSpPr>
          <p:nvPr/>
        </p:nvCxnSpPr>
        <p:spPr>
          <a:xfrm>
            <a:off x="6980680" y="1621676"/>
            <a:ext cx="4959421" cy="0"/>
          </a:xfrm>
          <a:prstGeom prst="line">
            <a:avLst/>
          </a:prstGeom>
          <a:ln w="38100">
            <a:solidFill>
              <a:srgbClr val="2A65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itolo 1">
            <a:extLst>
              <a:ext uri="{FF2B5EF4-FFF2-40B4-BE49-F238E27FC236}">
                <a16:creationId xmlns:a16="http://schemas.microsoft.com/office/drawing/2014/main" id="{28E23247-7D8E-9EC9-DBB1-19A7E10F06B3}"/>
              </a:ext>
            </a:extLst>
          </p:cNvPr>
          <p:cNvSpPr txBox="1">
            <a:spLocks/>
          </p:cNvSpPr>
          <p:nvPr/>
        </p:nvSpPr>
        <p:spPr>
          <a:xfrm>
            <a:off x="838200" y="29611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>
                <a:solidFill>
                  <a:srgbClr val="2A65AE"/>
                </a:solidFill>
                <a:latin typeface="General Sans" pitchFamily="50" charset="0"/>
              </a:rPr>
              <a:t>SPOKE 4</a:t>
            </a:r>
            <a:br>
              <a:rPr lang="it-IT" b="1">
                <a:solidFill>
                  <a:srgbClr val="2A65AE"/>
                </a:solidFill>
                <a:latin typeface="General Sans" pitchFamily="50" charset="0"/>
              </a:rPr>
            </a:br>
            <a:r>
              <a:rPr lang="it-IT" sz="4000" b="1">
                <a:solidFill>
                  <a:srgbClr val="2A65AE"/>
                </a:solidFill>
                <a:latin typeface="General Sans" pitchFamily="50" charset="0"/>
              </a:rPr>
              <a:t>Precision Diagnostics</a:t>
            </a:r>
            <a:endParaRPr lang="it-IT" sz="4000" dirty="0"/>
          </a:p>
        </p:txBody>
      </p:sp>
    </p:spTree>
    <p:extLst>
      <p:ext uri="{BB962C8B-B14F-4D97-AF65-F5344CB8AC3E}">
        <p14:creationId xmlns:p14="http://schemas.microsoft.com/office/powerpoint/2010/main" val="32699313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olo 1">
            <a:extLst>
              <a:ext uri="{FF2B5EF4-FFF2-40B4-BE49-F238E27FC236}">
                <a16:creationId xmlns:a16="http://schemas.microsoft.com/office/drawing/2014/main" id="{F21F28A8-734E-B9AD-651D-60C2E4E1456B}"/>
              </a:ext>
            </a:extLst>
          </p:cNvPr>
          <p:cNvSpPr txBox="1">
            <a:spLocks/>
          </p:cNvSpPr>
          <p:nvPr/>
        </p:nvSpPr>
        <p:spPr>
          <a:xfrm>
            <a:off x="838200" y="29611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>
                <a:solidFill>
                  <a:srgbClr val="2A65AE"/>
                </a:solidFill>
                <a:latin typeface="General Sans" pitchFamily="50" charset="0"/>
              </a:rPr>
              <a:t>SPOKE 4</a:t>
            </a:r>
            <a:br>
              <a:rPr lang="it-IT" b="1">
                <a:solidFill>
                  <a:srgbClr val="2A65AE"/>
                </a:solidFill>
                <a:latin typeface="General Sans" pitchFamily="50" charset="0"/>
              </a:rPr>
            </a:br>
            <a:r>
              <a:rPr lang="it-IT" sz="4000" b="1">
                <a:solidFill>
                  <a:srgbClr val="2A65AE"/>
                </a:solidFill>
                <a:latin typeface="General Sans" pitchFamily="50" charset="0"/>
              </a:rPr>
              <a:t>Precision Diagnostics</a:t>
            </a:r>
            <a:endParaRPr lang="it-IT" sz="4000" dirty="0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C4568AD0-A00F-B217-D05D-4E7C00F94F3D}"/>
              </a:ext>
            </a:extLst>
          </p:cNvPr>
          <p:cNvSpPr txBox="1"/>
          <p:nvPr/>
        </p:nvSpPr>
        <p:spPr>
          <a:xfrm>
            <a:off x="6299876" y="1099043"/>
            <a:ext cx="6142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2A65AE"/>
                </a:solidFill>
              </a:rPr>
              <a:t>Dal laboratorio alla pratica clinica</a:t>
            </a:r>
          </a:p>
        </p:txBody>
      </p:sp>
      <p:pic>
        <p:nvPicPr>
          <p:cNvPr id="26" name="Immagine 2">
            <a:extLst>
              <a:ext uri="{FF2B5EF4-FFF2-40B4-BE49-F238E27FC236}">
                <a16:creationId xmlns:a16="http://schemas.microsoft.com/office/drawing/2014/main" id="{B45DFE88-64B6-87C6-34F2-8E79324C3C9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42" r="772" b="37133"/>
          <a:stretch/>
        </p:blipFill>
        <p:spPr>
          <a:xfrm>
            <a:off x="-2" y="5992839"/>
            <a:ext cx="12192001" cy="872197"/>
          </a:xfrm>
          <a:prstGeom prst="rect">
            <a:avLst/>
          </a:prstGeom>
        </p:spPr>
      </p:pic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A0129A62-0DDA-746F-55E1-1B9B276EC381}"/>
              </a:ext>
            </a:extLst>
          </p:cNvPr>
          <p:cNvSpPr txBox="1"/>
          <p:nvPr/>
        </p:nvSpPr>
        <p:spPr>
          <a:xfrm>
            <a:off x="6586947" y="404588"/>
            <a:ext cx="4869202" cy="584775"/>
          </a:xfrm>
          <a:noFill/>
          <a:ln w="38100">
            <a:solidFill>
              <a:srgbClr val="2A65AE"/>
            </a:solidFill>
          </a:ln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3200" b="1">
                <a:solidFill>
                  <a:srgbClr val="E6812C"/>
                </a:solidFill>
              </a:defRPr>
            </a:lvl1pPr>
          </a:lstStyle>
          <a:p>
            <a:r>
              <a:rPr lang="it-IT" dirty="0">
                <a:solidFill>
                  <a:srgbClr val="2A65AE"/>
                </a:solidFill>
              </a:rPr>
              <a:t>La</a:t>
            </a:r>
            <a:r>
              <a:rPr lang="it-IT" dirty="0"/>
              <a:t> sfida</a:t>
            </a:r>
            <a:r>
              <a:rPr lang="it-IT" dirty="0">
                <a:solidFill>
                  <a:srgbClr val="2A65AE"/>
                </a:solidFill>
              </a:rPr>
              <a:t> </a:t>
            </a:r>
          </a:p>
        </p:txBody>
      </p:sp>
      <p:pic>
        <p:nvPicPr>
          <p:cNvPr id="28" name="Picture 5" descr="A black background with white letters and a green and red symbol&#10;&#10;Description automatically generated">
            <a:extLst>
              <a:ext uri="{FF2B5EF4-FFF2-40B4-BE49-F238E27FC236}">
                <a16:creationId xmlns:a16="http://schemas.microsoft.com/office/drawing/2014/main" id="{50B28F40-4CE8-56F9-00E3-BE6957F7D8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241" y="6081288"/>
            <a:ext cx="2689860" cy="695298"/>
          </a:xfrm>
          <a:prstGeom prst="rect">
            <a:avLst/>
          </a:prstGeom>
        </p:spPr>
      </p:pic>
      <p:sp>
        <p:nvSpPr>
          <p:cNvPr id="2" name="Google Shape;191;p3">
            <a:extLst>
              <a:ext uri="{FF2B5EF4-FFF2-40B4-BE49-F238E27FC236}">
                <a16:creationId xmlns:a16="http://schemas.microsoft.com/office/drawing/2014/main" id="{8DA0926B-0A7C-ECB4-EC86-DBF43198D8D9}"/>
              </a:ext>
            </a:extLst>
          </p:cNvPr>
          <p:cNvSpPr txBox="1"/>
          <p:nvPr/>
        </p:nvSpPr>
        <p:spPr>
          <a:xfrm>
            <a:off x="4065046" y="2697599"/>
            <a:ext cx="637925" cy="223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3275" tIns="31625" rIns="63275" bIns="316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38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Patients</a:t>
            </a:r>
            <a:endParaRPr kumimoji="0" sz="968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195;p3">
            <a:extLst>
              <a:ext uri="{FF2B5EF4-FFF2-40B4-BE49-F238E27FC236}">
                <a16:creationId xmlns:a16="http://schemas.microsoft.com/office/drawing/2014/main" id="{12E0478E-5B9D-B4C7-1012-BDE771ED93F3}"/>
              </a:ext>
            </a:extLst>
          </p:cNvPr>
          <p:cNvSpPr txBox="1"/>
          <p:nvPr/>
        </p:nvSpPr>
        <p:spPr>
          <a:xfrm>
            <a:off x="4948319" y="2697613"/>
            <a:ext cx="808231" cy="223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3275" tIns="31625" rIns="63275" bIns="316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38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Liver </a:t>
            </a:r>
            <a:r>
              <a:rPr kumimoji="0" lang="de-DE" sz="1038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biopsy</a:t>
            </a:r>
            <a:endParaRPr kumimoji="0" sz="1038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5" name="Google Shape;211;p3">
            <a:extLst>
              <a:ext uri="{FF2B5EF4-FFF2-40B4-BE49-F238E27FC236}">
                <a16:creationId xmlns:a16="http://schemas.microsoft.com/office/drawing/2014/main" id="{A3DD25BF-72F6-9F28-924C-B2D181A5B607}"/>
              </a:ext>
            </a:extLst>
          </p:cNvPr>
          <p:cNvSpPr txBox="1"/>
          <p:nvPr/>
        </p:nvSpPr>
        <p:spPr>
          <a:xfrm>
            <a:off x="6351402" y="3894301"/>
            <a:ext cx="1552040" cy="383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3275" tIns="31625" rIns="63275" bIns="316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4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Multiple Instance Learning</a:t>
            </a:r>
            <a:endParaRPr kumimoji="0" sz="104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" name="Google Shape;225;p3">
            <a:extLst>
              <a:ext uri="{FF2B5EF4-FFF2-40B4-BE49-F238E27FC236}">
                <a16:creationId xmlns:a16="http://schemas.microsoft.com/office/drawing/2014/main" id="{448515D6-33F9-9CBE-AAD4-12294424C88C}"/>
              </a:ext>
            </a:extLst>
          </p:cNvPr>
          <p:cNvSpPr txBox="1"/>
          <p:nvPr/>
        </p:nvSpPr>
        <p:spPr>
          <a:xfrm>
            <a:off x="7427105" y="4476370"/>
            <a:ext cx="477602" cy="223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3275" tIns="31625" rIns="63275" bIns="316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38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Calibri"/>
              </a:rPr>
              <a:t>PBC</a:t>
            </a:r>
            <a:endParaRPr kumimoji="0" sz="968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" name="Google Shape;235;p3">
            <a:extLst>
              <a:ext uri="{FF2B5EF4-FFF2-40B4-BE49-F238E27FC236}">
                <a16:creationId xmlns:a16="http://schemas.microsoft.com/office/drawing/2014/main" id="{C6F4BBB0-BE3C-1054-14CF-476F40C81F99}"/>
              </a:ext>
            </a:extLst>
          </p:cNvPr>
          <p:cNvCxnSpPr>
            <a:cxnSpLocks/>
            <a:stCxn id="23" idx="3"/>
            <a:endCxn id="43" idx="1"/>
          </p:cNvCxnSpPr>
          <p:nvPr/>
        </p:nvCxnSpPr>
        <p:spPr>
          <a:xfrm flipH="1">
            <a:off x="4316395" y="3316897"/>
            <a:ext cx="6243579" cy="1412435"/>
          </a:xfrm>
          <a:prstGeom prst="bentConnector5">
            <a:avLst>
              <a:gd name="adj1" fmla="val -1952"/>
              <a:gd name="adj2" fmla="val 37951"/>
              <a:gd name="adj3" fmla="val 103661"/>
            </a:avLst>
          </a:prstGeom>
          <a:noFill/>
          <a:ln w="12700" cap="flat" cmpd="sng">
            <a:solidFill>
              <a:srgbClr val="2F5497"/>
            </a:solidFill>
            <a:prstDash val="dash"/>
            <a:miter lim="800000"/>
            <a:headEnd type="none" w="sm" len="sm"/>
            <a:tailEnd type="triangle" w="med" len="med"/>
          </a:ln>
        </p:spPr>
      </p:cxnSp>
      <p:pic>
        <p:nvPicPr>
          <p:cNvPr id="18" name="Graphic 13">
            <a:extLst>
              <a:ext uri="{FF2B5EF4-FFF2-40B4-BE49-F238E27FC236}">
                <a16:creationId xmlns:a16="http://schemas.microsoft.com/office/drawing/2014/main" id="{A09677AC-B2E3-6EA3-B0DA-09B3C7FCFC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57974" y="2850701"/>
            <a:ext cx="833064" cy="833064"/>
          </a:xfrm>
          <a:prstGeom prst="rect">
            <a:avLst/>
          </a:prstGeom>
        </p:spPr>
      </p:pic>
      <p:pic>
        <p:nvPicPr>
          <p:cNvPr id="20" name="Graphic 18">
            <a:extLst>
              <a:ext uri="{FF2B5EF4-FFF2-40B4-BE49-F238E27FC236}">
                <a16:creationId xmlns:a16="http://schemas.microsoft.com/office/drawing/2014/main" id="{138D670A-B006-6382-3A0C-09D7604CE1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093892" y="2951836"/>
            <a:ext cx="786765" cy="786765"/>
          </a:xfrm>
          <a:prstGeom prst="rect">
            <a:avLst/>
          </a:prstGeom>
        </p:spPr>
      </p:pic>
      <p:pic>
        <p:nvPicPr>
          <p:cNvPr id="23" name="Picture 21">
            <a:extLst>
              <a:ext uri="{FF2B5EF4-FFF2-40B4-BE49-F238E27FC236}">
                <a16:creationId xmlns:a16="http://schemas.microsoft.com/office/drawing/2014/main" id="{F7F5C3EA-3CDF-77FA-8A2B-0F2A5F8BBEA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3448"/>
          <a:stretch/>
        </p:blipFill>
        <p:spPr>
          <a:xfrm>
            <a:off x="9548460" y="2895192"/>
            <a:ext cx="1011514" cy="843409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C2130E6D-BE8C-DDE3-2720-270E556BF53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33890" y="2976634"/>
            <a:ext cx="786765" cy="786765"/>
          </a:xfrm>
          <a:prstGeom prst="rect">
            <a:avLst/>
          </a:prstGeom>
        </p:spPr>
      </p:pic>
      <p:pic>
        <p:nvPicPr>
          <p:cNvPr id="25" name="Picture 24" descr="A close-up of a purple mark&#10;&#10;Description automatically generated">
            <a:extLst>
              <a:ext uri="{FF2B5EF4-FFF2-40B4-BE49-F238E27FC236}">
                <a16:creationId xmlns:a16="http://schemas.microsoft.com/office/drawing/2014/main" id="{04486E37-098B-9FB4-FD8E-342907B351A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22441" y="2905537"/>
            <a:ext cx="866255" cy="833064"/>
          </a:xfrm>
          <a:prstGeom prst="rect">
            <a:avLst/>
          </a:prstGeom>
        </p:spPr>
      </p:pic>
      <p:pic>
        <p:nvPicPr>
          <p:cNvPr id="33" name="Picture 25" descr="A close up of a purple paint&#10;&#10;Description automatically generated">
            <a:extLst>
              <a:ext uri="{FF2B5EF4-FFF2-40B4-BE49-F238E27FC236}">
                <a16:creationId xmlns:a16="http://schemas.microsoft.com/office/drawing/2014/main" id="{97C6E2F5-88F0-7212-99A3-BC21D90C9FF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60158" y="2905537"/>
            <a:ext cx="868406" cy="833064"/>
          </a:xfrm>
          <a:prstGeom prst="rect">
            <a:avLst/>
          </a:prstGeom>
        </p:spPr>
      </p:pic>
      <p:sp>
        <p:nvSpPr>
          <p:cNvPr id="34" name="Google Shape;195;p3">
            <a:extLst>
              <a:ext uri="{FF2B5EF4-FFF2-40B4-BE49-F238E27FC236}">
                <a16:creationId xmlns:a16="http://schemas.microsoft.com/office/drawing/2014/main" id="{B00C80A2-95BC-492B-B45D-11B53CE02F2E}"/>
              </a:ext>
            </a:extLst>
          </p:cNvPr>
          <p:cNvSpPr txBox="1"/>
          <p:nvPr/>
        </p:nvSpPr>
        <p:spPr>
          <a:xfrm>
            <a:off x="5940583" y="2697613"/>
            <a:ext cx="940074" cy="223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3275" tIns="31625" rIns="63275" bIns="316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38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Slide </a:t>
            </a:r>
            <a:r>
              <a:rPr kumimoji="0" lang="de-DE" sz="1038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scanner</a:t>
            </a:r>
            <a:endParaRPr kumimoji="0" sz="1038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5" name="Google Shape;195;p3">
            <a:extLst>
              <a:ext uri="{FF2B5EF4-FFF2-40B4-BE49-F238E27FC236}">
                <a16:creationId xmlns:a16="http://schemas.microsoft.com/office/drawing/2014/main" id="{8A8DFDA2-545F-5084-A759-6513DCEC2548}"/>
              </a:ext>
            </a:extLst>
          </p:cNvPr>
          <p:cNvSpPr txBox="1"/>
          <p:nvPr/>
        </p:nvSpPr>
        <p:spPr>
          <a:xfrm>
            <a:off x="6992239" y="2697613"/>
            <a:ext cx="940074" cy="223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3275" tIns="31625" rIns="63275" bIns="316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38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Digital Slide</a:t>
            </a:r>
            <a:endParaRPr kumimoji="0" sz="1038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6" name="Google Shape;195;p3">
            <a:extLst>
              <a:ext uri="{FF2B5EF4-FFF2-40B4-BE49-F238E27FC236}">
                <a16:creationId xmlns:a16="http://schemas.microsoft.com/office/drawing/2014/main" id="{138A70F8-1CAC-1465-70B8-867C47AA23B7}"/>
              </a:ext>
            </a:extLst>
          </p:cNvPr>
          <p:cNvSpPr txBox="1"/>
          <p:nvPr/>
        </p:nvSpPr>
        <p:spPr>
          <a:xfrm>
            <a:off x="9554111" y="2697613"/>
            <a:ext cx="940074" cy="223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3275" tIns="31625" rIns="63275" bIns="316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38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Normalization</a:t>
            </a:r>
            <a:endParaRPr kumimoji="0" sz="1038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7" name="Google Shape;195;p3">
            <a:extLst>
              <a:ext uri="{FF2B5EF4-FFF2-40B4-BE49-F238E27FC236}">
                <a16:creationId xmlns:a16="http://schemas.microsoft.com/office/drawing/2014/main" id="{34AB1F56-E9F6-8CDD-B5DF-CF9FF52BFBE3}"/>
              </a:ext>
            </a:extLst>
          </p:cNvPr>
          <p:cNvSpPr txBox="1"/>
          <p:nvPr/>
        </p:nvSpPr>
        <p:spPr>
          <a:xfrm>
            <a:off x="8288490" y="2697613"/>
            <a:ext cx="940074" cy="223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3275" tIns="31625" rIns="63275" bIns="316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38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Tesselation</a:t>
            </a:r>
            <a:endParaRPr kumimoji="0" sz="1038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8" name="Arrow: Right 24">
            <a:extLst>
              <a:ext uri="{FF2B5EF4-FFF2-40B4-BE49-F238E27FC236}">
                <a16:creationId xmlns:a16="http://schemas.microsoft.com/office/drawing/2014/main" id="{3D442A2B-3E8E-AB83-1690-F5550E89BC46}"/>
              </a:ext>
            </a:extLst>
          </p:cNvPr>
          <p:cNvSpPr/>
          <p:nvPr/>
        </p:nvSpPr>
        <p:spPr>
          <a:xfrm>
            <a:off x="4912518" y="3318247"/>
            <a:ext cx="198423" cy="76200"/>
          </a:xfrm>
          <a:prstGeom prst="rightArrow">
            <a:avLst/>
          </a:prstGeom>
          <a:noFill/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Arrow: Right 25">
            <a:extLst>
              <a:ext uri="{FF2B5EF4-FFF2-40B4-BE49-F238E27FC236}">
                <a16:creationId xmlns:a16="http://schemas.microsoft.com/office/drawing/2014/main" id="{15EA6526-27C9-C652-4348-109256833DF9}"/>
              </a:ext>
            </a:extLst>
          </p:cNvPr>
          <p:cNvSpPr/>
          <p:nvPr/>
        </p:nvSpPr>
        <p:spPr>
          <a:xfrm>
            <a:off x="5867393" y="3318247"/>
            <a:ext cx="198423" cy="76200"/>
          </a:xfrm>
          <a:prstGeom prst="rightArrow">
            <a:avLst/>
          </a:prstGeom>
          <a:noFill/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Arrow: Right 26">
            <a:extLst>
              <a:ext uri="{FF2B5EF4-FFF2-40B4-BE49-F238E27FC236}">
                <a16:creationId xmlns:a16="http://schemas.microsoft.com/office/drawing/2014/main" id="{F7CAF518-C101-2724-D019-087011A52915}"/>
              </a:ext>
            </a:extLst>
          </p:cNvPr>
          <p:cNvSpPr/>
          <p:nvPr/>
        </p:nvSpPr>
        <p:spPr>
          <a:xfrm>
            <a:off x="6867964" y="3318247"/>
            <a:ext cx="198423" cy="76200"/>
          </a:xfrm>
          <a:prstGeom prst="rightArrow">
            <a:avLst/>
          </a:prstGeom>
          <a:noFill/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Arrow: Right 27">
            <a:extLst>
              <a:ext uri="{FF2B5EF4-FFF2-40B4-BE49-F238E27FC236}">
                <a16:creationId xmlns:a16="http://schemas.microsoft.com/office/drawing/2014/main" id="{687A6C25-1A65-B245-DBEE-184D2064ED66}"/>
              </a:ext>
            </a:extLst>
          </p:cNvPr>
          <p:cNvSpPr/>
          <p:nvPr/>
        </p:nvSpPr>
        <p:spPr>
          <a:xfrm>
            <a:off x="8108820" y="3318247"/>
            <a:ext cx="198423" cy="76200"/>
          </a:xfrm>
          <a:prstGeom prst="rightArrow">
            <a:avLst/>
          </a:prstGeom>
          <a:noFill/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Arrow: Right 28">
            <a:extLst>
              <a:ext uri="{FF2B5EF4-FFF2-40B4-BE49-F238E27FC236}">
                <a16:creationId xmlns:a16="http://schemas.microsoft.com/office/drawing/2014/main" id="{19C39C9C-5ECA-E5E8-F1E7-A4BD6B808D28}"/>
              </a:ext>
            </a:extLst>
          </p:cNvPr>
          <p:cNvSpPr/>
          <p:nvPr/>
        </p:nvSpPr>
        <p:spPr>
          <a:xfrm>
            <a:off x="9326331" y="3318247"/>
            <a:ext cx="198423" cy="76200"/>
          </a:xfrm>
          <a:prstGeom prst="rightArrow">
            <a:avLst/>
          </a:prstGeom>
          <a:noFill/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3" name="Graphic 35">
            <a:extLst>
              <a:ext uri="{FF2B5EF4-FFF2-40B4-BE49-F238E27FC236}">
                <a16:creationId xmlns:a16="http://schemas.microsoft.com/office/drawing/2014/main" id="{E45E3699-D3AE-1644-1BD4-9E26A82FC71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316395" y="4282245"/>
            <a:ext cx="894173" cy="894173"/>
          </a:xfrm>
          <a:prstGeom prst="rect">
            <a:avLst/>
          </a:prstGeom>
        </p:spPr>
      </p:pic>
      <p:sp>
        <p:nvSpPr>
          <p:cNvPr id="44" name="Rectangle 36">
            <a:extLst>
              <a:ext uri="{FF2B5EF4-FFF2-40B4-BE49-F238E27FC236}">
                <a16:creationId xmlns:a16="http://schemas.microsoft.com/office/drawing/2014/main" id="{13C7268D-6A2A-9003-7D57-175C6EAFDE2C}"/>
              </a:ext>
            </a:extLst>
          </p:cNvPr>
          <p:cNvSpPr/>
          <p:nvPr/>
        </p:nvSpPr>
        <p:spPr>
          <a:xfrm>
            <a:off x="5779258" y="4187724"/>
            <a:ext cx="314634" cy="1028453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4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4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4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748</a:t>
            </a:r>
          </a:p>
        </p:txBody>
      </p:sp>
      <p:pic>
        <p:nvPicPr>
          <p:cNvPr id="45" name="Graphic 37">
            <a:extLst>
              <a:ext uri="{FF2B5EF4-FFF2-40B4-BE49-F238E27FC236}">
                <a16:creationId xmlns:a16="http://schemas.microsoft.com/office/drawing/2014/main" id="{52F6DCC1-B619-5A71-C85E-B267A1D2DED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282118" y="3860174"/>
            <a:ext cx="1563435" cy="1751629"/>
          </a:xfrm>
          <a:prstGeom prst="rect">
            <a:avLst/>
          </a:prstGeom>
        </p:spPr>
      </p:pic>
      <p:sp>
        <p:nvSpPr>
          <p:cNvPr id="46" name="Google Shape;211;p3">
            <a:extLst>
              <a:ext uri="{FF2B5EF4-FFF2-40B4-BE49-F238E27FC236}">
                <a16:creationId xmlns:a16="http://schemas.microsoft.com/office/drawing/2014/main" id="{8DF2D296-CEA0-C95B-0F42-C853BD14E390}"/>
              </a:ext>
            </a:extLst>
          </p:cNvPr>
          <p:cNvSpPr txBox="1"/>
          <p:nvPr/>
        </p:nvSpPr>
        <p:spPr>
          <a:xfrm>
            <a:off x="5210568" y="3935168"/>
            <a:ext cx="1552040" cy="223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3275" tIns="31625" rIns="63275" bIns="316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4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Saved</a:t>
            </a:r>
            <a:r>
              <a:rPr kumimoji="0" lang="de-DE" sz="104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de-DE" sz="104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features</a:t>
            </a:r>
            <a:endParaRPr kumimoji="0" sz="104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47" name="Google Shape;225;p3">
            <a:extLst>
              <a:ext uri="{FF2B5EF4-FFF2-40B4-BE49-F238E27FC236}">
                <a16:creationId xmlns:a16="http://schemas.microsoft.com/office/drawing/2014/main" id="{3CA94DF4-3613-E657-717B-D167CA558EF7}"/>
              </a:ext>
            </a:extLst>
          </p:cNvPr>
          <p:cNvSpPr txBox="1"/>
          <p:nvPr/>
        </p:nvSpPr>
        <p:spPr>
          <a:xfrm>
            <a:off x="7438184" y="4772307"/>
            <a:ext cx="477602" cy="225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3275" tIns="31625" rIns="63275" bIns="316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4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AIH</a:t>
            </a:r>
            <a:endParaRPr kumimoji="0" sz="104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8" name="Picture 40" descr="A pixelated image of a snake&#10;&#10;Description automatically generated">
            <a:extLst>
              <a:ext uri="{FF2B5EF4-FFF2-40B4-BE49-F238E27FC236}">
                <a16:creationId xmlns:a16="http://schemas.microsoft.com/office/drawing/2014/main" id="{C705CC8D-A0D6-D9BA-2BC4-8706B036E96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483300" y="4343866"/>
            <a:ext cx="1135762" cy="1000552"/>
          </a:xfrm>
          <a:prstGeom prst="rect">
            <a:avLst/>
          </a:prstGeom>
        </p:spPr>
      </p:pic>
      <p:sp>
        <p:nvSpPr>
          <p:cNvPr id="49" name="Arrow: Right 54">
            <a:extLst>
              <a:ext uri="{FF2B5EF4-FFF2-40B4-BE49-F238E27FC236}">
                <a16:creationId xmlns:a16="http://schemas.microsoft.com/office/drawing/2014/main" id="{227EAC6D-E882-A244-D1C0-58CECB8824F9}"/>
              </a:ext>
            </a:extLst>
          </p:cNvPr>
          <p:cNvSpPr/>
          <p:nvPr/>
        </p:nvSpPr>
        <p:spPr>
          <a:xfrm>
            <a:off x="5369856" y="4676547"/>
            <a:ext cx="198423" cy="76200"/>
          </a:xfrm>
          <a:prstGeom prst="rightArrow">
            <a:avLst/>
          </a:prstGeom>
          <a:noFill/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0" name="Picture 42">
            <a:extLst>
              <a:ext uri="{FF2B5EF4-FFF2-40B4-BE49-F238E27FC236}">
                <a16:creationId xmlns:a16="http://schemas.microsoft.com/office/drawing/2014/main" id="{6444D503-D55B-F542-0ABA-1B506994B0E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023922" y="4299285"/>
            <a:ext cx="1278184" cy="866393"/>
          </a:xfrm>
          <a:prstGeom prst="rect">
            <a:avLst/>
          </a:prstGeom>
        </p:spPr>
      </p:pic>
      <p:sp>
        <p:nvSpPr>
          <p:cNvPr id="51" name="Google Shape;214;p3">
            <a:extLst>
              <a:ext uri="{FF2B5EF4-FFF2-40B4-BE49-F238E27FC236}">
                <a16:creationId xmlns:a16="http://schemas.microsoft.com/office/drawing/2014/main" id="{C77632FB-D9ED-2D5A-DEFB-788A9079DDCD}"/>
              </a:ext>
            </a:extLst>
          </p:cNvPr>
          <p:cNvSpPr txBox="1"/>
          <p:nvPr/>
        </p:nvSpPr>
        <p:spPr>
          <a:xfrm>
            <a:off x="9351731" y="4007339"/>
            <a:ext cx="1011514" cy="223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3275" tIns="31625" rIns="63275" bIns="316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4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Visualization</a:t>
            </a:r>
            <a:endParaRPr kumimoji="0" sz="104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52" name="Google Shape;211;p3">
            <a:extLst>
              <a:ext uri="{FF2B5EF4-FFF2-40B4-BE49-F238E27FC236}">
                <a16:creationId xmlns:a16="http://schemas.microsoft.com/office/drawing/2014/main" id="{4B72BD05-F55D-90EA-95A0-4696EAE482EF}"/>
              </a:ext>
            </a:extLst>
          </p:cNvPr>
          <p:cNvSpPr txBox="1"/>
          <p:nvPr/>
        </p:nvSpPr>
        <p:spPr>
          <a:xfrm>
            <a:off x="4071177" y="3881470"/>
            <a:ext cx="1552040" cy="383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3275" tIns="31625" rIns="63275" bIns="316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4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Transformer-</a:t>
            </a:r>
            <a:r>
              <a:rPr kumimoji="0" lang="de-DE" sz="104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based</a:t>
            </a:r>
            <a:r>
              <a:rPr kumimoji="0" lang="de-DE" sz="104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feature </a:t>
            </a:r>
            <a:r>
              <a:rPr kumimoji="0" lang="de-DE" sz="104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extractor</a:t>
            </a:r>
            <a:endParaRPr kumimoji="0" sz="104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53" name="Arrow: Right 65">
            <a:extLst>
              <a:ext uri="{FF2B5EF4-FFF2-40B4-BE49-F238E27FC236}">
                <a16:creationId xmlns:a16="http://schemas.microsoft.com/office/drawing/2014/main" id="{7A451BFD-5912-A871-3EA7-2E1F76F43A50}"/>
              </a:ext>
            </a:extLst>
          </p:cNvPr>
          <p:cNvSpPr/>
          <p:nvPr/>
        </p:nvSpPr>
        <p:spPr>
          <a:xfrm>
            <a:off x="6340622" y="4676547"/>
            <a:ext cx="198423" cy="76200"/>
          </a:xfrm>
          <a:prstGeom prst="rightArrow">
            <a:avLst/>
          </a:prstGeom>
          <a:noFill/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Arrow: Right 67">
            <a:extLst>
              <a:ext uri="{FF2B5EF4-FFF2-40B4-BE49-F238E27FC236}">
                <a16:creationId xmlns:a16="http://schemas.microsoft.com/office/drawing/2014/main" id="{744A3E23-6A87-48AE-D6CF-40D470874698}"/>
              </a:ext>
            </a:extLst>
          </p:cNvPr>
          <p:cNvSpPr/>
          <p:nvPr/>
        </p:nvSpPr>
        <p:spPr>
          <a:xfrm>
            <a:off x="7799913" y="4676547"/>
            <a:ext cx="198423" cy="76200"/>
          </a:xfrm>
          <a:prstGeom prst="rightArrow">
            <a:avLst/>
          </a:prstGeom>
          <a:noFill/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Arrow: Right 68">
            <a:extLst>
              <a:ext uri="{FF2B5EF4-FFF2-40B4-BE49-F238E27FC236}">
                <a16:creationId xmlns:a16="http://schemas.microsoft.com/office/drawing/2014/main" id="{571E5685-A0A9-9C87-4933-E5974AC0E25F}"/>
              </a:ext>
            </a:extLst>
          </p:cNvPr>
          <p:cNvSpPr/>
          <p:nvPr/>
        </p:nvSpPr>
        <p:spPr>
          <a:xfrm>
            <a:off x="9342314" y="4676547"/>
            <a:ext cx="198423" cy="76200"/>
          </a:xfrm>
          <a:prstGeom prst="rightArrow">
            <a:avLst/>
          </a:prstGeom>
          <a:noFill/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CasellaDiTesto 56">
            <a:extLst>
              <a:ext uri="{FF2B5EF4-FFF2-40B4-BE49-F238E27FC236}">
                <a16:creationId xmlns:a16="http://schemas.microsoft.com/office/drawing/2014/main" id="{B8F0828B-F5A6-7210-42F6-D518F1AC6082}"/>
              </a:ext>
            </a:extLst>
          </p:cNvPr>
          <p:cNvSpPr txBox="1"/>
          <p:nvPr/>
        </p:nvSpPr>
        <p:spPr>
          <a:xfrm>
            <a:off x="381807" y="1796289"/>
            <a:ext cx="116865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Deep Learning helps discriminating Autoimmune Hepatitis and Primary Biliary Cholangitis</a:t>
            </a:r>
            <a:endParaRPr lang="it-IT" sz="2400" dirty="0"/>
          </a:p>
        </p:txBody>
      </p:sp>
      <p:sp>
        <p:nvSpPr>
          <p:cNvPr id="59" name="CasellaDiTesto 58">
            <a:extLst>
              <a:ext uri="{FF2B5EF4-FFF2-40B4-BE49-F238E27FC236}">
                <a16:creationId xmlns:a16="http://schemas.microsoft.com/office/drawing/2014/main" id="{02EB1D61-576E-B6E7-2C9B-A0C107CC5B1E}"/>
              </a:ext>
            </a:extLst>
          </p:cNvPr>
          <p:cNvSpPr txBox="1"/>
          <p:nvPr/>
        </p:nvSpPr>
        <p:spPr>
          <a:xfrm>
            <a:off x="396189" y="2342609"/>
            <a:ext cx="62196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Segoe UI Historic" panose="020B0502040204020203" pitchFamily="34" charset="0"/>
                <a:cs typeface="Calibri" panose="020F0502020204030204" pitchFamily="34" charset="0"/>
              </a:rPr>
              <a:t>Gerussi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Segoe UI Historic" panose="020B0502040204020203" pitchFamily="34" charset="0"/>
                <a:cs typeface="Calibri" panose="020F0502020204030204" pitchFamily="34" charset="0"/>
              </a:rPr>
              <a:t> &amp; Saldanha et al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Segoe UI Historic" panose="020B0502040204020203" pitchFamily="34" charset="0"/>
                <a:cs typeface="Calibri" panose="020F0502020204030204" pitchFamily="34" charset="0"/>
              </a:rPr>
              <a:t>JHEP Reports 2024 accepted</a:t>
            </a:r>
          </a:p>
        </p:txBody>
      </p:sp>
    </p:spTree>
    <p:extLst>
      <p:ext uri="{BB962C8B-B14F-4D97-AF65-F5344CB8AC3E}">
        <p14:creationId xmlns:p14="http://schemas.microsoft.com/office/powerpoint/2010/main" val="25661025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2A65AE"/>
                </a:solidFill>
                <a:latin typeface="General Sans" pitchFamily="50" charset="0"/>
              </a:rPr>
              <a:t>SPOKE 4</a:t>
            </a:r>
            <a:br>
              <a:rPr lang="it-IT" b="1" dirty="0">
                <a:solidFill>
                  <a:srgbClr val="2A65AE"/>
                </a:solidFill>
                <a:latin typeface="General Sans" pitchFamily="50" charset="0"/>
              </a:rPr>
            </a:br>
            <a:r>
              <a:rPr lang="it-IT" sz="4000" b="1" dirty="0">
                <a:solidFill>
                  <a:srgbClr val="2A65AE"/>
                </a:solidFill>
                <a:latin typeface="General Sans" pitchFamily="50" charset="0"/>
              </a:rPr>
              <a:t>Precision </a:t>
            </a:r>
            <a:r>
              <a:rPr lang="it-IT" sz="4000" b="1" dirty="0" err="1">
                <a:solidFill>
                  <a:srgbClr val="2A65AE"/>
                </a:solidFill>
                <a:latin typeface="General Sans" pitchFamily="50" charset="0"/>
              </a:rPr>
              <a:t>Diagnostics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761551" y="1702696"/>
            <a:ext cx="7236125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b="1" dirty="0">
                <a:solidFill>
                  <a:srgbClr val="E6812C"/>
                </a:solidFill>
                <a:latin typeface="General Sans" pitchFamily="50" charset="0"/>
              </a:rPr>
              <a:t>Rendere la diagnostica di precisione la nuova frontiera della diagnosi e gestione di patologie  rare, croniche e tumorali</a:t>
            </a:r>
          </a:p>
        </p:txBody>
      </p:sp>
      <p:pic>
        <p:nvPicPr>
          <p:cNvPr id="5" name="Immagine 2">
            <a:extLst>
              <a:ext uri="{FF2B5EF4-FFF2-40B4-BE49-F238E27FC236}">
                <a16:creationId xmlns:a16="http://schemas.microsoft.com/office/drawing/2014/main" id="{F9704951-36C8-E0AE-F0BF-73D764207C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42" r="772" b="37133"/>
          <a:stretch/>
        </p:blipFill>
        <p:spPr>
          <a:xfrm>
            <a:off x="-2" y="5992839"/>
            <a:ext cx="12192001" cy="872197"/>
          </a:xfrm>
          <a:prstGeom prst="rect">
            <a:avLst/>
          </a:prstGeom>
        </p:spPr>
      </p:pic>
      <p:pic>
        <p:nvPicPr>
          <p:cNvPr id="6" name="Picture 5" descr="A black background with white letters and a green and red symbol&#10;&#10;Description automatically generated">
            <a:extLst>
              <a:ext uri="{FF2B5EF4-FFF2-40B4-BE49-F238E27FC236}">
                <a16:creationId xmlns:a16="http://schemas.microsoft.com/office/drawing/2014/main" id="{335D18AC-FDFC-95CF-EB41-01E5228673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241" y="6081288"/>
            <a:ext cx="2689860" cy="695298"/>
          </a:xfrm>
          <a:prstGeom prst="rect">
            <a:avLst/>
          </a:prstGeom>
        </p:spPr>
      </p:pic>
      <p:pic>
        <p:nvPicPr>
          <p:cNvPr id="4" name="Picture 4" descr="red speed arrow stripes designs templates 19469421 PNG">
            <a:extLst>
              <a:ext uri="{FF2B5EF4-FFF2-40B4-BE49-F238E27FC236}">
                <a16:creationId xmlns:a16="http://schemas.microsoft.com/office/drawing/2014/main" id="{CE890FBC-4489-DE6B-5639-4E56A55AD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619" y="3795116"/>
            <a:ext cx="1293031" cy="733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uppo 6">
            <a:extLst>
              <a:ext uri="{FF2B5EF4-FFF2-40B4-BE49-F238E27FC236}">
                <a16:creationId xmlns:a16="http://schemas.microsoft.com/office/drawing/2014/main" id="{90023878-EADA-EDAD-0C29-1D15CC1810B8}"/>
              </a:ext>
            </a:extLst>
          </p:cNvPr>
          <p:cNvGrpSpPr/>
          <p:nvPr/>
        </p:nvGrpSpPr>
        <p:grpSpPr>
          <a:xfrm>
            <a:off x="771913" y="3225259"/>
            <a:ext cx="2623318" cy="2215687"/>
            <a:chOff x="754570" y="3527803"/>
            <a:chExt cx="2623318" cy="2215687"/>
          </a:xfrm>
        </p:grpSpPr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065F69C3-FF02-AB2C-0D0B-7E875185C59D}"/>
                </a:ext>
              </a:extLst>
            </p:cNvPr>
            <p:cNvSpPr txBox="1"/>
            <p:nvPr/>
          </p:nvSpPr>
          <p:spPr>
            <a:xfrm>
              <a:off x="1104825" y="5374158"/>
              <a:ext cx="192280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it-IT"/>
              </a:defPPr>
              <a:lvl1pPr algn="ctr">
                <a:defRPr b="1" i="0" u="none" strike="noStrike">
                  <a:solidFill>
                    <a:srgbClr val="000000"/>
                  </a:solidFill>
                  <a:effectLst/>
                  <a:latin typeface="Aptos" panose="020B0004020202020204" pitchFamily="34" charset="0"/>
                </a:defRPr>
              </a:lvl1pPr>
            </a:lstStyle>
            <a:p>
              <a:r>
                <a:rPr lang="it-IT" dirty="0"/>
                <a:t>LABORATORIO</a:t>
              </a:r>
            </a:p>
          </p:txBody>
        </p:sp>
        <p:pic>
          <p:nvPicPr>
            <p:cNvPr id="9" name="Picture 6" descr="Flat laboratory room with microscope">
              <a:extLst>
                <a:ext uri="{FF2B5EF4-FFF2-40B4-BE49-F238E27FC236}">
                  <a16:creationId xmlns:a16="http://schemas.microsoft.com/office/drawing/2014/main" id="{1EE3DA8A-A921-DFFF-6F42-C6EEE235C4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570" y="3527803"/>
              <a:ext cx="2623318" cy="17474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uppo 9">
            <a:extLst>
              <a:ext uri="{FF2B5EF4-FFF2-40B4-BE49-F238E27FC236}">
                <a16:creationId xmlns:a16="http://schemas.microsoft.com/office/drawing/2014/main" id="{2427B84C-9365-3C9F-A014-1C8E3FC31DC6}"/>
              </a:ext>
            </a:extLst>
          </p:cNvPr>
          <p:cNvGrpSpPr/>
          <p:nvPr/>
        </p:nvGrpSpPr>
        <p:grpSpPr>
          <a:xfrm>
            <a:off x="8834907" y="2968214"/>
            <a:ext cx="2857637" cy="2345238"/>
            <a:chOff x="8938498" y="3292883"/>
            <a:chExt cx="2857637" cy="2345238"/>
          </a:xfrm>
        </p:grpSpPr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33DCB049-898A-4C0A-73D4-D91DE81A053C}"/>
                </a:ext>
              </a:extLst>
            </p:cNvPr>
            <p:cNvSpPr txBox="1"/>
            <p:nvPr/>
          </p:nvSpPr>
          <p:spPr>
            <a:xfrm>
              <a:off x="9980367" y="5268789"/>
              <a:ext cx="133454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b="1" i="0" u="none" strike="noStrike" dirty="0">
                  <a:solidFill>
                    <a:srgbClr val="000000"/>
                  </a:solidFill>
                  <a:effectLst/>
                  <a:latin typeface="Aptos" panose="020B0004020202020204" pitchFamily="34" charset="0"/>
                </a:rPr>
                <a:t>PAZIENTE</a:t>
              </a:r>
              <a:endParaRPr lang="it-IT" dirty="0">
                <a:latin typeface="Aptos" panose="020B0004020202020204" pitchFamily="34" charset="0"/>
              </a:endParaRPr>
            </a:p>
          </p:txBody>
        </p:sp>
        <p:pic>
          <p:nvPicPr>
            <p:cNvPr id="12" name="Picture 8" descr="Doctor and patient medical concept. hospital patient lying in hospital bed">
              <a:extLst>
                <a:ext uri="{FF2B5EF4-FFF2-40B4-BE49-F238E27FC236}">
                  <a16:creationId xmlns:a16="http://schemas.microsoft.com/office/drawing/2014/main" id="{92D84AD0-7224-0865-5B8C-4210708ED91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87" t="9170" r="7387" b="13086"/>
            <a:stretch/>
          </p:blipFill>
          <p:spPr bwMode="auto">
            <a:xfrm>
              <a:off x="8938498" y="3292883"/>
              <a:ext cx="2857637" cy="18613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7331A604-A568-CC79-1B2C-83490A7C3ECB}"/>
              </a:ext>
            </a:extLst>
          </p:cNvPr>
          <p:cNvGrpSpPr/>
          <p:nvPr/>
        </p:nvGrpSpPr>
        <p:grpSpPr>
          <a:xfrm>
            <a:off x="4988768" y="3081270"/>
            <a:ext cx="3898156" cy="2681648"/>
            <a:chOff x="4898615" y="3309870"/>
            <a:chExt cx="3898156" cy="2681648"/>
          </a:xfrm>
        </p:grpSpPr>
        <p:sp>
          <p:nvSpPr>
            <p:cNvPr id="14" name="Ovale 13">
              <a:extLst>
                <a:ext uri="{FF2B5EF4-FFF2-40B4-BE49-F238E27FC236}">
                  <a16:creationId xmlns:a16="http://schemas.microsoft.com/office/drawing/2014/main" id="{0C9E7DF4-0D16-DD55-0C17-F86F3E3BBB46}"/>
                </a:ext>
              </a:extLst>
            </p:cNvPr>
            <p:cNvSpPr/>
            <p:nvPr/>
          </p:nvSpPr>
          <p:spPr>
            <a:xfrm>
              <a:off x="4898615" y="3309870"/>
              <a:ext cx="2605125" cy="2035317"/>
            </a:xfrm>
            <a:prstGeom prst="ellipse">
              <a:avLst/>
            </a:prstGeom>
            <a:solidFill>
              <a:srgbClr val="B8C6EC">
                <a:alpha val="7098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15" name="Gruppo 14">
              <a:extLst>
                <a:ext uri="{FF2B5EF4-FFF2-40B4-BE49-F238E27FC236}">
                  <a16:creationId xmlns:a16="http://schemas.microsoft.com/office/drawing/2014/main" id="{7BE1212C-6A46-D2E0-FD66-4F00C3CF7D3D}"/>
                </a:ext>
              </a:extLst>
            </p:cNvPr>
            <p:cNvGrpSpPr/>
            <p:nvPr/>
          </p:nvGrpSpPr>
          <p:grpSpPr>
            <a:xfrm>
              <a:off x="4968958" y="3510993"/>
              <a:ext cx="3827813" cy="2480525"/>
              <a:chOff x="6248102" y="1219678"/>
              <a:chExt cx="3827813" cy="2480525"/>
            </a:xfrm>
          </p:grpSpPr>
          <p:grpSp>
            <p:nvGrpSpPr>
              <p:cNvPr id="16" name="Gruppo 15">
                <a:extLst>
                  <a:ext uri="{FF2B5EF4-FFF2-40B4-BE49-F238E27FC236}">
                    <a16:creationId xmlns:a16="http://schemas.microsoft.com/office/drawing/2014/main" id="{DE9621D2-8449-8746-FC55-4A55CE1400A2}"/>
                  </a:ext>
                </a:extLst>
              </p:cNvPr>
              <p:cNvGrpSpPr/>
              <p:nvPr/>
            </p:nvGrpSpPr>
            <p:grpSpPr>
              <a:xfrm>
                <a:off x="6248102" y="1219678"/>
                <a:ext cx="2374187" cy="2480525"/>
                <a:chOff x="5136196" y="3619261"/>
                <a:chExt cx="2374187" cy="2480525"/>
              </a:xfrm>
            </p:grpSpPr>
            <p:grpSp>
              <p:nvGrpSpPr>
                <p:cNvPr id="18" name="Gruppo 17">
                  <a:extLst>
                    <a:ext uri="{FF2B5EF4-FFF2-40B4-BE49-F238E27FC236}">
                      <a16:creationId xmlns:a16="http://schemas.microsoft.com/office/drawing/2014/main" id="{9B8C8BE3-C10B-A739-6617-9189F6303C41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5136196" y="3619261"/>
                  <a:ext cx="2374187" cy="1597230"/>
                  <a:chOff x="5651407" y="2589844"/>
                  <a:chExt cx="2669881" cy="1796157"/>
                </a:xfrm>
              </p:grpSpPr>
              <p:pic>
                <p:nvPicPr>
                  <p:cNvPr id="20" name="Picture 12" descr="Mri - Free healthcare and medical icons">
                    <a:extLst>
                      <a:ext uri="{FF2B5EF4-FFF2-40B4-BE49-F238E27FC236}">
                        <a16:creationId xmlns:a16="http://schemas.microsoft.com/office/drawing/2014/main" id="{C7C4A702-0656-2C90-4B66-ABF51F8C3732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516368" y="2589844"/>
                    <a:ext cx="904738" cy="90473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1" name="Picture 16" descr="Microscope Basic Miscellany Flat icon">
                    <a:extLst>
                      <a:ext uri="{FF2B5EF4-FFF2-40B4-BE49-F238E27FC236}">
                        <a16:creationId xmlns:a16="http://schemas.microsoft.com/office/drawing/2014/main" id="{38CB34D9-2193-1640-BB71-633968C1A6FC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494009" y="2642547"/>
                    <a:ext cx="827279" cy="82727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2" name="Picture 18" descr="Genetics - Free education icons">
                    <a:extLst>
                      <a:ext uri="{FF2B5EF4-FFF2-40B4-BE49-F238E27FC236}">
                        <a16:creationId xmlns:a16="http://schemas.microsoft.com/office/drawing/2014/main" id="{B89C6D2B-6033-9CAB-14B3-2B07D83492A9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476193">
                    <a:off x="5700920" y="2612776"/>
                    <a:ext cx="790161" cy="79016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3" name="Picture 2" descr="Free Liquid Chromatography–mass Spectrometry (LC-MS/MS), 43% OFF">
                    <a:extLst>
                      <a:ext uri="{FF2B5EF4-FFF2-40B4-BE49-F238E27FC236}">
                        <a16:creationId xmlns:a16="http://schemas.microsoft.com/office/drawing/2014/main" id="{406AD4AE-05DE-6D31-132C-0C0559E27BBB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651407" y="3425868"/>
                    <a:ext cx="889186" cy="88918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4" name="Picture 2" descr="Machine Learning - Free education icons">
                    <a:extLst>
                      <a:ext uri="{FF2B5EF4-FFF2-40B4-BE49-F238E27FC236}">
                        <a16:creationId xmlns:a16="http://schemas.microsoft.com/office/drawing/2014/main" id="{46BF14DC-100D-B407-033E-F5E6C6E7317B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493598" y="3649662"/>
                    <a:ext cx="736339" cy="73633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5" name="Picture 2" descr="Network - Free networking icons">
                    <a:extLst>
                      <a:ext uri="{FF2B5EF4-FFF2-40B4-BE49-F238E27FC236}">
                        <a16:creationId xmlns:a16="http://schemas.microsoft.com/office/drawing/2014/main" id="{6195C122-379F-2B5F-4657-765B3BE4605F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595217" y="3626932"/>
                    <a:ext cx="756750" cy="75675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sp>
              <p:nvSpPr>
                <p:cNvPr id="19" name="CasellaDiTesto 18">
                  <a:extLst>
                    <a:ext uri="{FF2B5EF4-FFF2-40B4-BE49-F238E27FC236}">
                      <a16:creationId xmlns:a16="http://schemas.microsoft.com/office/drawing/2014/main" id="{D9406B79-7D12-FFFA-53DF-8632FA96589C}"/>
                    </a:ext>
                  </a:extLst>
                </p:cNvPr>
                <p:cNvSpPr txBox="1"/>
                <p:nvPr/>
              </p:nvSpPr>
              <p:spPr>
                <a:xfrm>
                  <a:off x="5495295" y="5453455"/>
                  <a:ext cx="1922808" cy="646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it-IT"/>
                  </a:defPPr>
                  <a:lvl1pPr algn="ctr">
                    <a:defRPr b="1" i="0" u="none" strike="noStrike">
                      <a:solidFill>
                        <a:srgbClr val="000000"/>
                      </a:solidFill>
                      <a:effectLst/>
                      <a:latin typeface="Aptos" panose="020B0004020202020204" pitchFamily="34" charset="0"/>
                    </a:defRPr>
                  </a:lvl1pPr>
                </a:lstStyle>
                <a:p>
                  <a:r>
                    <a:rPr lang="it-IT" dirty="0">
                      <a:solidFill>
                        <a:srgbClr val="E6812C"/>
                      </a:solidFill>
                    </a:rPr>
                    <a:t>DIAGNOSTICA DI PRECISIONE</a:t>
                  </a:r>
                </a:p>
              </p:txBody>
            </p:sp>
          </p:grpSp>
          <p:pic>
            <p:nvPicPr>
              <p:cNvPr id="17" name="Picture 4" descr="red speed arrow stripes designs templates 19469421 PNG">
                <a:extLst>
                  <a:ext uri="{FF2B5EF4-FFF2-40B4-BE49-F238E27FC236}">
                    <a16:creationId xmlns:a16="http://schemas.microsoft.com/office/drawing/2014/main" id="{404F2B80-6EC8-469C-DFE7-ACC3DA8B153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82884" y="1634372"/>
                <a:ext cx="1293031" cy="73363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00210388-BB11-2FF1-00E1-D93797AC4A96}"/>
              </a:ext>
            </a:extLst>
          </p:cNvPr>
          <p:cNvSpPr txBox="1"/>
          <p:nvPr/>
        </p:nvSpPr>
        <p:spPr>
          <a:xfrm>
            <a:off x="6586947" y="404588"/>
            <a:ext cx="4869202" cy="1077218"/>
          </a:xfrm>
          <a:custGeom>
            <a:avLst/>
            <a:gdLst>
              <a:gd name="connsiteX0" fmla="*/ 0 w 4869202"/>
              <a:gd name="connsiteY0" fmla="*/ 0 h 1077218"/>
              <a:gd name="connsiteX1" fmla="*/ 695600 w 4869202"/>
              <a:gd name="connsiteY1" fmla="*/ 0 h 1077218"/>
              <a:gd name="connsiteX2" fmla="*/ 1245125 w 4869202"/>
              <a:gd name="connsiteY2" fmla="*/ 0 h 1077218"/>
              <a:gd name="connsiteX3" fmla="*/ 1940725 w 4869202"/>
              <a:gd name="connsiteY3" fmla="*/ 0 h 1077218"/>
              <a:gd name="connsiteX4" fmla="*/ 2538941 w 4869202"/>
              <a:gd name="connsiteY4" fmla="*/ 0 h 1077218"/>
              <a:gd name="connsiteX5" fmla="*/ 3234541 w 4869202"/>
              <a:gd name="connsiteY5" fmla="*/ 0 h 1077218"/>
              <a:gd name="connsiteX6" fmla="*/ 3930142 w 4869202"/>
              <a:gd name="connsiteY6" fmla="*/ 0 h 1077218"/>
              <a:gd name="connsiteX7" fmla="*/ 4869202 w 4869202"/>
              <a:gd name="connsiteY7" fmla="*/ 0 h 1077218"/>
              <a:gd name="connsiteX8" fmla="*/ 4869202 w 4869202"/>
              <a:gd name="connsiteY8" fmla="*/ 538609 h 1077218"/>
              <a:gd name="connsiteX9" fmla="*/ 4869202 w 4869202"/>
              <a:gd name="connsiteY9" fmla="*/ 1077218 h 1077218"/>
              <a:gd name="connsiteX10" fmla="*/ 4076218 w 4869202"/>
              <a:gd name="connsiteY10" fmla="*/ 1077218 h 1077218"/>
              <a:gd name="connsiteX11" fmla="*/ 3429309 w 4869202"/>
              <a:gd name="connsiteY11" fmla="*/ 1077218 h 1077218"/>
              <a:gd name="connsiteX12" fmla="*/ 2879785 w 4869202"/>
              <a:gd name="connsiteY12" fmla="*/ 1077218 h 1077218"/>
              <a:gd name="connsiteX13" fmla="*/ 2232877 w 4869202"/>
              <a:gd name="connsiteY13" fmla="*/ 1077218 h 1077218"/>
              <a:gd name="connsiteX14" fmla="*/ 1585969 w 4869202"/>
              <a:gd name="connsiteY14" fmla="*/ 1077218 h 1077218"/>
              <a:gd name="connsiteX15" fmla="*/ 1036444 w 4869202"/>
              <a:gd name="connsiteY15" fmla="*/ 1077218 h 1077218"/>
              <a:gd name="connsiteX16" fmla="*/ 0 w 4869202"/>
              <a:gd name="connsiteY16" fmla="*/ 1077218 h 1077218"/>
              <a:gd name="connsiteX17" fmla="*/ 0 w 4869202"/>
              <a:gd name="connsiteY17" fmla="*/ 570926 h 1077218"/>
              <a:gd name="connsiteX18" fmla="*/ 0 w 4869202"/>
              <a:gd name="connsiteY18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869202" h="1077218" extrusionOk="0">
                <a:moveTo>
                  <a:pt x="0" y="0"/>
                </a:moveTo>
                <a:cubicBezTo>
                  <a:pt x="299123" y="-33955"/>
                  <a:pt x="351364" y="4759"/>
                  <a:pt x="695600" y="0"/>
                </a:cubicBezTo>
                <a:cubicBezTo>
                  <a:pt x="1039836" y="-4759"/>
                  <a:pt x="1110381" y="4001"/>
                  <a:pt x="1245125" y="0"/>
                </a:cubicBezTo>
                <a:cubicBezTo>
                  <a:pt x="1379869" y="-4001"/>
                  <a:pt x="1701801" y="-32231"/>
                  <a:pt x="1940725" y="0"/>
                </a:cubicBezTo>
                <a:cubicBezTo>
                  <a:pt x="2179649" y="32231"/>
                  <a:pt x="2253333" y="-29570"/>
                  <a:pt x="2538941" y="0"/>
                </a:cubicBezTo>
                <a:cubicBezTo>
                  <a:pt x="2824549" y="29570"/>
                  <a:pt x="2899045" y="25071"/>
                  <a:pt x="3234541" y="0"/>
                </a:cubicBezTo>
                <a:cubicBezTo>
                  <a:pt x="3570037" y="-25071"/>
                  <a:pt x="3641417" y="-29947"/>
                  <a:pt x="3930142" y="0"/>
                </a:cubicBezTo>
                <a:cubicBezTo>
                  <a:pt x="4218867" y="29947"/>
                  <a:pt x="4548404" y="39464"/>
                  <a:pt x="4869202" y="0"/>
                </a:cubicBezTo>
                <a:cubicBezTo>
                  <a:pt x="4877570" y="255419"/>
                  <a:pt x="4867110" y="402235"/>
                  <a:pt x="4869202" y="538609"/>
                </a:cubicBezTo>
                <a:cubicBezTo>
                  <a:pt x="4871294" y="674983"/>
                  <a:pt x="4853008" y="969023"/>
                  <a:pt x="4869202" y="1077218"/>
                </a:cubicBezTo>
                <a:cubicBezTo>
                  <a:pt x="4551546" y="1073521"/>
                  <a:pt x="4330638" y="1045755"/>
                  <a:pt x="4076218" y="1077218"/>
                </a:cubicBezTo>
                <a:cubicBezTo>
                  <a:pt x="3821798" y="1108681"/>
                  <a:pt x="3658191" y="1093024"/>
                  <a:pt x="3429309" y="1077218"/>
                </a:cubicBezTo>
                <a:cubicBezTo>
                  <a:pt x="3200427" y="1061412"/>
                  <a:pt x="3085431" y="1062965"/>
                  <a:pt x="2879785" y="1077218"/>
                </a:cubicBezTo>
                <a:cubicBezTo>
                  <a:pt x="2674139" y="1091471"/>
                  <a:pt x="2366530" y="1060875"/>
                  <a:pt x="2232877" y="1077218"/>
                </a:cubicBezTo>
                <a:cubicBezTo>
                  <a:pt x="2099224" y="1093561"/>
                  <a:pt x="1859276" y="1084756"/>
                  <a:pt x="1585969" y="1077218"/>
                </a:cubicBezTo>
                <a:cubicBezTo>
                  <a:pt x="1312662" y="1069680"/>
                  <a:pt x="1201642" y="1080665"/>
                  <a:pt x="1036444" y="1077218"/>
                </a:cubicBezTo>
                <a:cubicBezTo>
                  <a:pt x="871246" y="1073771"/>
                  <a:pt x="456919" y="1080363"/>
                  <a:pt x="0" y="1077218"/>
                </a:cubicBezTo>
                <a:cubicBezTo>
                  <a:pt x="5357" y="860645"/>
                  <a:pt x="17656" y="774656"/>
                  <a:pt x="0" y="570926"/>
                </a:cubicBezTo>
                <a:cubicBezTo>
                  <a:pt x="-17656" y="367196"/>
                  <a:pt x="-27005" y="178922"/>
                  <a:pt x="0" y="0"/>
                </a:cubicBezTo>
                <a:close/>
              </a:path>
            </a:pathLst>
          </a:custGeom>
          <a:noFill/>
          <a:ln w="38100">
            <a:solidFill>
              <a:srgbClr val="2A65AE"/>
            </a:solidFill>
            <a:extLst>
              <a:ext uri="{C807C97D-BFC1-408E-A445-0C87EB9F89A2}">
                <ask:lineSketchStyleProps xmlns:ask="http://schemas.microsoft.com/office/drawing/2018/sketchyshapes" sd="224132150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3200" b="1">
                <a:solidFill>
                  <a:srgbClr val="E6812C"/>
                </a:solidFill>
              </a:defRPr>
            </a:lvl1pPr>
          </a:lstStyle>
          <a:p>
            <a:r>
              <a:rPr lang="it-IT" dirty="0"/>
              <a:t>Previsioni</a:t>
            </a:r>
            <a:r>
              <a:rPr lang="it-IT" dirty="0">
                <a:solidFill>
                  <a:srgbClr val="2A65AE"/>
                </a:solidFill>
              </a:rPr>
              <a:t> dopo la chiusura del progetto</a:t>
            </a:r>
          </a:p>
        </p:txBody>
      </p:sp>
    </p:spTree>
    <p:extLst>
      <p:ext uri="{BB962C8B-B14F-4D97-AF65-F5344CB8AC3E}">
        <p14:creationId xmlns:p14="http://schemas.microsoft.com/office/powerpoint/2010/main" val="40357212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43 0.00069 L -0.15755 -0.00186 " pathEditMode="relative" rAng="0" ptsTypes="AA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56" y="-139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3" name="Segnaposto contenuto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6719" cy="6866709"/>
          </a:xfrm>
        </p:spPr>
      </p:pic>
    </p:spTree>
    <p:extLst>
      <p:ext uri="{BB962C8B-B14F-4D97-AF65-F5344CB8AC3E}">
        <p14:creationId xmlns:p14="http://schemas.microsoft.com/office/powerpoint/2010/main" val="6743734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b="1" dirty="0">
                <a:solidFill>
                  <a:srgbClr val="2A65AE"/>
                </a:solidFill>
                <a:latin typeface="General Sans" pitchFamily="50" charset="0"/>
              </a:rPr>
              <a:t>SPOKE 4</a:t>
            </a:r>
            <a:br>
              <a:rPr lang="it-IT" b="1" dirty="0">
                <a:solidFill>
                  <a:srgbClr val="2A65AE"/>
                </a:solidFill>
                <a:latin typeface="General Sans" pitchFamily="50" charset="0"/>
              </a:rPr>
            </a:br>
            <a:r>
              <a:rPr lang="it-IT" sz="4000" b="1" dirty="0">
                <a:solidFill>
                  <a:srgbClr val="2A65AE"/>
                </a:solidFill>
                <a:latin typeface="General Sans" pitchFamily="50" charset="0"/>
              </a:rPr>
              <a:t>Precision </a:t>
            </a:r>
            <a:r>
              <a:rPr lang="it-IT" sz="4000" b="1" dirty="0" err="1">
                <a:solidFill>
                  <a:srgbClr val="2A65AE"/>
                </a:solidFill>
                <a:latin typeface="General Sans" pitchFamily="50" charset="0"/>
              </a:rPr>
              <a:t>Diagnostics</a:t>
            </a:r>
            <a:endParaRPr lang="it-IT" sz="4000" b="1" dirty="0">
              <a:solidFill>
                <a:srgbClr val="2A65AE"/>
              </a:solidFill>
              <a:latin typeface="General Sans" pitchFamily="50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sz="2000" dirty="0">
              <a:latin typeface="General Sans" pitchFamily="50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it-IT" sz="2000" b="1" u="sng" dirty="0">
                <a:solidFill>
                  <a:srgbClr val="2A65AE"/>
                </a:solidFill>
                <a:latin typeface="General Sans" pitchFamily="50" charset="0"/>
              </a:rPr>
              <a:t>PRESENTAZIONE DELLO SPOKE</a:t>
            </a:r>
          </a:p>
        </p:txBody>
      </p:sp>
      <p:pic>
        <p:nvPicPr>
          <p:cNvPr id="5" name="Immagine 2">
            <a:extLst>
              <a:ext uri="{FF2B5EF4-FFF2-40B4-BE49-F238E27FC236}">
                <a16:creationId xmlns:a16="http://schemas.microsoft.com/office/drawing/2014/main" id="{34996203-1267-6548-9C51-B27FF6A77F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42" r="772" b="37133"/>
          <a:stretch/>
        </p:blipFill>
        <p:spPr>
          <a:xfrm>
            <a:off x="-2" y="5992839"/>
            <a:ext cx="12192001" cy="872197"/>
          </a:xfrm>
          <a:prstGeom prst="rect">
            <a:avLst/>
          </a:prstGeom>
        </p:spPr>
      </p:pic>
      <p:pic>
        <p:nvPicPr>
          <p:cNvPr id="6" name="Picture 5" descr="A black background with white letters and a green and red symbol&#10;&#10;Description automatically generated">
            <a:extLst>
              <a:ext uri="{FF2B5EF4-FFF2-40B4-BE49-F238E27FC236}">
                <a16:creationId xmlns:a16="http://schemas.microsoft.com/office/drawing/2014/main" id="{0F408DF1-9A24-4498-9514-E2F40715F0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241" y="6081288"/>
            <a:ext cx="2689860" cy="695298"/>
          </a:xfrm>
          <a:prstGeom prst="rect">
            <a:avLst/>
          </a:prstGeom>
        </p:spPr>
      </p:pic>
      <p:grpSp>
        <p:nvGrpSpPr>
          <p:cNvPr id="4" name="Gruppo 3">
            <a:extLst>
              <a:ext uri="{FF2B5EF4-FFF2-40B4-BE49-F238E27FC236}">
                <a16:creationId xmlns:a16="http://schemas.microsoft.com/office/drawing/2014/main" id="{DF5B5513-0714-7026-793D-F0FBD2448681}"/>
              </a:ext>
            </a:extLst>
          </p:cNvPr>
          <p:cNvGrpSpPr/>
          <p:nvPr/>
        </p:nvGrpSpPr>
        <p:grpSpPr>
          <a:xfrm>
            <a:off x="5842692" y="857754"/>
            <a:ext cx="6269737" cy="4572247"/>
            <a:chOff x="5756618" y="483264"/>
            <a:chExt cx="6269737" cy="4572247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07FF24A2-E1D8-DE6C-1AA6-144126B44D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55877" y="483264"/>
              <a:ext cx="3897923" cy="4572247"/>
            </a:xfrm>
            <a:prstGeom prst="rect">
              <a:avLst/>
            </a:prstGeom>
          </p:spPr>
        </p:pic>
        <p:sp>
          <p:nvSpPr>
            <p:cNvPr id="8" name="Ovale 7">
              <a:extLst>
                <a:ext uri="{FF2B5EF4-FFF2-40B4-BE49-F238E27FC236}">
                  <a16:creationId xmlns:a16="http://schemas.microsoft.com/office/drawing/2014/main" id="{3C94FB44-402B-B098-F998-721B384B26BA}"/>
                </a:ext>
              </a:extLst>
            </p:cNvPr>
            <p:cNvSpPr/>
            <p:nvPr/>
          </p:nvSpPr>
          <p:spPr>
            <a:xfrm>
              <a:off x="9239731" y="2703248"/>
              <a:ext cx="135497" cy="136634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" name="Ovale 8">
              <a:extLst>
                <a:ext uri="{FF2B5EF4-FFF2-40B4-BE49-F238E27FC236}">
                  <a16:creationId xmlns:a16="http://schemas.microsoft.com/office/drawing/2014/main" id="{A3673B72-2556-6F43-16C3-A36DC4F3D777}"/>
                </a:ext>
              </a:extLst>
            </p:cNvPr>
            <p:cNvSpPr/>
            <p:nvPr/>
          </p:nvSpPr>
          <p:spPr>
            <a:xfrm>
              <a:off x="9318561" y="2788408"/>
              <a:ext cx="135497" cy="136634"/>
            </a:xfrm>
            <a:prstGeom prst="ellipse">
              <a:avLst/>
            </a:prstGeom>
            <a:solidFill>
              <a:srgbClr val="ED7D3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 </a:t>
              </a:r>
            </a:p>
          </p:txBody>
        </p:sp>
        <p:cxnSp>
          <p:nvCxnSpPr>
            <p:cNvPr id="10" name="Connettore 1 9">
              <a:extLst>
                <a:ext uri="{FF2B5EF4-FFF2-40B4-BE49-F238E27FC236}">
                  <a16:creationId xmlns:a16="http://schemas.microsoft.com/office/drawing/2014/main" id="{A3A105AC-0D84-721C-8467-531F878026C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62908" y="2744212"/>
              <a:ext cx="1896666" cy="0"/>
            </a:xfrm>
            <a:prstGeom prst="line">
              <a:avLst/>
            </a:prstGeom>
            <a:ln w="12700">
              <a:solidFill>
                <a:srgbClr val="ED7D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ttore 1 10">
              <a:extLst>
                <a:ext uri="{FF2B5EF4-FFF2-40B4-BE49-F238E27FC236}">
                  <a16:creationId xmlns:a16="http://schemas.microsoft.com/office/drawing/2014/main" id="{69B04805-90C9-3AB3-E4D7-50523E1D82B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62908" y="2907122"/>
              <a:ext cx="2007026" cy="0"/>
            </a:xfrm>
            <a:prstGeom prst="line">
              <a:avLst/>
            </a:prstGeom>
            <a:ln w="12700">
              <a:solidFill>
                <a:srgbClr val="ED7D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27FABC6C-D97C-BD86-B27E-AAB9E2E0B460}"/>
                </a:ext>
              </a:extLst>
            </p:cNvPr>
            <p:cNvSpPr txBox="1"/>
            <p:nvPr/>
          </p:nvSpPr>
          <p:spPr>
            <a:xfrm>
              <a:off x="7283213" y="2521671"/>
              <a:ext cx="180209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100" dirty="0">
                  <a:solidFill>
                    <a:srgbClr val="2A65AE"/>
                  </a:solidFill>
                </a:rPr>
                <a:t>Sapienza Università di Roma</a:t>
              </a:r>
            </a:p>
          </p:txBody>
        </p:sp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287F345E-ABAC-CDEA-A511-E2A952662030}"/>
                </a:ext>
              </a:extLst>
            </p:cNvPr>
            <p:cNvSpPr txBox="1"/>
            <p:nvPr/>
          </p:nvSpPr>
          <p:spPr>
            <a:xfrm>
              <a:off x="7292814" y="2698552"/>
              <a:ext cx="16065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100" dirty="0">
                  <a:solidFill>
                    <a:srgbClr val="2A65AE"/>
                  </a:solidFill>
                </a:rPr>
                <a:t>Università di Tor Vergata</a:t>
              </a:r>
            </a:p>
          </p:txBody>
        </p:sp>
        <p:sp>
          <p:nvSpPr>
            <p:cNvPr id="14" name="Ovale 13">
              <a:extLst>
                <a:ext uri="{FF2B5EF4-FFF2-40B4-BE49-F238E27FC236}">
                  <a16:creationId xmlns:a16="http://schemas.microsoft.com/office/drawing/2014/main" id="{3C48CF3B-B66C-D916-632F-21A53F7FD62C}"/>
                </a:ext>
              </a:extLst>
            </p:cNvPr>
            <p:cNvSpPr/>
            <p:nvPr/>
          </p:nvSpPr>
          <p:spPr>
            <a:xfrm>
              <a:off x="8193951" y="1170688"/>
              <a:ext cx="135497" cy="136634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5" name="Connettore 1 14">
              <a:extLst>
                <a:ext uri="{FF2B5EF4-FFF2-40B4-BE49-F238E27FC236}">
                  <a16:creationId xmlns:a16="http://schemas.microsoft.com/office/drawing/2014/main" id="{9F5CD1C9-8A35-0038-3AC4-ACC6010F02E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43752" y="1245272"/>
              <a:ext cx="2370042" cy="0"/>
            </a:xfrm>
            <a:prstGeom prst="line">
              <a:avLst/>
            </a:prstGeom>
            <a:ln w="12700">
              <a:solidFill>
                <a:srgbClr val="ED7D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7E38436A-67AB-C703-166B-8EB3F2666DEF}"/>
                </a:ext>
              </a:extLst>
            </p:cNvPr>
            <p:cNvSpPr txBox="1"/>
            <p:nvPr/>
          </p:nvSpPr>
          <p:spPr>
            <a:xfrm>
              <a:off x="5756618" y="1021098"/>
              <a:ext cx="179408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100" dirty="0">
                  <a:solidFill>
                    <a:srgbClr val="2A65AE"/>
                  </a:solidFill>
                </a:rPr>
                <a:t>Università di Milano Bicocca</a:t>
              </a:r>
            </a:p>
          </p:txBody>
        </p:sp>
        <p:sp>
          <p:nvSpPr>
            <p:cNvPr id="17" name="Ovale 16">
              <a:extLst>
                <a:ext uri="{FF2B5EF4-FFF2-40B4-BE49-F238E27FC236}">
                  <a16:creationId xmlns:a16="http://schemas.microsoft.com/office/drawing/2014/main" id="{9FC81130-2D1E-76DE-D3D5-8F6D171992B6}"/>
                </a:ext>
              </a:extLst>
            </p:cNvPr>
            <p:cNvSpPr/>
            <p:nvPr/>
          </p:nvSpPr>
          <p:spPr>
            <a:xfrm>
              <a:off x="8699415" y="1542228"/>
              <a:ext cx="135497" cy="136634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8" name="Connettore 1 17">
              <a:extLst>
                <a:ext uri="{FF2B5EF4-FFF2-40B4-BE49-F238E27FC236}">
                  <a16:creationId xmlns:a16="http://schemas.microsoft.com/office/drawing/2014/main" id="{52CA71B1-BA52-FF93-43E2-7DE53A4417FE}"/>
                </a:ext>
              </a:extLst>
            </p:cNvPr>
            <p:cNvCxnSpPr>
              <a:cxnSpLocks/>
            </p:cNvCxnSpPr>
            <p:nvPr/>
          </p:nvCxnSpPr>
          <p:spPr>
            <a:xfrm>
              <a:off x="8719258" y="1610545"/>
              <a:ext cx="2726508" cy="0"/>
            </a:xfrm>
            <a:prstGeom prst="line">
              <a:avLst/>
            </a:prstGeom>
            <a:ln w="12700">
              <a:solidFill>
                <a:srgbClr val="ED7D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0BE935DF-0F77-B1B7-425C-7B09E22C86B1}"/>
                </a:ext>
              </a:extLst>
            </p:cNvPr>
            <p:cNvSpPr txBox="1"/>
            <p:nvPr/>
          </p:nvSpPr>
          <p:spPr>
            <a:xfrm>
              <a:off x="9250241" y="1379728"/>
              <a:ext cx="231024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100" dirty="0">
                  <a:solidFill>
                    <a:srgbClr val="2A65AE"/>
                  </a:solidFill>
                </a:rPr>
                <a:t>Università di Modena e Reggio Emilia</a:t>
              </a:r>
            </a:p>
          </p:txBody>
        </p:sp>
        <p:sp>
          <p:nvSpPr>
            <p:cNvPr id="20" name="Ovale 19">
              <a:extLst>
                <a:ext uri="{FF2B5EF4-FFF2-40B4-BE49-F238E27FC236}">
                  <a16:creationId xmlns:a16="http://schemas.microsoft.com/office/drawing/2014/main" id="{C704077B-CAED-5CB6-9BF7-7DB44B2105F6}"/>
                </a:ext>
              </a:extLst>
            </p:cNvPr>
            <p:cNvSpPr/>
            <p:nvPr/>
          </p:nvSpPr>
          <p:spPr>
            <a:xfrm>
              <a:off x="9524106" y="1982682"/>
              <a:ext cx="135497" cy="136634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21" name="Connettore 1 20">
              <a:extLst>
                <a:ext uri="{FF2B5EF4-FFF2-40B4-BE49-F238E27FC236}">
                  <a16:creationId xmlns:a16="http://schemas.microsoft.com/office/drawing/2014/main" id="{4645B6BF-2753-34AE-5E0F-F52686A3FFF9}"/>
                </a:ext>
              </a:extLst>
            </p:cNvPr>
            <p:cNvCxnSpPr>
              <a:cxnSpLocks/>
            </p:cNvCxnSpPr>
            <p:nvPr/>
          </p:nvCxnSpPr>
          <p:spPr>
            <a:xfrm>
              <a:off x="9543949" y="2050999"/>
              <a:ext cx="1901817" cy="0"/>
            </a:xfrm>
            <a:prstGeom prst="line">
              <a:avLst/>
            </a:prstGeom>
            <a:ln w="12700">
              <a:solidFill>
                <a:srgbClr val="ED7D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9C3E1C3E-1388-6F65-E4D1-2322816A4B7B}"/>
                </a:ext>
              </a:extLst>
            </p:cNvPr>
            <p:cNvSpPr txBox="1"/>
            <p:nvPr/>
          </p:nvSpPr>
          <p:spPr>
            <a:xfrm>
              <a:off x="10011872" y="1820182"/>
              <a:ext cx="154882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100" dirty="0">
                  <a:solidFill>
                    <a:srgbClr val="2A65AE"/>
                  </a:solidFill>
                </a:rPr>
                <a:t>Università delle Marche</a:t>
              </a:r>
            </a:p>
          </p:txBody>
        </p:sp>
        <p:sp>
          <p:nvSpPr>
            <p:cNvPr id="23" name="Ovale 22">
              <a:extLst>
                <a:ext uri="{FF2B5EF4-FFF2-40B4-BE49-F238E27FC236}">
                  <a16:creationId xmlns:a16="http://schemas.microsoft.com/office/drawing/2014/main" id="{D30D486A-8D24-E383-320A-BC300F0BB822}"/>
                </a:ext>
              </a:extLst>
            </p:cNvPr>
            <p:cNvSpPr/>
            <p:nvPr/>
          </p:nvSpPr>
          <p:spPr>
            <a:xfrm>
              <a:off x="8141227" y="3906090"/>
              <a:ext cx="135497" cy="136634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24" name="Connettore 1 23">
              <a:extLst>
                <a:ext uri="{FF2B5EF4-FFF2-40B4-BE49-F238E27FC236}">
                  <a16:creationId xmlns:a16="http://schemas.microsoft.com/office/drawing/2014/main" id="{D4BA36DE-7175-A2DF-46FE-5656F3D671D9}"/>
                </a:ext>
              </a:extLst>
            </p:cNvPr>
            <p:cNvCxnSpPr>
              <a:cxnSpLocks/>
            </p:cNvCxnSpPr>
            <p:nvPr/>
          </p:nvCxnSpPr>
          <p:spPr>
            <a:xfrm>
              <a:off x="8161070" y="3974407"/>
              <a:ext cx="1708144" cy="0"/>
            </a:xfrm>
            <a:prstGeom prst="line">
              <a:avLst/>
            </a:prstGeom>
            <a:ln w="12700">
              <a:solidFill>
                <a:srgbClr val="ED7D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CasellaDiTesto 24">
              <a:extLst>
                <a:ext uri="{FF2B5EF4-FFF2-40B4-BE49-F238E27FC236}">
                  <a16:creationId xmlns:a16="http://schemas.microsoft.com/office/drawing/2014/main" id="{72109114-5BDC-46F4-D958-B89B46A56A82}"/>
                </a:ext>
              </a:extLst>
            </p:cNvPr>
            <p:cNvSpPr txBox="1"/>
            <p:nvPr/>
          </p:nvSpPr>
          <p:spPr>
            <a:xfrm>
              <a:off x="8628993" y="3743590"/>
              <a:ext cx="135646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100" dirty="0">
                  <a:solidFill>
                    <a:srgbClr val="2A65AE"/>
                  </a:solidFill>
                </a:rPr>
                <a:t>Università di Cagliari</a:t>
              </a:r>
            </a:p>
          </p:txBody>
        </p:sp>
        <p:sp>
          <p:nvSpPr>
            <p:cNvPr id="26" name="Ovale 25">
              <a:extLst>
                <a:ext uri="{FF2B5EF4-FFF2-40B4-BE49-F238E27FC236}">
                  <a16:creationId xmlns:a16="http://schemas.microsoft.com/office/drawing/2014/main" id="{EE98A3E4-9C1A-2F0E-229C-E57DF054C0E4}"/>
                </a:ext>
              </a:extLst>
            </p:cNvPr>
            <p:cNvSpPr/>
            <p:nvPr/>
          </p:nvSpPr>
          <p:spPr>
            <a:xfrm>
              <a:off x="10235027" y="2881957"/>
              <a:ext cx="135497" cy="136634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27" name="Connettore 1 26">
              <a:extLst>
                <a:ext uri="{FF2B5EF4-FFF2-40B4-BE49-F238E27FC236}">
                  <a16:creationId xmlns:a16="http://schemas.microsoft.com/office/drawing/2014/main" id="{ED54BDB1-A85B-C3C6-F163-C5FCBCEDFD0A}"/>
                </a:ext>
              </a:extLst>
            </p:cNvPr>
            <p:cNvCxnSpPr>
              <a:cxnSpLocks/>
            </p:cNvCxnSpPr>
            <p:nvPr/>
          </p:nvCxnSpPr>
          <p:spPr>
            <a:xfrm>
              <a:off x="10254870" y="2950274"/>
              <a:ext cx="1685231" cy="0"/>
            </a:xfrm>
            <a:prstGeom prst="line">
              <a:avLst/>
            </a:prstGeom>
            <a:ln w="12700">
              <a:solidFill>
                <a:srgbClr val="ED7D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CasellaDiTesto 27">
              <a:extLst>
                <a:ext uri="{FF2B5EF4-FFF2-40B4-BE49-F238E27FC236}">
                  <a16:creationId xmlns:a16="http://schemas.microsoft.com/office/drawing/2014/main" id="{72F891AA-5B80-AA9A-AF19-4CCAD8393639}"/>
                </a:ext>
              </a:extLst>
            </p:cNvPr>
            <p:cNvSpPr txBox="1"/>
            <p:nvPr/>
          </p:nvSpPr>
          <p:spPr>
            <a:xfrm>
              <a:off x="10722793" y="2719457"/>
              <a:ext cx="130356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100" dirty="0">
                  <a:solidFill>
                    <a:srgbClr val="2A65AE"/>
                  </a:solidFill>
                </a:rPr>
                <a:t>Università di Foggia</a:t>
              </a:r>
            </a:p>
          </p:txBody>
        </p:sp>
        <p:sp>
          <p:nvSpPr>
            <p:cNvPr id="29" name="Ovale 28">
              <a:extLst>
                <a:ext uri="{FF2B5EF4-FFF2-40B4-BE49-F238E27FC236}">
                  <a16:creationId xmlns:a16="http://schemas.microsoft.com/office/drawing/2014/main" id="{F1AB2721-A076-987A-5067-6FEABA953DB0}"/>
                </a:ext>
              </a:extLst>
            </p:cNvPr>
            <p:cNvSpPr/>
            <p:nvPr/>
          </p:nvSpPr>
          <p:spPr>
            <a:xfrm>
              <a:off x="10178964" y="4624255"/>
              <a:ext cx="135497" cy="136634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30" name="Connettore 1 29">
              <a:extLst>
                <a:ext uri="{FF2B5EF4-FFF2-40B4-BE49-F238E27FC236}">
                  <a16:creationId xmlns:a16="http://schemas.microsoft.com/office/drawing/2014/main" id="{196FD883-DDA8-44A2-FE54-7AC433FB1229}"/>
                </a:ext>
              </a:extLst>
            </p:cNvPr>
            <p:cNvCxnSpPr>
              <a:cxnSpLocks/>
            </p:cNvCxnSpPr>
            <p:nvPr/>
          </p:nvCxnSpPr>
          <p:spPr>
            <a:xfrm>
              <a:off x="10206758" y="4692572"/>
              <a:ext cx="1708144" cy="0"/>
            </a:xfrm>
            <a:prstGeom prst="line">
              <a:avLst/>
            </a:prstGeom>
            <a:ln w="12700">
              <a:solidFill>
                <a:srgbClr val="ED7D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CasellaDiTesto 30">
              <a:extLst>
                <a:ext uri="{FF2B5EF4-FFF2-40B4-BE49-F238E27FC236}">
                  <a16:creationId xmlns:a16="http://schemas.microsoft.com/office/drawing/2014/main" id="{9F4EC10C-D26D-9F91-90DF-47B845FC98FA}"/>
                </a:ext>
              </a:extLst>
            </p:cNvPr>
            <p:cNvSpPr txBox="1"/>
            <p:nvPr/>
          </p:nvSpPr>
          <p:spPr>
            <a:xfrm>
              <a:off x="10658779" y="4461755"/>
              <a:ext cx="136447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100" dirty="0">
                  <a:solidFill>
                    <a:srgbClr val="2A65AE"/>
                  </a:solidFill>
                </a:rPr>
                <a:t>Università di Catania</a:t>
              </a:r>
            </a:p>
          </p:txBody>
        </p:sp>
        <p:sp>
          <p:nvSpPr>
            <p:cNvPr id="32" name="Ovale 31">
              <a:extLst>
                <a:ext uri="{FF2B5EF4-FFF2-40B4-BE49-F238E27FC236}">
                  <a16:creationId xmlns:a16="http://schemas.microsoft.com/office/drawing/2014/main" id="{83F760D5-3A7D-7AA5-3BFB-E17D9040D1EF}"/>
                </a:ext>
              </a:extLst>
            </p:cNvPr>
            <p:cNvSpPr/>
            <p:nvPr/>
          </p:nvSpPr>
          <p:spPr>
            <a:xfrm>
              <a:off x="9537610" y="4332057"/>
              <a:ext cx="135497" cy="136634"/>
            </a:xfrm>
            <a:prstGeom prst="ellipse">
              <a:avLst/>
            </a:prstGeom>
            <a:solidFill>
              <a:srgbClr val="ED7D3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 </a:t>
              </a:r>
            </a:p>
          </p:txBody>
        </p:sp>
        <p:cxnSp>
          <p:nvCxnSpPr>
            <p:cNvPr id="33" name="Connettore 1 32">
              <a:extLst>
                <a:ext uri="{FF2B5EF4-FFF2-40B4-BE49-F238E27FC236}">
                  <a16:creationId xmlns:a16="http://schemas.microsoft.com/office/drawing/2014/main" id="{9EE37322-DE6B-0924-3F9A-FBAC7866831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54671" y="4417151"/>
              <a:ext cx="1534312" cy="0"/>
            </a:xfrm>
            <a:prstGeom prst="line">
              <a:avLst/>
            </a:prstGeom>
            <a:ln w="12700">
              <a:solidFill>
                <a:srgbClr val="ED7D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CasellaDiTesto 33">
              <a:extLst>
                <a:ext uri="{FF2B5EF4-FFF2-40B4-BE49-F238E27FC236}">
                  <a16:creationId xmlns:a16="http://schemas.microsoft.com/office/drawing/2014/main" id="{548D9152-DF9B-1ECA-E35E-8149E49E078D}"/>
                </a:ext>
              </a:extLst>
            </p:cNvPr>
            <p:cNvSpPr txBox="1"/>
            <p:nvPr/>
          </p:nvSpPr>
          <p:spPr>
            <a:xfrm>
              <a:off x="7957368" y="4215053"/>
              <a:ext cx="141256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100" dirty="0">
                  <a:solidFill>
                    <a:srgbClr val="2A65AE"/>
                  </a:solidFill>
                </a:rPr>
                <a:t>Università di Palermo</a:t>
              </a:r>
            </a:p>
          </p:txBody>
        </p:sp>
        <p:sp>
          <p:nvSpPr>
            <p:cNvPr id="35" name="Ovale 34">
              <a:extLst>
                <a:ext uri="{FF2B5EF4-FFF2-40B4-BE49-F238E27FC236}">
                  <a16:creationId xmlns:a16="http://schemas.microsoft.com/office/drawing/2014/main" id="{B6694EE6-3506-2D60-0328-BC6EF309BD28}"/>
                </a:ext>
              </a:extLst>
            </p:cNvPr>
            <p:cNvSpPr/>
            <p:nvPr/>
          </p:nvSpPr>
          <p:spPr>
            <a:xfrm>
              <a:off x="9036340" y="1775530"/>
              <a:ext cx="135497" cy="136634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36" name="Connettore 1 35">
              <a:extLst>
                <a:ext uri="{FF2B5EF4-FFF2-40B4-BE49-F238E27FC236}">
                  <a16:creationId xmlns:a16="http://schemas.microsoft.com/office/drawing/2014/main" id="{EED396E8-A691-EA64-4C76-976ADBFBC766}"/>
                </a:ext>
              </a:extLst>
            </p:cNvPr>
            <p:cNvCxnSpPr>
              <a:cxnSpLocks/>
            </p:cNvCxnSpPr>
            <p:nvPr/>
          </p:nvCxnSpPr>
          <p:spPr>
            <a:xfrm>
              <a:off x="9056183" y="1843847"/>
              <a:ext cx="2504306" cy="0"/>
            </a:xfrm>
            <a:prstGeom prst="line">
              <a:avLst/>
            </a:prstGeom>
            <a:ln w="12700">
              <a:solidFill>
                <a:srgbClr val="ED7D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CasellaDiTesto 36">
              <a:extLst>
                <a:ext uri="{FF2B5EF4-FFF2-40B4-BE49-F238E27FC236}">
                  <a16:creationId xmlns:a16="http://schemas.microsoft.com/office/drawing/2014/main" id="{F61AFAAE-F365-CA57-8269-289D1AB11979}"/>
                </a:ext>
              </a:extLst>
            </p:cNvPr>
            <p:cNvSpPr txBox="1"/>
            <p:nvPr/>
          </p:nvSpPr>
          <p:spPr>
            <a:xfrm>
              <a:off x="9524106" y="1613030"/>
              <a:ext cx="217399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100" dirty="0">
                  <a:solidFill>
                    <a:srgbClr val="2A65AE"/>
                  </a:solidFill>
                </a:rPr>
                <a:t>Università di Bologna / Sant’Orsola</a:t>
              </a:r>
            </a:p>
          </p:txBody>
        </p:sp>
        <p:sp>
          <p:nvSpPr>
            <p:cNvPr id="38" name="Ovale 37">
              <a:extLst>
                <a:ext uri="{FF2B5EF4-FFF2-40B4-BE49-F238E27FC236}">
                  <a16:creationId xmlns:a16="http://schemas.microsoft.com/office/drawing/2014/main" id="{2C925D44-99CF-0909-0AC6-227B16E7F2AA}"/>
                </a:ext>
              </a:extLst>
            </p:cNvPr>
            <p:cNvSpPr/>
            <p:nvPr/>
          </p:nvSpPr>
          <p:spPr>
            <a:xfrm>
              <a:off x="9100151" y="1820617"/>
              <a:ext cx="135497" cy="136634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9" name="Ovale 38">
              <a:extLst>
                <a:ext uri="{FF2B5EF4-FFF2-40B4-BE49-F238E27FC236}">
                  <a16:creationId xmlns:a16="http://schemas.microsoft.com/office/drawing/2014/main" id="{2EC46A86-3B05-3168-7F73-1E80DAAE4C83}"/>
                </a:ext>
              </a:extLst>
            </p:cNvPr>
            <p:cNvSpPr/>
            <p:nvPr/>
          </p:nvSpPr>
          <p:spPr>
            <a:xfrm>
              <a:off x="8823945" y="1246360"/>
              <a:ext cx="135497" cy="136634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40" name="Connettore 1 39">
              <a:extLst>
                <a:ext uri="{FF2B5EF4-FFF2-40B4-BE49-F238E27FC236}">
                  <a16:creationId xmlns:a16="http://schemas.microsoft.com/office/drawing/2014/main" id="{612BC7D3-1A41-BEC7-CC6B-7760355ECB3E}"/>
                </a:ext>
              </a:extLst>
            </p:cNvPr>
            <p:cNvCxnSpPr>
              <a:cxnSpLocks/>
            </p:cNvCxnSpPr>
            <p:nvPr/>
          </p:nvCxnSpPr>
          <p:spPr>
            <a:xfrm>
              <a:off x="8843788" y="1314677"/>
              <a:ext cx="2200574" cy="0"/>
            </a:xfrm>
            <a:prstGeom prst="line">
              <a:avLst/>
            </a:prstGeom>
            <a:ln w="12700">
              <a:solidFill>
                <a:srgbClr val="ED7D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CasellaDiTesto 40">
              <a:extLst>
                <a:ext uri="{FF2B5EF4-FFF2-40B4-BE49-F238E27FC236}">
                  <a16:creationId xmlns:a16="http://schemas.microsoft.com/office/drawing/2014/main" id="{723BA30D-1826-A766-802A-C4F6DA25B309}"/>
                </a:ext>
              </a:extLst>
            </p:cNvPr>
            <p:cNvSpPr txBox="1"/>
            <p:nvPr/>
          </p:nvSpPr>
          <p:spPr>
            <a:xfrm>
              <a:off x="9605358" y="1108057"/>
              <a:ext cx="154882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100" dirty="0">
                  <a:solidFill>
                    <a:srgbClr val="2A65AE"/>
                  </a:solidFill>
                </a:rPr>
                <a:t>Università di Verona</a:t>
              </a:r>
            </a:p>
          </p:txBody>
        </p:sp>
        <p:sp>
          <p:nvSpPr>
            <p:cNvPr id="42" name="Ovale 41">
              <a:extLst>
                <a:ext uri="{FF2B5EF4-FFF2-40B4-BE49-F238E27FC236}">
                  <a16:creationId xmlns:a16="http://schemas.microsoft.com/office/drawing/2014/main" id="{B4D22636-E240-1B8D-2E0A-DA7AC6749227}"/>
                </a:ext>
              </a:extLst>
            </p:cNvPr>
            <p:cNvSpPr/>
            <p:nvPr/>
          </p:nvSpPr>
          <p:spPr>
            <a:xfrm>
              <a:off x="8630953" y="2013989"/>
              <a:ext cx="135497" cy="136634"/>
            </a:xfrm>
            <a:prstGeom prst="ellipse">
              <a:avLst/>
            </a:prstGeom>
            <a:solidFill>
              <a:srgbClr val="ED7D3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 </a:t>
              </a:r>
            </a:p>
          </p:txBody>
        </p:sp>
        <p:cxnSp>
          <p:nvCxnSpPr>
            <p:cNvPr id="43" name="Connettore 1 42">
              <a:extLst>
                <a:ext uri="{FF2B5EF4-FFF2-40B4-BE49-F238E27FC236}">
                  <a16:creationId xmlns:a16="http://schemas.microsoft.com/office/drawing/2014/main" id="{66FDDC69-DC3F-FDD9-D792-777C66890F3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62908" y="2099083"/>
              <a:ext cx="1319418" cy="0"/>
            </a:xfrm>
            <a:prstGeom prst="line">
              <a:avLst/>
            </a:prstGeom>
            <a:ln w="12700">
              <a:solidFill>
                <a:srgbClr val="ED7D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CasellaDiTesto 43">
              <a:extLst>
                <a:ext uri="{FF2B5EF4-FFF2-40B4-BE49-F238E27FC236}">
                  <a16:creationId xmlns:a16="http://schemas.microsoft.com/office/drawing/2014/main" id="{257A9E22-A365-B8BE-7729-2EFB4797028F}"/>
                </a:ext>
              </a:extLst>
            </p:cNvPr>
            <p:cNvSpPr txBox="1"/>
            <p:nvPr/>
          </p:nvSpPr>
          <p:spPr>
            <a:xfrm>
              <a:off x="7264886" y="1890113"/>
              <a:ext cx="116089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100" dirty="0">
                  <a:solidFill>
                    <a:srgbClr val="2A65AE"/>
                  </a:solidFill>
                </a:rPr>
                <a:t>Università di Pisa</a:t>
              </a:r>
            </a:p>
          </p:txBody>
        </p:sp>
      </p:grp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DB29358B-A0C7-150C-1A2D-CDAC5F898A60}"/>
              </a:ext>
            </a:extLst>
          </p:cNvPr>
          <p:cNvSpPr txBox="1"/>
          <p:nvPr/>
        </p:nvSpPr>
        <p:spPr>
          <a:xfrm>
            <a:off x="1691631" y="2788986"/>
            <a:ext cx="319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ED7D31"/>
                </a:solidFill>
              </a:rPr>
              <a:t>54</a:t>
            </a:r>
            <a:r>
              <a:rPr lang="it-IT" sz="3200" dirty="0"/>
              <a:t> </a:t>
            </a:r>
            <a:r>
              <a:rPr lang="it-IT" sz="3200" b="1" dirty="0">
                <a:solidFill>
                  <a:srgbClr val="2A65AE"/>
                </a:solidFill>
              </a:rPr>
              <a:t>ricercatori </a:t>
            </a:r>
            <a:r>
              <a:rPr lang="it-IT" sz="3200" b="1">
                <a:solidFill>
                  <a:srgbClr val="2A65AE"/>
                </a:solidFill>
              </a:rPr>
              <a:t>(64)</a:t>
            </a:r>
            <a:endParaRPr lang="it-IT" sz="3200" b="1" dirty="0">
              <a:solidFill>
                <a:srgbClr val="2A65AE"/>
              </a:solidFill>
            </a:endParaRPr>
          </a:p>
        </p:txBody>
      </p: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1E954E95-703D-D666-8431-03B6429D9B43}"/>
              </a:ext>
            </a:extLst>
          </p:cNvPr>
          <p:cNvSpPr txBox="1"/>
          <p:nvPr/>
        </p:nvSpPr>
        <p:spPr>
          <a:xfrm>
            <a:off x="1691631" y="3794915"/>
            <a:ext cx="26579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ED7D31"/>
                </a:solidFill>
              </a:rPr>
              <a:t>13</a:t>
            </a:r>
            <a:r>
              <a:rPr lang="it-IT" sz="3200" dirty="0"/>
              <a:t> </a:t>
            </a:r>
            <a:r>
              <a:rPr lang="it-IT" sz="3200" b="1" dirty="0">
                <a:solidFill>
                  <a:srgbClr val="2A65AE"/>
                </a:solidFill>
              </a:rPr>
              <a:t>enti affiliati</a:t>
            </a:r>
          </a:p>
        </p:txBody>
      </p:sp>
      <p:grpSp>
        <p:nvGrpSpPr>
          <p:cNvPr id="55" name="Gruppo 54">
            <a:extLst>
              <a:ext uri="{FF2B5EF4-FFF2-40B4-BE49-F238E27FC236}">
                <a16:creationId xmlns:a16="http://schemas.microsoft.com/office/drawing/2014/main" id="{83993676-11EA-0164-AEAF-9D86B430AB5B}"/>
              </a:ext>
            </a:extLst>
          </p:cNvPr>
          <p:cNvGrpSpPr/>
          <p:nvPr/>
        </p:nvGrpSpPr>
        <p:grpSpPr>
          <a:xfrm>
            <a:off x="347225" y="4797453"/>
            <a:ext cx="7556041" cy="881569"/>
            <a:chOff x="2399472" y="7313872"/>
            <a:chExt cx="7556041" cy="881569"/>
          </a:xfrm>
        </p:grpSpPr>
        <p:sp>
          <p:nvSpPr>
            <p:cNvPr id="56" name="Rettangolo 55">
              <a:extLst>
                <a:ext uri="{FF2B5EF4-FFF2-40B4-BE49-F238E27FC236}">
                  <a16:creationId xmlns:a16="http://schemas.microsoft.com/office/drawing/2014/main" id="{C721A245-15DB-FF0D-F1B6-D189B684B49B}"/>
                </a:ext>
              </a:extLst>
            </p:cNvPr>
            <p:cNvSpPr/>
            <p:nvPr/>
          </p:nvSpPr>
          <p:spPr>
            <a:xfrm>
              <a:off x="2399472" y="7331979"/>
              <a:ext cx="5123452" cy="863462"/>
            </a:xfrm>
            <a:custGeom>
              <a:avLst/>
              <a:gdLst>
                <a:gd name="connsiteX0" fmla="*/ 0 w 5123452"/>
                <a:gd name="connsiteY0" fmla="*/ 0 h 863462"/>
                <a:gd name="connsiteX1" fmla="*/ 742901 w 5123452"/>
                <a:gd name="connsiteY1" fmla="*/ 0 h 863462"/>
                <a:gd name="connsiteX2" fmla="*/ 1383332 w 5123452"/>
                <a:gd name="connsiteY2" fmla="*/ 0 h 863462"/>
                <a:gd name="connsiteX3" fmla="*/ 1972529 w 5123452"/>
                <a:gd name="connsiteY3" fmla="*/ 0 h 863462"/>
                <a:gd name="connsiteX4" fmla="*/ 2459257 w 5123452"/>
                <a:gd name="connsiteY4" fmla="*/ 0 h 863462"/>
                <a:gd name="connsiteX5" fmla="*/ 3048454 w 5123452"/>
                <a:gd name="connsiteY5" fmla="*/ 0 h 863462"/>
                <a:gd name="connsiteX6" fmla="*/ 3740120 w 5123452"/>
                <a:gd name="connsiteY6" fmla="*/ 0 h 863462"/>
                <a:gd name="connsiteX7" fmla="*/ 4226848 w 5123452"/>
                <a:gd name="connsiteY7" fmla="*/ 0 h 863462"/>
                <a:gd name="connsiteX8" fmla="*/ 5123452 w 5123452"/>
                <a:gd name="connsiteY8" fmla="*/ 0 h 863462"/>
                <a:gd name="connsiteX9" fmla="*/ 5123452 w 5123452"/>
                <a:gd name="connsiteY9" fmla="*/ 440366 h 863462"/>
                <a:gd name="connsiteX10" fmla="*/ 5123452 w 5123452"/>
                <a:gd name="connsiteY10" fmla="*/ 863462 h 863462"/>
                <a:gd name="connsiteX11" fmla="*/ 4636724 w 5123452"/>
                <a:gd name="connsiteY11" fmla="*/ 863462 h 863462"/>
                <a:gd name="connsiteX12" fmla="*/ 4047527 w 5123452"/>
                <a:gd name="connsiteY12" fmla="*/ 863462 h 863462"/>
                <a:gd name="connsiteX13" fmla="*/ 3355861 w 5123452"/>
                <a:gd name="connsiteY13" fmla="*/ 863462 h 863462"/>
                <a:gd name="connsiteX14" fmla="*/ 2766664 w 5123452"/>
                <a:gd name="connsiteY14" fmla="*/ 863462 h 863462"/>
                <a:gd name="connsiteX15" fmla="*/ 2126233 w 5123452"/>
                <a:gd name="connsiteY15" fmla="*/ 863462 h 863462"/>
                <a:gd name="connsiteX16" fmla="*/ 1485801 w 5123452"/>
                <a:gd name="connsiteY16" fmla="*/ 863462 h 863462"/>
                <a:gd name="connsiteX17" fmla="*/ 845370 w 5123452"/>
                <a:gd name="connsiteY17" fmla="*/ 863462 h 863462"/>
                <a:gd name="connsiteX18" fmla="*/ 0 w 5123452"/>
                <a:gd name="connsiteY18" fmla="*/ 863462 h 863462"/>
                <a:gd name="connsiteX19" fmla="*/ 0 w 5123452"/>
                <a:gd name="connsiteY19" fmla="*/ 414462 h 863462"/>
                <a:gd name="connsiteX20" fmla="*/ 0 w 5123452"/>
                <a:gd name="connsiteY20" fmla="*/ 0 h 863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123452" h="863462" fill="none" extrusionOk="0">
                  <a:moveTo>
                    <a:pt x="0" y="0"/>
                  </a:moveTo>
                  <a:cubicBezTo>
                    <a:pt x="174918" y="5532"/>
                    <a:pt x="555772" y="223"/>
                    <a:pt x="742901" y="0"/>
                  </a:cubicBezTo>
                  <a:cubicBezTo>
                    <a:pt x="930030" y="-223"/>
                    <a:pt x="1195455" y="-11019"/>
                    <a:pt x="1383332" y="0"/>
                  </a:cubicBezTo>
                  <a:cubicBezTo>
                    <a:pt x="1571209" y="11019"/>
                    <a:pt x="1686649" y="27959"/>
                    <a:pt x="1972529" y="0"/>
                  </a:cubicBezTo>
                  <a:cubicBezTo>
                    <a:pt x="2258409" y="-27959"/>
                    <a:pt x="2290484" y="-8235"/>
                    <a:pt x="2459257" y="0"/>
                  </a:cubicBezTo>
                  <a:cubicBezTo>
                    <a:pt x="2628030" y="8235"/>
                    <a:pt x="2850588" y="26976"/>
                    <a:pt x="3048454" y="0"/>
                  </a:cubicBezTo>
                  <a:cubicBezTo>
                    <a:pt x="3246320" y="-26976"/>
                    <a:pt x="3417514" y="-26534"/>
                    <a:pt x="3740120" y="0"/>
                  </a:cubicBezTo>
                  <a:cubicBezTo>
                    <a:pt x="4062726" y="26534"/>
                    <a:pt x="4106936" y="-9268"/>
                    <a:pt x="4226848" y="0"/>
                  </a:cubicBezTo>
                  <a:cubicBezTo>
                    <a:pt x="4346760" y="9268"/>
                    <a:pt x="4862465" y="11506"/>
                    <a:pt x="5123452" y="0"/>
                  </a:cubicBezTo>
                  <a:cubicBezTo>
                    <a:pt x="5126607" y="200940"/>
                    <a:pt x="5145230" y="246052"/>
                    <a:pt x="5123452" y="440366"/>
                  </a:cubicBezTo>
                  <a:cubicBezTo>
                    <a:pt x="5101674" y="634680"/>
                    <a:pt x="5135812" y="683339"/>
                    <a:pt x="5123452" y="863462"/>
                  </a:cubicBezTo>
                  <a:cubicBezTo>
                    <a:pt x="4929910" y="849865"/>
                    <a:pt x="4854209" y="852094"/>
                    <a:pt x="4636724" y="863462"/>
                  </a:cubicBezTo>
                  <a:cubicBezTo>
                    <a:pt x="4419239" y="874830"/>
                    <a:pt x="4291022" y="877014"/>
                    <a:pt x="4047527" y="863462"/>
                  </a:cubicBezTo>
                  <a:cubicBezTo>
                    <a:pt x="3804032" y="849910"/>
                    <a:pt x="3697150" y="884686"/>
                    <a:pt x="3355861" y="863462"/>
                  </a:cubicBezTo>
                  <a:cubicBezTo>
                    <a:pt x="3014572" y="842238"/>
                    <a:pt x="2944645" y="876703"/>
                    <a:pt x="2766664" y="863462"/>
                  </a:cubicBezTo>
                  <a:cubicBezTo>
                    <a:pt x="2588683" y="850221"/>
                    <a:pt x="2347327" y="890956"/>
                    <a:pt x="2126233" y="863462"/>
                  </a:cubicBezTo>
                  <a:cubicBezTo>
                    <a:pt x="1905139" y="835968"/>
                    <a:pt x="1639884" y="879790"/>
                    <a:pt x="1485801" y="863462"/>
                  </a:cubicBezTo>
                  <a:cubicBezTo>
                    <a:pt x="1331718" y="847134"/>
                    <a:pt x="1128293" y="865739"/>
                    <a:pt x="845370" y="863462"/>
                  </a:cubicBezTo>
                  <a:cubicBezTo>
                    <a:pt x="562447" y="861185"/>
                    <a:pt x="396489" y="863172"/>
                    <a:pt x="0" y="863462"/>
                  </a:cubicBezTo>
                  <a:cubicBezTo>
                    <a:pt x="-1365" y="773281"/>
                    <a:pt x="-21967" y="576454"/>
                    <a:pt x="0" y="414462"/>
                  </a:cubicBezTo>
                  <a:cubicBezTo>
                    <a:pt x="21967" y="252470"/>
                    <a:pt x="9315" y="158207"/>
                    <a:pt x="0" y="0"/>
                  </a:cubicBezTo>
                  <a:close/>
                </a:path>
                <a:path w="5123452" h="863462" stroke="0" extrusionOk="0">
                  <a:moveTo>
                    <a:pt x="0" y="0"/>
                  </a:moveTo>
                  <a:cubicBezTo>
                    <a:pt x="132899" y="-19214"/>
                    <a:pt x="439259" y="-3379"/>
                    <a:pt x="640432" y="0"/>
                  </a:cubicBezTo>
                  <a:cubicBezTo>
                    <a:pt x="841605" y="3379"/>
                    <a:pt x="887301" y="16236"/>
                    <a:pt x="1127159" y="0"/>
                  </a:cubicBezTo>
                  <a:cubicBezTo>
                    <a:pt x="1367017" y="-16236"/>
                    <a:pt x="1591712" y="6899"/>
                    <a:pt x="1767591" y="0"/>
                  </a:cubicBezTo>
                  <a:cubicBezTo>
                    <a:pt x="1943470" y="-6899"/>
                    <a:pt x="2172796" y="25650"/>
                    <a:pt x="2305553" y="0"/>
                  </a:cubicBezTo>
                  <a:cubicBezTo>
                    <a:pt x="2438310" y="-25650"/>
                    <a:pt x="2810222" y="-24052"/>
                    <a:pt x="2945985" y="0"/>
                  </a:cubicBezTo>
                  <a:cubicBezTo>
                    <a:pt x="3081748" y="24052"/>
                    <a:pt x="3438479" y="-15333"/>
                    <a:pt x="3586416" y="0"/>
                  </a:cubicBezTo>
                  <a:cubicBezTo>
                    <a:pt x="3734353" y="15333"/>
                    <a:pt x="3958934" y="-21887"/>
                    <a:pt x="4226848" y="0"/>
                  </a:cubicBezTo>
                  <a:cubicBezTo>
                    <a:pt x="4494762" y="21887"/>
                    <a:pt x="4708617" y="44340"/>
                    <a:pt x="5123452" y="0"/>
                  </a:cubicBezTo>
                  <a:cubicBezTo>
                    <a:pt x="5101235" y="173649"/>
                    <a:pt x="5132170" y="348557"/>
                    <a:pt x="5123452" y="449000"/>
                  </a:cubicBezTo>
                  <a:cubicBezTo>
                    <a:pt x="5114734" y="549443"/>
                    <a:pt x="5112801" y="675919"/>
                    <a:pt x="5123452" y="863462"/>
                  </a:cubicBezTo>
                  <a:cubicBezTo>
                    <a:pt x="4947347" y="854766"/>
                    <a:pt x="4656825" y="870367"/>
                    <a:pt x="4534255" y="863462"/>
                  </a:cubicBezTo>
                  <a:cubicBezTo>
                    <a:pt x="4411685" y="856557"/>
                    <a:pt x="4213729" y="884108"/>
                    <a:pt x="4047527" y="863462"/>
                  </a:cubicBezTo>
                  <a:cubicBezTo>
                    <a:pt x="3881325" y="842816"/>
                    <a:pt x="3665179" y="837392"/>
                    <a:pt x="3458330" y="863462"/>
                  </a:cubicBezTo>
                  <a:cubicBezTo>
                    <a:pt x="3251481" y="889532"/>
                    <a:pt x="3119104" y="854485"/>
                    <a:pt x="2869133" y="863462"/>
                  </a:cubicBezTo>
                  <a:cubicBezTo>
                    <a:pt x="2619162" y="872439"/>
                    <a:pt x="2552887" y="871847"/>
                    <a:pt x="2382405" y="863462"/>
                  </a:cubicBezTo>
                  <a:cubicBezTo>
                    <a:pt x="2211923" y="855077"/>
                    <a:pt x="2000255" y="832264"/>
                    <a:pt x="1741974" y="863462"/>
                  </a:cubicBezTo>
                  <a:cubicBezTo>
                    <a:pt x="1483693" y="894660"/>
                    <a:pt x="1353761" y="874917"/>
                    <a:pt x="1255246" y="863462"/>
                  </a:cubicBezTo>
                  <a:cubicBezTo>
                    <a:pt x="1156731" y="852007"/>
                    <a:pt x="522329" y="864357"/>
                    <a:pt x="0" y="863462"/>
                  </a:cubicBezTo>
                  <a:cubicBezTo>
                    <a:pt x="-12360" y="671361"/>
                    <a:pt x="9632" y="577972"/>
                    <a:pt x="0" y="440366"/>
                  </a:cubicBezTo>
                  <a:cubicBezTo>
                    <a:pt x="-9632" y="302760"/>
                    <a:pt x="17311" y="213803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noFill/>
              <a:extLst>
                <a:ext uri="{C807C97D-BFC1-408E-A445-0C87EB9F89A2}">
                  <ask:lineSketchStyleProps xmlns:ask="http://schemas.microsoft.com/office/drawing/2018/sketchyshapes" sd="2241321503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57" name="Picture 2" descr="Collaboration - Free social media icons">
              <a:extLst>
                <a:ext uri="{FF2B5EF4-FFF2-40B4-BE49-F238E27FC236}">
                  <a16:creationId xmlns:a16="http://schemas.microsoft.com/office/drawing/2014/main" id="{40F2A8E9-448F-20DC-5F7D-180863E0B2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6265" y="7313872"/>
              <a:ext cx="822812" cy="822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8" name="CasellaDiTesto 57">
              <a:extLst>
                <a:ext uri="{FF2B5EF4-FFF2-40B4-BE49-F238E27FC236}">
                  <a16:creationId xmlns:a16="http://schemas.microsoft.com/office/drawing/2014/main" id="{B82E0219-7B94-B868-47E9-08398C318CE6}"/>
                </a:ext>
              </a:extLst>
            </p:cNvPr>
            <p:cNvSpPr txBox="1"/>
            <p:nvPr/>
          </p:nvSpPr>
          <p:spPr>
            <a:xfrm>
              <a:off x="3570047" y="7518849"/>
              <a:ext cx="6385466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it-IT" sz="2400" b="1" dirty="0">
                  <a:solidFill>
                    <a:srgbClr val="2A65AE"/>
                  </a:solidFill>
                </a:rPr>
                <a:t>In collaborazione con </a:t>
              </a:r>
              <a:r>
                <a:rPr lang="it-IT" sz="2400" b="1" dirty="0" err="1">
                  <a:solidFill>
                    <a:srgbClr val="E6812C"/>
                  </a:solidFill>
                </a:rPr>
                <a:t>Spoke</a:t>
              </a:r>
              <a:r>
                <a:rPr lang="it-IT" sz="2400" b="1" dirty="0">
                  <a:solidFill>
                    <a:srgbClr val="E6812C"/>
                  </a:solidFill>
                </a:rPr>
                <a:t> 2, </a:t>
              </a:r>
              <a:r>
                <a:rPr lang="it-IT" sz="2400" b="1" dirty="0" err="1">
                  <a:solidFill>
                    <a:srgbClr val="E6812C"/>
                  </a:solidFill>
                </a:rPr>
                <a:t>Spoke</a:t>
              </a:r>
              <a:r>
                <a:rPr lang="it-IT" sz="2400" b="1" dirty="0">
                  <a:solidFill>
                    <a:srgbClr val="E6812C"/>
                  </a:solidFill>
                </a:rPr>
                <a:t> 6 e </a:t>
              </a:r>
              <a:r>
                <a:rPr lang="it-IT" sz="2400" b="1" dirty="0" err="1">
                  <a:solidFill>
                    <a:srgbClr val="E6812C"/>
                  </a:solidFill>
                </a:rPr>
                <a:t>Spoke</a:t>
              </a:r>
              <a:r>
                <a:rPr lang="it-IT" sz="2400" b="1" dirty="0">
                  <a:solidFill>
                    <a:srgbClr val="E6812C"/>
                  </a:solidFill>
                </a:rPr>
                <a:t> 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095821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>
            <a:extLst>
              <a:ext uri="{FF2B5EF4-FFF2-40B4-BE49-F238E27FC236}">
                <a16:creationId xmlns:a16="http://schemas.microsoft.com/office/drawing/2014/main" id="{66E4B9ED-B9AA-DB15-8865-E50A7BAEBF33}"/>
              </a:ext>
            </a:extLst>
          </p:cNvPr>
          <p:cNvGrpSpPr/>
          <p:nvPr/>
        </p:nvGrpSpPr>
        <p:grpSpPr>
          <a:xfrm>
            <a:off x="433503" y="210369"/>
            <a:ext cx="3822183" cy="3822183"/>
            <a:chOff x="433503" y="941889"/>
            <a:chExt cx="3822183" cy="3822183"/>
          </a:xfrm>
        </p:grpSpPr>
        <p:grpSp>
          <p:nvGrpSpPr>
            <p:cNvPr id="5" name="Gruppo 4">
              <a:extLst>
                <a:ext uri="{FF2B5EF4-FFF2-40B4-BE49-F238E27FC236}">
                  <a16:creationId xmlns:a16="http://schemas.microsoft.com/office/drawing/2014/main" id="{C37BA01F-1015-1A40-008C-251428294F8F}"/>
                </a:ext>
              </a:extLst>
            </p:cNvPr>
            <p:cNvGrpSpPr/>
            <p:nvPr/>
          </p:nvGrpSpPr>
          <p:grpSpPr>
            <a:xfrm>
              <a:off x="433503" y="941889"/>
              <a:ext cx="3822183" cy="3822183"/>
              <a:chOff x="433503" y="941889"/>
              <a:chExt cx="3822183" cy="3822183"/>
            </a:xfrm>
          </p:grpSpPr>
          <p:pic>
            <p:nvPicPr>
              <p:cNvPr id="7" name="Picture 2" descr="Virus Icon Style">
                <a:extLst>
                  <a:ext uri="{FF2B5EF4-FFF2-40B4-BE49-F238E27FC236}">
                    <a16:creationId xmlns:a16="http://schemas.microsoft.com/office/drawing/2014/main" id="{D268A98B-3CCC-59A2-CC7B-66C053D21B8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574367">
                <a:off x="433503" y="941889"/>
                <a:ext cx="3822183" cy="382218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Ovale 7">
                <a:extLst>
                  <a:ext uri="{FF2B5EF4-FFF2-40B4-BE49-F238E27FC236}">
                    <a16:creationId xmlns:a16="http://schemas.microsoft.com/office/drawing/2014/main" id="{CFB00672-1079-FBB5-D865-596ACE3C62A9}"/>
                  </a:ext>
                </a:extLst>
              </p:cNvPr>
              <p:cNvSpPr/>
              <p:nvPr/>
            </p:nvSpPr>
            <p:spPr>
              <a:xfrm>
                <a:off x="1771203" y="2308234"/>
                <a:ext cx="1146781" cy="1089492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EF1F6A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grpSp>
            <p:nvGrpSpPr>
              <p:cNvPr id="9" name="Gruppo 8">
                <a:extLst>
                  <a:ext uri="{FF2B5EF4-FFF2-40B4-BE49-F238E27FC236}">
                    <a16:creationId xmlns:a16="http://schemas.microsoft.com/office/drawing/2014/main" id="{8E5063A2-88E6-4177-B110-F0AAEAEB60D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914674" y="2565090"/>
                <a:ext cx="863866" cy="515581"/>
                <a:chOff x="-6477246" y="2572918"/>
                <a:chExt cx="1748100" cy="1034143"/>
              </a:xfrm>
            </p:grpSpPr>
            <p:pic>
              <p:nvPicPr>
                <p:cNvPr id="17" name="Picture 6" descr="TOSCANA ECONOMY -Università di Pisa progetto HEAL ITALIA">
                  <a:extLst>
                    <a:ext uri="{FF2B5EF4-FFF2-40B4-BE49-F238E27FC236}">
                      <a16:creationId xmlns:a16="http://schemas.microsoft.com/office/drawing/2014/main" id="{7625C4D4-41BC-2CB3-600D-58A6478C26A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902" t="35806" r="57793" b="33549"/>
                <a:stretch/>
              </p:blipFill>
              <p:spPr bwMode="auto">
                <a:xfrm>
                  <a:off x="-6477246" y="2572918"/>
                  <a:ext cx="1748100" cy="68326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8" name="Picture 6" descr="TOSCANA ECONOMY -Università di Pisa progetto HEAL ITALIA">
                  <a:extLst>
                    <a:ext uri="{FF2B5EF4-FFF2-40B4-BE49-F238E27FC236}">
                      <a16:creationId xmlns:a16="http://schemas.microsoft.com/office/drawing/2014/main" id="{ABBE3505-251D-4568-451E-BE269025191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2335" t="29466" r="19166" b="39942"/>
                <a:stretch/>
              </p:blipFill>
              <p:spPr bwMode="auto">
                <a:xfrm>
                  <a:off x="-6424101" y="3103656"/>
                  <a:ext cx="1694954" cy="50340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0" name="Ovale 9">
                <a:extLst>
                  <a:ext uri="{FF2B5EF4-FFF2-40B4-BE49-F238E27FC236}">
                    <a16:creationId xmlns:a16="http://schemas.microsoft.com/office/drawing/2014/main" id="{7AA7AF4E-C75F-3759-6F59-543AC68541FF}"/>
                  </a:ext>
                </a:extLst>
              </p:cNvPr>
              <p:cNvSpPr/>
              <p:nvPr/>
            </p:nvSpPr>
            <p:spPr>
              <a:xfrm>
                <a:off x="3544622" y="3335911"/>
                <a:ext cx="279574" cy="282805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dirty="0"/>
                  <a:t>5</a:t>
                </a:r>
              </a:p>
            </p:txBody>
          </p:sp>
          <p:sp>
            <p:nvSpPr>
              <p:cNvPr id="11" name="Ovale 10">
                <a:extLst>
                  <a:ext uri="{FF2B5EF4-FFF2-40B4-BE49-F238E27FC236}">
                    <a16:creationId xmlns:a16="http://schemas.microsoft.com/office/drawing/2014/main" id="{0F2A7B07-0946-699B-6D7D-1197C7054F4F}"/>
                  </a:ext>
                </a:extLst>
              </p:cNvPr>
              <p:cNvSpPr/>
              <p:nvPr/>
            </p:nvSpPr>
            <p:spPr>
              <a:xfrm>
                <a:off x="2823959" y="1379452"/>
                <a:ext cx="279574" cy="282805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dirty="0"/>
                  <a:t>3</a:t>
                </a:r>
              </a:p>
            </p:txBody>
          </p:sp>
          <p:sp>
            <p:nvSpPr>
              <p:cNvPr id="12" name="Ovale 11">
                <a:extLst>
                  <a:ext uri="{FF2B5EF4-FFF2-40B4-BE49-F238E27FC236}">
                    <a16:creationId xmlns:a16="http://schemas.microsoft.com/office/drawing/2014/main" id="{3595709B-4330-FD4D-428C-4817180069D0}"/>
                  </a:ext>
                </a:extLst>
              </p:cNvPr>
              <p:cNvSpPr/>
              <p:nvPr/>
            </p:nvSpPr>
            <p:spPr>
              <a:xfrm>
                <a:off x="1695536" y="1332443"/>
                <a:ext cx="279574" cy="282805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dirty="0"/>
                  <a:t>2</a:t>
                </a:r>
              </a:p>
            </p:txBody>
          </p:sp>
          <p:sp>
            <p:nvSpPr>
              <p:cNvPr id="13" name="Ovale 12">
                <a:extLst>
                  <a:ext uri="{FF2B5EF4-FFF2-40B4-BE49-F238E27FC236}">
                    <a16:creationId xmlns:a16="http://schemas.microsoft.com/office/drawing/2014/main" id="{A165E183-4160-D54D-C7C7-FA177615F67D}"/>
                  </a:ext>
                </a:extLst>
              </p:cNvPr>
              <p:cNvSpPr/>
              <p:nvPr/>
            </p:nvSpPr>
            <p:spPr>
              <a:xfrm>
                <a:off x="863459" y="2097618"/>
                <a:ext cx="279574" cy="282805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dirty="0"/>
                  <a:t>1</a:t>
                </a:r>
              </a:p>
            </p:txBody>
          </p:sp>
          <p:sp>
            <p:nvSpPr>
              <p:cNvPr id="14" name="Ovale 13">
                <a:extLst>
                  <a:ext uri="{FF2B5EF4-FFF2-40B4-BE49-F238E27FC236}">
                    <a16:creationId xmlns:a16="http://schemas.microsoft.com/office/drawing/2014/main" id="{4D7C2EED-F577-21C4-1812-31999C95B3E1}"/>
                  </a:ext>
                </a:extLst>
              </p:cNvPr>
              <p:cNvSpPr/>
              <p:nvPr/>
            </p:nvSpPr>
            <p:spPr>
              <a:xfrm>
                <a:off x="817034" y="3227480"/>
                <a:ext cx="279574" cy="282805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dirty="0"/>
                  <a:t>8</a:t>
                </a:r>
              </a:p>
            </p:txBody>
          </p:sp>
          <p:sp>
            <p:nvSpPr>
              <p:cNvPr id="15" name="Ovale 14">
                <a:extLst>
                  <a:ext uri="{FF2B5EF4-FFF2-40B4-BE49-F238E27FC236}">
                    <a16:creationId xmlns:a16="http://schemas.microsoft.com/office/drawing/2014/main" id="{007FDDEF-7653-5204-9FFE-ED35929C9BE5}"/>
                  </a:ext>
                </a:extLst>
              </p:cNvPr>
              <p:cNvSpPr/>
              <p:nvPr/>
            </p:nvSpPr>
            <p:spPr>
              <a:xfrm>
                <a:off x="1585883" y="4057403"/>
                <a:ext cx="279574" cy="282805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dirty="0"/>
                  <a:t>7</a:t>
                </a:r>
              </a:p>
            </p:txBody>
          </p:sp>
          <p:sp>
            <p:nvSpPr>
              <p:cNvPr id="16" name="Ovale 15">
                <a:extLst>
                  <a:ext uri="{FF2B5EF4-FFF2-40B4-BE49-F238E27FC236}">
                    <a16:creationId xmlns:a16="http://schemas.microsoft.com/office/drawing/2014/main" id="{9D39D2D8-C7E2-4CB2-100A-330A94B988BB}"/>
                  </a:ext>
                </a:extLst>
              </p:cNvPr>
              <p:cNvSpPr/>
              <p:nvPr/>
            </p:nvSpPr>
            <p:spPr>
              <a:xfrm>
                <a:off x="2713833" y="4104973"/>
                <a:ext cx="279574" cy="282805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dirty="0"/>
                  <a:t>6</a:t>
                </a:r>
              </a:p>
            </p:txBody>
          </p:sp>
        </p:grpSp>
        <p:sp>
          <p:nvSpPr>
            <p:cNvPr id="6" name="Ovale 5">
              <a:extLst>
                <a:ext uri="{FF2B5EF4-FFF2-40B4-BE49-F238E27FC236}">
                  <a16:creationId xmlns:a16="http://schemas.microsoft.com/office/drawing/2014/main" id="{5AE6A0B1-EA59-23E1-B2D9-17A1E7CAB2DF}"/>
                </a:ext>
              </a:extLst>
            </p:cNvPr>
            <p:cNvSpPr/>
            <p:nvPr/>
          </p:nvSpPr>
          <p:spPr>
            <a:xfrm>
              <a:off x="3589047" y="2209411"/>
              <a:ext cx="279574" cy="282805"/>
            </a:xfrm>
            <a:prstGeom prst="ellipse">
              <a:avLst/>
            </a:prstGeom>
            <a:solidFill>
              <a:srgbClr val="E6812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4</a:t>
              </a:r>
            </a:p>
          </p:txBody>
        </p:sp>
      </p:grp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D096C4D0-B693-225B-C451-59B321F569CD}"/>
              </a:ext>
            </a:extLst>
          </p:cNvPr>
          <p:cNvGrpSpPr/>
          <p:nvPr/>
        </p:nvGrpSpPr>
        <p:grpSpPr>
          <a:xfrm>
            <a:off x="3868621" y="981377"/>
            <a:ext cx="3207573" cy="769441"/>
            <a:chOff x="3949748" y="2852980"/>
            <a:chExt cx="3207573" cy="769441"/>
          </a:xfrm>
        </p:grpSpPr>
        <p:cxnSp>
          <p:nvCxnSpPr>
            <p:cNvPr id="20" name="Connettore 1 19">
              <a:extLst>
                <a:ext uri="{FF2B5EF4-FFF2-40B4-BE49-F238E27FC236}">
                  <a16:creationId xmlns:a16="http://schemas.microsoft.com/office/drawing/2014/main" id="{C9136037-1CD3-FE40-A0DA-0AFDC3C7470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49748" y="3477314"/>
              <a:ext cx="3120007" cy="12937"/>
            </a:xfrm>
            <a:prstGeom prst="line">
              <a:avLst/>
            </a:prstGeom>
            <a:ln>
              <a:solidFill>
                <a:srgbClr val="E6812C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0635BD08-5A39-1A35-4029-3077ABA5864A}"/>
                </a:ext>
              </a:extLst>
            </p:cNvPr>
            <p:cNvSpPr txBox="1"/>
            <p:nvPr/>
          </p:nvSpPr>
          <p:spPr>
            <a:xfrm>
              <a:off x="4632348" y="2852980"/>
              <a:ext cx="252497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4400" b="1" dirty="0">
                  <a:solidFill>
                    <a:srgbClr val="2B65B0"/>
                  </a:solidFill>
                  <a:latin typeface="Aptos" panose="020B0004020202020204" pitchFamily="34" charset="0"/>
                </a:rPr>
                <a:t>SPOKE</a:t>
              </a:r>
              <a:r>
                <a:rPr lang="it-IT" sz="4400" b="1" dirty="0">
                  <a:solidFill>
                    <a:srgbClr val="E6812C"/>
                  </a:solidFill>
                  <a:latin typeface="Aptos" panose="020B0004020202020204" pitchFamily="34" charset="0"/>
                </a:rPr>
                <a:t> 4</a:t>
              </a:r>
            </a:p>
          </p:txBody>
        </p:sp>
      </p:grp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12CA2C53-5AA4-7DDD-2C41-FF353E112D30}"/>
              </a:ext>
            </a:extLst>
          </p:cNvPr>
          <p:cNvGrpSpPr>
            <a:grpSpLocks noChangeAspect="1"/>
          </p:cNvGrpSpPr>
          <p:nvPr/>
        </p:nvGrpSpPr>
        <p:grpSpPr>
          <a:xfrm>
            <a:off x="7349709" y="509104"/>
            <a:ext cx="4303109" cy="1585338"/>
            <a:chOff x="439444" y="1649931"/>
            <a:chExt cx="7789804" cy="2869896"/>
          </a:xfrm>
        </p:grpSpPr>
        <p:pic>
          <p:nvPicPr>
            <p:cNvPr id="23" name="Immagine 22" descr="Immagine che contiene testo, Carattere, schermata, bianco&#10;&#10;Descrizione generata automaticamente">
              <a:extLst>
                <a:ext uri="{FF2B5EF4-FFF2-40B4-BE49-F238E27FC236}">
                  <a16:creationId xmlns:a16="http://schemas.microsoft.com/office/drawing/2014/main" id="{1E812325-2261-279B-F820-1C0E7BA6B0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8146" y="2226728"/>
              <a:ext cx="7772400" cy="2293099"/>
            </a:xfrm>
            <a:prstGeom prst="rect">
              <a:avLst/>
            </a:prstGeom>
          </p:spPr>
        </p:pic>
        <p:pic>
          <p:nvPicPr>
            <p:cNvPr id="24" name="Immagine 23" descr="Immagine che contiene Carattere, Elementi grafici, logo, grafica&#10;&#10;Descrizione generata automaticamente">
              <a:extLst>
                <a:ext uri="{FF2B5EF4-FFF2-40B4-BE49-F238E27FC236}">
                  <a16:creationId xmlns:a16="http://schemas.microsoft.com/office/drawing/2014/main" id="{17363EA6-43D6-B5AB-12B1-096162F72A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15505" b="17992"/>
            <a:stretch/>
          </p:blipFill>
          <p:spPr>
            <a:xfrm>
              <a:off x="439444" y="1650192"/>
              <a:ext cx="3205601" cy="576404"/>
            </a:xfrm>
            <a:prstGeom prst="rect">
              <a:avLst/>
            </a:prstGeom>
          </p:spPr>
        </p:pic>
        <p:pic>
          <p:nvPicPr>
            <p:cNvPr id="25" name="Immagine 24" descr="Immagine che contiene Carattere, Elementi grafici, logo, grafica&#10;&#10;Descrizione generata automaticamente">
              <a:extLst>
                <a:ext uri="{FF2B5EF4-FFF2-40B4-BE49-F238E27FC236}">
                  <a16:creationId xmlns:a16="http://schemas.microsoft.com/office/drawing/2014/main" id="{9FB58EC1-79AA-DD0E-77F0-1E32D316B5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75447"/>
            <a:stretch/>
          </p:blipFill>
          <p:spPr>
            <a:xfrm>
              <a:off x="3645044" y="1649931"/>
              <a:ext cx="4584204" cy="576536"/>
            </a:xfrm>
            <a:prstGeom prst="rect">
              <a:avLst/>
            </a:prstGeom>
          </p:spPr>
        </p:pic>
      </p:grpSp>
      <p:grpSp>
        <p:nvGrpSpPr>
          <p:cNvPr id="26" name="Gruppo 25">
            <a:extLst>
              <a:ext uri="{FF2B5EF4-FFF2-40B4-BE49-F238E27FC236}">
                <a16:creationId xmlns:a16="http://schemas.microsoft.com/office/drawing/2014/main" id="{AC3341E2-F1E7-904B-BCD4-E2C6E9AD0004}"/>
              </a:ext>
            </a:extLst>
          </p:cNvPr>
          <p:cNvGrpSpPr/>
          <p:nvPr/>
        </p:nvGrpSpPr>
        <p:grpSpPr>
          <a:xfrm>
            <a:off x="4232809" y="2918576"/>
            <a:ext cx="7415202" cy="876265"/>
            <a:chOff x="4232809" y="3650096"/>
            <a:chExt cx="7415202" cy="876265"/>
          </a:xfrm>
        </p:grpSpPr>
        <p:sp>
          <p:nvSpPr>
            <p:cNvPr id="27" name="Rettangolo 26">
              <a:extLst>
                <a:ext uri="{FF2B5EF4-FFF2-40B4-BE49-F238E27FC236}">
                  <a16:creationId xmlns:a16="http://schemas.microsoft.com/office/drawing/2014/main" id="{31B5A482-D910-327C-B5DD-470F8C29EE67}"/>
                </a:ext>
              </a:extLst>
            </p:cNvPr>
            <p:cNvSpPr/>
            <p:nvPr/>
          </p:nvSpPr>
          <p:spPr>
            <a:xfrm>
              <a:off x="4232809" y="3686289"/>
              <a:ext cx="7415202" cy="840072"/>
            </a:xfrm>
            <a:prstGeom prst="rect">
              <a:avLst/>
            </a:prstGeom>
            <a:solidFill>
              <a:srgbClr val="2B65B0">
                <a:alpha val="37647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8" name="CasellaDiTesto 27">
              <a:extLst>
                <a:ext uri="{FF2B5EF4-FFF2-40B4-BE49-F238E27FC236}">
                  <a16:creationId xmlns:a16="http://schemas.microsoft.com/office/drawing/2014/main" id="{F24E2A99-D572-213C-4D1C-D336C9F31D5A}"/>
                </a:ext>
              </a:extLst>
            </p:cNvPr>
            <p:cNvSpPr txBox="1"/>
            <p:nvPr/>
          </p:nvSpPr>
          <p:spPr>
            <a:xfrm>
              <a:off x="4283633" y="3650096"/>
              <a:ext cx="719420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dirty="0"/>
                <a:t>Creare nuove pathway diagnostiche al fine di ottenere una diagnosi:</a:t>
              </a:r>
            </a:p>
          </p:txBody>
        </p:sp>
      </p:grpSp>
      <p:grpSp>
        <p:nvGrpSpPr>
          <p:cNvPr id="29" name="Gruppo 28">
            <a:extLst>
              <a:ext uri="{FF2B5EF4-FFF2-40B4-BE49-F238E27FC236}">
                <a16:creationId xmlns:a16="http://schemas.microsoft.com/office/drawing/2014/main" id="{F1441844-9D09-5974-63AF-0294ED289C92}"/>
              </a:ext>
            </a:extLst>
          </p:cNvPr>
          <p:cNvGrpSpPr/>
          <p:nvPr/>
        </p:nvGrpSpPr>
        <p:grpSpPr>
          <a:xfrm>
            <a:off x="896728" y="4063057"/>
            <a:ext cx="1247324" cy="1500128"/>
            <a:chOff x="896728" y="4794577"/>
            <a:chExt cx="1247324" cy="1500128"/>
          </a:xfrm>
        </p:grpSpPr>
        <p:pic>
          <p:nvPicPr>
            <p:cNvPr id="30" name="Elemento grafico 29" descr="Avanzamento rapido con riempimento a tinta unita">
              <a:extLst>
                <a:ext uri="{FF2B5EF4-FFF2-40B4-BE49-F238E27FC236}">
                  <a16:creationId xmlns:a16="http://schemas.microsoft.com/office/drawing/2014/main" id="{566698B0-4A40-4169-0759-8EC3C611445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88002" y="4794577"/>
              <a:ext cx="914400" cy="914400"/>
            </a:xfrm>
            <a:prstGeom prst="rect">
              <a:avLst/>
            </a:prstGeom>
          </p:spPr>
        </p:pic>
        <p:sp>
          <p:nvSpPr>
            <p:cNvPr id="31" name="CasellaDiTesto 30">
              <a:extLst>
                <a:ext uri="{FF2B5EF4-FFF2-40B4-BE49-F238E27FC236}">
                  <a16:creationId xmlns:a16="http://schemas.microsoft.com/office/drawing/2014/main" id="{3CF95102-B304-6B6F-AA4D-5581CCB6D829}"/>
                </a:ext>
              </a:extLst>
            </p:cNvPr>
            <p:cNvSpPr txBox="1"/>
            <p:nvPr/>
          </p:nvSpPr>
          <p:spPr>
            <a:xfrm>
              <a:off x="896728" y="5833040"/>
              <a:ext cx="124732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it-IT" sz="2400" b="1" dirty="0">
                  <a:solidFill>
                    <a:srgbClr val="2A65AE"/>
                  </a:solidFill>
                </a:rPr>
                <a:t>Rapida</a:t>
              </a:r>
            </a:p>
          </p:txBody>
        </p:sp>
      </p:grpSp>
      <p:grpSp>
        <p:nvGrpSpPr>
          <p:cNvPr id="32" name="Gruppo 31">
            <a:extLst>
              <a:ext uri="{FF2B5EF4-FFF2-40B4-BE49-F238E27FC236}">
                <a16:creationId xmlns:a16="http://schemas.microsoft.com/office/drawing/2014/main" id="{912D934E-38EB-DE69-08A7-7427D2FFF20E}"/>
              </a:ext>
            </a:extLst>
          </p:cNvPr>
          <p:cNvGrpSpPr/>
          <p:nvPr/>
        </p:nvGrpSpPr>
        <p:grpSpPr>
          <a:xfrm>
            <a:off x="3089338" y="4063057"/>
            <a:ext cx="1194295" cy="1500128"/>
            <a:chOff x="2637325" y="4794577"/>
            <a:chExt cx="1194295" cy="1500128"/>
          </a:xfrm>
        </p:grpSpPr>
        <p:sp>
          <p:nvSpPr>
            <p:cNvPr id="33" name="CasellaDiTesto 32">
              <a:extLst>
                <a:ext uri="{FF2B5EF4-FFF2-40B4-BE49-F238E27FC236}">
                  <a16:creationId xmlns:a16="http://schemas.microsoft.com/office/drawing/2014/main" id="{9572AA01-4E0C-BA64-E73F-0B6CCE96C30A}"/>
                </a:ext>
              </a:extLst>
            </p:cNvPr>
            <p:cNvSpPr txBox="1"/>
            <p:nvPr/>
          </p:nvSpPr>
          <p:spPr>
            <a:xfrm>
              <a:off x="2637325" y="5833040"/>
              <a:ext cx="11942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it-IT" sz="2400" b="1" dirty="0">
                  <a:solidFill>
                    <a:srgbClr val="2A65AE"/>
                  </a:solidFill>
                </a:rPr>
                <a:t>Precoce</a:t>
              </a:r>
            </a:p>
          </p:txBody>
        </p:sp>
        <p:pic>
          <p:nvPicPr>
            <p:cNvPr id="34" name="Elemento grafico 33" descr="Orologio con riempimento a tinta unita">
              <a:extLst>
                <a:ext uri="{FF2B5EF4-FFF2-40B4-BE49-F238E27FC236}">
                  <a16:creationId xmlns:a16="http://schemas.microsoft.com/office/drawing/2014/main" id="{310813FB-986C-687D-5A84-20F6631BAF2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813185" y="4794577"/>
              <a:ext cx="914400" cy="914400"/>
            </a:xfrm>
            <a:prstGeom prst="rect">
              <a:avLst/>
            </a:prstGeom>
          </p:spPr>
        </p:pic>
      </p:grpSp>
      <p:grpSp>
        <p:nvGrpSpPr>
          <p:cNvPr id="35" name="Gruppo 34">
            <a:extLst>
              <a:ext uri="{FF2B5EF4-FFF2-40B4-BE49-F238E27FC236}">
                <a16:creationId xmlns:a16="http://schemas.microsoft.com/office/drawing/2014/main" id="{A184516F-6857-35CF-FEAB-885D930461B5}"/>
              </a:ext>
            </a:extLst>
          </p:cNvPr>
          <p:cNvGrpSpPr/>
          <p:nvPr/>
        </p:nvGrpSpPr>
        <p:grpSpPr>
          <a:xfrm>
            <a:off x="5228919" y="4063057"/>
            <a:ext cx="1235805" cy="1500128"/>
            <a:chOff x="4242471" y="4794577"/>
            <a:chExt cx="1235805" cy="1500128"/>
          </a:xfrm>
        </p:grpSpPr>
        <p:pic>
          <p:nvPicPr>
            <p:cNvPr id="36" name="Elemento grafico 35" descr="Obiettivo con riempimento a tinta unita">
              <a:extLst>
                <a:ext uri="{FF2B5EF4-FFF2-40B4-BE49-F238E27FC236}">
                  <a16:creationId xmlns:a16="http://schemas.microsoft.com/office/drawing/2014/main" id="{CEFCED1B-EFA9-2897-673E-6B8FADEE2F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408982" y="4794577"/>
              <a:ext cx="914400" cy="914400"/>
            </a:xfrm>
            <a:prstGeom prst="rect">
              <a:avLst/>
            </a:prstGeom>
          </p:spPr>
        </p:pic>
        <p:sp>
          <p:nvSpPr>
            <p:cNvPr id="37" name="CasellaDiTesto 36">
              <a:extLst>
                <a:ext uri="{FF2B5EF4-FFF2-40B4-BE49-F238E27FC236}">
                  <a16:creationId xmlns:a16="http://schemas.microsoft.com/office/drawing/2014/main" id="{9A149391-27E9-F939-EFBF-1E218EA7C22F}"/>
                </a:ext>
              </a:extLst>
            </p:cNvPr>
            <p:cNvSpPr txBox="1"/>
            <p:nvPr/>
          </p:nvSpPr>
          <p:spPr>
            <a:xfrm>
              <a:off x="4242471" y="5833040"/>
              <a:ext cx="123580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it-IT" sz="2400" b="1" dirty="0">
                  <a:solidFill>
                    <a:srgbClr val="2A65AE"/>
                  </a:solidFill>
                </a:rPr>
                <a:t>Precisa</a:t>
              </a:r>
            </a:p>
          </p:txBody>
        </p:sp>
      </p:grpSp>
      <p:grpSp>
        <p:nvGrpSpPr>
          <p:cNvPr id="38" name="Gruppo 37">
            <a:extLst>
              <a:ext uri="{FF2B5EF4-FFF2-40B4-BE49-F238E27FC236}">
                <a16:creationId xmlns:a16="http://schemas.microsoft.com/office/drawing/2014/main" id="{2ACFEC27-AFA2-BFD9-9738-F46422DE564D}"/>
              </a:ext>
            </a:extLst>
          </p:cNvPr>
          <p:cNvGrpSpPr/>
          <p:nvPr/>
        </p:nvGrpSpPr>
        <p:grpSpPr>
          <a:xfrm>
            <a:off x="7340998" y="4121661"/>
            <a:ext cx="1561462" cy="1441524"/>
            <a:chOff x="5572236" y="4853181"/>
            <a:chExt cx="1561462" cy="1441524"/>
          </a:xfrm>
        </p:grpSpPr>
        <p:sp>
          <p:nvSpPr>
            <p:cNvPr id="39" name="CasellaDiTesto 38">
              <a:extLst>
                <a:ext uri="{FF2B5EF4-FFF2-40B4-BE49-F238E27FC236}">
                  <a16:creationId xmlns:a16="http://schemas.microsoft.com/office/drawing/2014/main" id="{0E08693C-C254-31C8-1068-9E418547484C}"/>
                </a:ext>
              </a:extLst>
            </p:cNvPr>
            <p:cNvSpPr txBox="1"/>
            <p:nvPr/>
          </p:nvSpPr>
          <p:spPr>
            <a:xfrm>
              <a:off x="5572236" y="5833040"/>
              <a:ext cx="156146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it-IT" sz="2400" b="1" dirty="0">
                  <a:solidFill>
                    <a:srgbClr val="2A65AE"/>
                  </a:solidFill>
                </a:rPr>
                <a:t>Accessibile</a:t>
              </a:r>
            </a:p>
          </p:txBody>
        </p:sp>
        <p:pic>
          <p:nvPicPr>
            <p:cNvPr id="40" name="Picture 4" descr="Easy To Use icon PNG and SVG Vector Free Download">
              <a:extLst>
                <a:ext uri="{FF2B5EF4-FFF2-40B4-BE49-F238E27FC236}">
                  <a16:creationId xmlns:a16="http://schemas.microsoft.com/office/drawing/2014/main" id="{0D352EDF-68ED-EB54-8BA2-55FF139E50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8281" y="4853181"/>
              <a:ext cx="679090" cy="7971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1" name="Gruppo 40">
            <a:extLst>
              <a:ext uri="{FF2B5EF4-FFF2-40B4-BE49-F238E27FC236}">
                <a16:creationId xmlns:a16="http://schemas.microsoft.com/office/drawing/2014/main" id="{A487E056-3974-509E-C40C-FFBFD9B14F0D}"/>
              </a:ext>
            </a:extLst>
          </p:cNvPr>
          <p:cNvGrpSpPr/>
          <p:nvPr/>
        </p:nvGrpSpPr>
        <p:grpSpPr>
          <a:xfrm>
            <a:off x="9385541" y="4058606"/>
            <a:ext cx="2262470" cy="1530567"/>
            <a:chOff x="9385541" y="4790126"/>
            <a:chExt cx="2262470" cy="1530567"/>
          </a:xfrm>
        </p:grpSpPr>
        <p:sp>
          <p:nvSpPr>
            <p:cNvPr id="42" name="CasellaDiTesto 41">
              <a:extLst>
                <a:ext uri="{FF2B5EF4-FFF2-40B4-BE49-F238E27FC236}">
                  <a16:creationId xmlns:a16="http://schemas.microsoft.com/office/drawing/2014/main" id="{3089AEE8-E415-799C-95B3-8B18DD9DBE01}"/>
                </a:ext>
              </a:extLst>
            </p:cNvPr>
            <p:cNvSpPr txBox="1"/>
            <p:nvPr/>
          </p:nvSpPr>
          <p:spPr>
            <a:xfrm>
              <a:off x="9385541" y="5859028"/>
              <a:ext cx="226247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it-IT" sz="2400" b="1" dirty="0">
                  <a:solidFill>
                    <a:srgbClr val="2A65AE"/>
                  </a:solidFill>
                </a:rPr>
                <a:t>Costo-efficace</a:t>
              </a:r>
            </a:p>
          </p:txBody>
        </p:sp>
        <p:grpSp>
          <p:nvGrpSpPr>
            <p:cNvPr id="43" name="Gruppo 42">
              <a:extLst>
                <a:ext uri="{FF2B5EF4-FFF2-40B4-BE49-F238E27FC236}">
                  <a16:creationId xmlns:a16="http://schemas.microsoft.com/office/drawing/2014/main" id="{BCB86137-CA0E-5DA5-C0DD-EB645B1ED09F}"/>
                </a:ext>
              </a:extLst>
            </p:cNvPr>
            <p:cNvGrpSpPr/>
            <p:nvPr/>
          </p:nvGrpSpPr>
          <p:grpSpPr>
            <a:xfrm>
              <a:off x="10086027" y="4790126"/>
              <a:ext cx="733572" cy="975279"/>
              <a:chOff x="10105670" y="4288434"/>
              <a:chExt cx="733572" cy="975279"/>
            </a:xfrm>
          </p:grpSpPr>
          <p:pic>
            <p:nvPicPr>
              <p:cNvPr id="44" name="Elemento grafico 43" descr="Taglio con riempimento a tinta unita">
                <a:extLst>
                  <a:ext uri="{FF2B5EF4-FFF2-40B4-BE49-F238E27FC236}">
                    <a16:creationId xmlns:a16="http://schemas.microsoft.com/office/drawing/2014/main" id="{93FF31E7-CC70-9051-CC6A-6EA9F0070B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10105670" y="4288434"/>
                <a:ext cx="636192" cy="636192"/>
              </a:xfrm>
              <a:prstGeom prst="rect">
                <a:avLst/>
              </a:prstGeom>
            </p:spPr>
          </p:pic>
          <p:pic>
            <p:nvPicPr>
              <p:cNvPr id="45" name="Elemento grafico 44" descr="Monete con riempimento a tinta unita">
                <a:extLst>
                  <a:ext uri="{FF2B5EF4-FFF2-40B4-BE49-F238E27FC236}">
                    <a16:creationId xmlns:a16="http://schemas.microsoft.com/office/drawing/2014/main" id="{2AC3EC96-487E-1900-8149-F6359AFB22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10300681" y="4725152"/>
                <a:ext cx="538561" cy="538561"/>
              </a:xfrm>
              <a:prstGeom prst="rect">
                <a:avLst/>
              </a:prstGeom>
            </p:spPr>
          </p:pic>
        </p:grpSp>
      </p:grpSp>
      <p:sp>
        <p:nvSpPr>
          <p:cNvPr id="46" name="Rettangolo 45">
            <a:extLst>
              <a:ext uri="{FF2B5EF4-FFF2-40B4-BE49-F238E27FC236}">
                <a16:creationId xmlns:a16="http://schemas.microsoft.com/office/drawing/2014/main" id="{013666DE-83DB-251C-9CE7-9C5D11231588}"/>
              </a:ext>
            </a:extLst>
          </p:cNvPr>
          <p:cNvSpPr/>
          <p:nvPr/>
        </p:nvSpPr>
        <p:spPr>
          <a:xfrm>
            <a:off x="563880" y="3930157"/>
            <a:ext cx="11084131" cy="1754363"/>
          </a:xfrm>
          <a:prstGeom prst="rect">
            <a:avLst/>
          </a:prstGeom>
          <a:noFill/>
          <a:ln w="57150">
            <a:solidFill>
              <a:srgbClr val="B1C5E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7" name="Immagine 2">
            <a:extLst>
              <a:ext uri="{FF2B5EF4-FFF2-40B4-BE49-F238E27FC236}">
                <a16:creationId xmlns:a16="http://schemas.microsoft.com/office/drawing/2014/main" id="{8A64B15F-915D-F12E-ED1B-10C905772272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42" r="772" b="37133"/>
          <a:stretch/>
        </p:blipFill>
        <p:spPr>
          <a:xfrm>
            <a:off x="-2" y="5992839"/>
            <a:ext cx="12192001" cy="872197"/>
          </a:xfrm>
          <a:prstGeom prst="rect">
            <a:avLst/>
          </a:prstGeom>
        </p:spPr>
      </p:pic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E46F31F1-0D27-CF13-CFD2-1C68F1AE32B0}"/>
              </a:ext>
            </a:extLst>
          </p:cNvPr>
          <p:cNvSpPr txBox="1"/>
          <p:nvPr/>
        </p:nvSpPr>
        <p:spPr>
          <a:xfrm>
            <a:off x="4331750" y="2212063"/>
            <a:ext cx="3465293" cy="584775"/>
          </a:xfrm>
          <a:noFill/>
          <a:ln w="38100">
            <a:solidFill>
              <a:srgbClr val="2A65AE"/>
            </a:solidFill>
          </a:ln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3200" b="1">
                <a:solidFill>
                  <a:srgbClr val="2A65AE"/>
                </a:solidFill>
              </a:defRPr>
            </a:lvl1pPr>
          </a:lstStyle>
          <a:p>
            <a:r>
              <a:rPr lang="it-IT" dirty="0">
                <a:solidFill>
                  <a:srgbClr val="E6812C"/>
                </a:solidFill>
              </a:rPr>
              <a:t>Scopo</a:t>
            </a:r>
            <a:r>
              <a:rPr lang="it-IT" dirty="0"/>
              <a:t> dello </a:t>
            </a:r>
            <a:r>
              <a:rPr lang="it-IT" dirty="0" err="1"/>
              <a:t>Spoke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277190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uppo 54">
            <a:extLst>
              <a:ext uri="{FF2B5EF4-FFF2-40B4-BE49-F238E27FC236}">
                <a16:creationId xmlns:a16="http://schemas.microsoft.com/office/drawing/2014/main" id="{9E08C62A-E1F5-F4C0-EB02-02582D7505D1}"/>
              </a:ext>
            </a:extLst>
          </p:cNvPr>
          <p:cNvGrpSpPr>
            <a:grpSpLocks noChangeAspect="1"/>
          </p:cNvGrpSpPr>
          <p:nvPr/>
        </p:nvGrpSpPr>
        <p:grpSpPr>
          <a:xfrm>
            <a:off x="433504" y="393250"/>
            <a:ext cx="2013356" cy="2013356"/>
            <a:chOff x="433503" y="941889"/>
            <a:chExt cx="3822183" cy="3822183"/>
          </a:xfrm>
        </p:grpSpPr>
        <p:grpSp>
          <p:nvGrpSpPr>
            <p:cNvPr id="56" name="Gruppo 55">
              <a:extLst>
                <a:ext uri="{FF2B5EF4-FFF2-40B4-BE49-F238E27FC236}">
                  <a16:creationId xmlns:a16="http://schemas.microsoft.com/office/drawing/2014/main" id="{FD8A0024-2ED1-11A3-2301-B62A4B9A56FF}"/>
                </a:ext>
              </a:extLst>
            </p:cNvPr>
            <p:cNvGrpSpPr/>
            <p:nvPr/>
          </p:nvGrpSpPr>
          <p:grpSpPr>
            <a:xfrm>
              <a:off x="433503" y="941889"/>
              <a:ext cx="3822183" cy="3822183"/>
              <a:chOff x="433503" y="941889"/>
              <a:chExt cx="3822183" cy="3822183"/>
            </a:xfrm>
          </p:grpSpPr>
          <p:pic>
            <p:nvPicPr>
              <p:cNvPr id="58" name="Picture 2" descr="Virus Icon Style">
                <a:extLst>
                  <a:ext uri="{FF2B5EF4-FFF2-40B4-BE49-F238E27FC236}">
                    <a16:creationId xmlns:a16="http://schemas.microsoft.com/office/drawing/2014/main" id="{C7AECFE3-A32D-0317-DCD6-B4508EB2186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574367">
                <a:off x="433503" y="941889"/>
                <a:ext cx="3822183" cy="382218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9" name="Ovale 58">
                <a:extLst>
                  <a:ext uri="{FF2B5EF4-FFF2-40B4-BE49-F238E27FC236}">
                    <a16:creationId xmlns:a16="http://schemas.microsoft.com/office/drawing/2014/main" id="{0D98DA0E-3450-87F6-65A6-5B3641E405E9}"/>
                  </a:ext>
                </a:extLst>
              </p:cNvPr>
              <p:cNvSpPr/>
              <p:nvPr/>
            </p:nvSpPr>
            <p:spPr>
              <a:xfrm>
                <a:off x="1771203" y="2308234"/>
                <a:ext cx="1146781" cy="1089492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EF1F6A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200"/>
              </a:p>
            </p:txBody>
          </p:sp>
          <p:grpSp>
            <p:nvGrpSpPr>
              <p:cNvPr id="60" name="Gruppo 59">
                <a:extLst>
                  <a:ext uri="{FF2B5EF4-FFF2-40B4-BE49-F238E27FC236}">
                    <a16:creationId xmlns:a16="http://schemas.microsoft.com/office/drawing/2014/main" id="{183A6504-2578-8041-30DD-2A6DC129E8B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914674" y="2565090"/>
                <a:ext cx="863866" cy="515581"/>
                <a:chOff x="-6477246" y="2572918"/>
                <a:chExt cx="1748100" cy="1034143"/>
              </a:xfrm>
            </p:grpSpPr>
            <p:pic>
              <p:nvPicPr>
                <p:cNvPr id="1031" name="Picture 6" descr="TOSCANA ECONOMY -Università di Pisa progetto HEAL ITALIA">
                  <a:extLst>
                    <a:ext uri="{FF2B5EF4-FFF2-40B4-BE49-F238E27FC236}">
                      <a16:creationId xmlns:a16="http://schemas.microsoft.com/office/drawing/2014/main" id="{CCECE8D1-B983-DBFF-2576-637754EF849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902" t="35806" r="57793" b="33549"/>
                <a:stretch/>
              </p:blipFill>
              <p:spPr bwMode="auto">
                <a:xfrm>
                  <a:off x="-6477246" y="2572918"/>
                  <a:ext cx="1748100" cy="68326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33" name="Picture 6" descr="TOSCANA ECONOMY -Università di Pisa progetto HEAL ITALIA">
                  <a:extLst>
                    <a:ext uri="{FF2B5EF4-FFF2-40B4-BE49-F238E27FC236}">
                      <a16:creationId xmlns:a16="http://schemas.microsoft.com/office/drawing/2014/main" id="{DCF10499-1DF0-1585-F0A6-23288821B34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2335" t="29466" r="19166" b="39942"/>
                <a:stretch/>
              </p:blipFill>
              <p:spPr bwMode="auto">
                <a:xfrm>
                  <a:off x="-6424101" y="3103656"/>
                  <a:ext cx="1694954" cy="50340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61" name="Ovale 60">
                <a:extLst>
                  <a:ext uri="{FF2B5EF4-FFF2-40B4-BE49-F238E27FC236}">
                    <a16:creationId xmlns:a16="http://schemas.microsoft.com/office/drawing/2014/main" id="{0CC737AB-6B47-3F52-DFEF-96F3D0354BC5}"/>
                  </a:ext>
                </a:extLst>
              </p:cNvPr>
              <p:cNvSpPr/>
              <p:nvPr/>
            </p:nvSpPr>
            <p:spPr>
              <a:xfrm>
                <a:off x="3544622" y="3335911"/>
                <a:ext cx="279574" cy="282805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1200" dirty="0"/>
                  <a:t>5</a:t>
                </a:r>
              </a:p>
            </p:txBody>
          </p:sp>
          <p:sp>
            <p:nvSpPr>
              <p:cNvPr id="62" name="Ovale 61">
                <a:extLst>
                  <a:ext uri="{FF2B5EF4-FFF2-40B4-BE49-F238E27FC236}">
                    <a16:creationId xmlns:a16="http://schemas.microsoft.com/office/drawing/2014/main" id="{168D1F99-0D7F-C549-6649-F062A8E9F7E4}"/>
                  </a:ext>
                </a:extLst>
              </p:cNvPr>
              <p:cNvSpPr/>
              <p:nvPr/>
            </p:nvSpPr>
            <p:spPr>
              <a:xfrm>
                <a:off x="2823959" y="1379452"/>
                <a:ext cx="279574" cy="282805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1200" dirty="0"/>
                  <a:t>3</a:t>
                </a:r>
              </a:p>
            </p:txBody>
          </p:sp>
          <p:sp>
            <p:nvSpPr>
              <p:cNvPr id="63" name="Ovale 62">
                <a:extLst>
                  <a:ext uri="{FF2B5EF4-FFF2-40B4-BE49-F238E27FC236}">
                    <a16:creationId xmlns:a16="http://schemas.microsoft.com/office/drawing/2014/main" id="{3377AD40-C335-E14B-E829-C2C9E5430399}"/>
                  </a:ext>
                </a:extLst>
              </p:cNvPr>
              <p:cNvSpPr/>
              <p:nvPr/>
            </p:nvSpPr>
            <p:spPr>
              <a:xfrm>
                <a:off x="1695536" y="1332443"/>
                <a:ext cx="279574" cy="282805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1200" dirty="0"/>
                  <a:t>2</a:t>
                </a:r>
              </a:p>
            </p:txBody>
          </p:sp>
          <p:sp>
            <p:nvSpPr>
              <p:cNvPr id="1024" name="Ovale 1023">
                <a:extLst>
                  <a:ext uri="{FF2B5EF4-FFF2-40B4-BE49-F238E27FC236}">
                    <a16:creationId xmlns:a16="http://schemas.microsoft.com/office/drawing/2014/main" id="{46050F2D-24B3-095A-F5B7-C28059CBEBDD}"/>
                  </a:ext>
                </a:extLst>
              </p:cNvPr>
              <p:cNvSpPr/>
              <p:nvPr/>
            </p:nvSpPr>
            <p:spPr>
              <a:xfrm>
                <a:off x="863459" y="2097618"/>
                <a:ext cx="279574" cy="282805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1200" dirty="0"/>
                  <a:t>1</a:t>
                </a:r>
              </a:p>
            </p:txBody>
          </p:sp>
          <p:sp>
            <p:nvSpPr>
              <p:cNvPr id="1025" name="Ovale 1024">
                <a:extLst>
                  <a:ext uri="{FF2B5EF4-FFF2-40B4-BE49-F238E27FC236}">
                    <a16:creationId xmlns:a16="http://schemas.microsoft.com/office/drawing/2014/main" id="{4FE757AB-D874-6307-B8DA-3BD33375634E}"/>
                  </a:ext>
                </a:extLst>
              </p:cNvPr>
              <p:cNvSpPr/>
              <p:nvPr/>
            </p:nvSpPr>
            <p:spPr>
              <a:xfrm>
                <a:off x="817034" y="3227480"/>
                <a:ext cx="279574" cy="282805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1200" dirty="0"/>
                  <a:t>8</a:t>
                </a:r>
              </a:p>
            </p:txBody>
          </p:sp>
          <p:sp>
            <p:nvSpPr>
              <p:cNvPr id="1027" name="Ovale 1026">
                <a:extLst>
                  <a:ext uri="{FF2B5EF4-FFF2-40B4-BE49-F238E27FC236}">
                    <a16:creationId xmlns:a16="http://schemas.microsoft.com/office/drawing/2014/main" id="{7CC166E9-87EA-3450-FEF7-CC04FB49BFB0}"/>
                  </a:ext>
                </a:extLst>
              </p:cNvPr>
              <p:cNvSpPr/>
              <p:nvPr/>
            </p:nvSpPr>
            <p:spPr>
              <a:xfrm>
                <a:off x="1585883" y="4057403"/>
                <a:ext cx="279574" cy="282805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1200" dirty="0"/>
                  <a:t>7</a:t>
                </a:r>
              </a:p>
            </p:txBody>
          </p:sp>
          <p:sp>
            <p:nvSpPr>
              <p:cNvPr id="1029" name="Ovale 1028">
                <a:extLst>
                  <a:ext uri="{FF2B5EF4-FFF2-40B4-BE49-F238E27FC236}">
                    <a16:creationId xmlns:a16="http://schemas.microsoft.com/office/drawing/2014/main" id="{54C8E336-2144-748E-C3DF-E9103FAEB3DB}"/>
                  </a:ext>
                </a:extLst>
              </p:cNvPr>
              <p:cNvSpPr/>
              <p:nvPr/>
            </p:nvSpPr>
            <p:spPr>
              <a:xfrm>
                <a:off x="2713833" y="4104973"/>
                <a:ext cx="279574" cy="282805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1200" dirty="0"/>
                  <a:t>6</a:t>
                </a:r>
              </a:p>
            </p:txBody>
          </p:sp>
        </p:grpSp>
        <p:sp>
          <p:nvSpPr>
            <p:cNvPr id="57" name="Ovale 56">
              <a:extLst>
                <a:ext uri="{FF2B5EF4-FFF2-40B4-BE49-F238E27FC236}">
                  <a16:creationId xmlns:a16="http://schemas.microsoft.com/office/drawing/2014/main" id="{E2E0AD28-605D-CDA5-B5F3-B8ECAC2F2930}"/>
                </a:ext>
              </a:extLst>
            </p:cNvPr>
            <p:cNvSpPr/>
            <p:nvPr/>
          </p:nvSpPr>
          <p:spPr>
            <a:xfrm>
              <a:off x="3589047" y="2209411"/>
              <a:ext cx="279574" cy="282805"/>
            </a:xfrm>
            <a:prstGeom prst="ellipse">
              <a:avLst/>
            </a:prstGeom>
            <a:solidFill>
              <a:srgbClr val="E6812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200" dirty="0"/>
                <a:t>4</a:t>
              </a:r>
            </a:p>
          </p:txBody>
        </p:sp>
      </p:grpSp>
      <p:grpSp>
        <p:nvGrpSpPr>
          <p:cNvPr id="1034" name="Gruppo 1033">
            <a:extLst>
              <a:ext uri="{FF2B5EF4-FFF2-40B4-BE49-F238E27FC236}">
                <a16:creationId xmlns:a16="http://schemas.microsoft.com/office/drawing/2014/main" id="{37C1331F-6980-A0CD-056F-4BDA01870F73}"/>
              </a:ext>
            </a:extLst>
          </p:cNvPr>
          <p:cNvGrpSpPr/>
          <p:nvPr/>
        </p:nvGrpSpPr>
        <p:grpSpPr>
          <a:xfrm>
            <a:off x="2047228" y="579952"/>
            <a:ext cx="2524973" cy="646331"/>
            <a:chOff x="3744313" y="2929141"/>
            <a:chExt cx="2524973" cy="646331"/>
          </a:xfrm>
        </p:grpSpPr>
        <p:cxnSp>
          <p:nvCxnSpPr>
            <p:cNvPr id="1035" name="Connettore 1 1034">
              <a:extLst>
                <a:ext uri="{FF2B5EF4-FFF2-40B4-BE49-F238E27FC236}">
                  <a16:creationId xmlns:a16="http://schemas.microsoft.com/office/drawing/2014/main" id="{B3F34911-D564-C20F-41E5-E89D5C219F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49748" y="3477060"/>
              <a:ext cx="2278131" cy="0"/>
            </a:xfrm>
            <a:prstGeom prst="line">
              <a:avLst/>
            </a:prstGeom>
            <a:ln>
              <a:solidFill>
                <a:srgbClr val="E6812C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36" name="CasellaDiTesto 1035">
              <a:extLst>
                <a:ext uri="{FF2B5EF4-FFF2-40B4-BE49-F238E27FC236}">
                  <a16:creationId xmlns:a16="http://schemas.microsoft.com/office/drawing/2014/main" id="{CDC01040-9537-B03B-9D62-D7D5A16CFBF1}"/>
                </a:ext>
              </a:extLst>
            </p:cNvPr>
            <p:cNvSpPr txBox="1"/>
            <p:nvPr/>
          </p:nvSpPr>
          <p:spPr>
            <a:xfrm>
              <a:off x="3744313" y="2929141"/>
              <a:ext cx="25249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3600" b="1" dirty="0">
                  <a:solidFill>
                    <a:srgbClr val="2B65B0"/>
                  </a:solidFill>
                  <a:latin typeface="Aptos" panose="020B0004020202020204" pitchFamily="34" charset="0"/>
                </a:rPr>
                <a:t>SPOKE</a:t>
              </a:r>
              <a:r>
                <a:rPr lang="it-IT" sz="3600" b="1" dirty="0">
                  <a:solidFill>
                    <a:srgbClr val="E6812C"/>
                  </a:solidFill>
                  <a:latin typeface="Aptos" panose="020B0004020202020204" pitchFamily="34" charset="0"/>
                </a:rPr>
                <a:t> 4</a:t>
              </a:r>
            </a:p>
          </p:txBody>
        </p:sp>
      </p:grpSp>
      <p:sp>
        <p:nvSpPr>
          <p:cNvPr id="1038" name="CasellaDiTesto 1037">
            <a:extLst>
              <a:ext uri="{FF2B5EF4-FFF2-40B4-BE49-F238E27FC236}">
                <a16:creationId xmlns:a16="http://schemas.microsoft.com/office/drawing/2014/main" id="{42693F5F-F9E3-0AE1-FBD9-1488D1C064EB}"/>
              </a:ext>
            </a:extLst>
          </p:cNvPr>
          <p:cNvSpPr txBox="1"/>
          <p:nvPr/>
        </p:nvSpPr>
        <p:spPr>
          <a:xfrm>
            <a:off x="6228950" y="1209356"/>
            <a:ext cx="4381832" cy="584775"/>
          </a:xfrm>
          <a:noFill/>
          <a:ln w="38100">
            <a:solidFill>
              <a:srgbClr val="2A65AE"/>
            </a:solidFill>
          </a:ln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3200" b="1">
                <a:solidFill>
                  <a:srgbClr val="E6812C"/>
                </a:solidFill>
              </a:defRPr>
            </a:lvl1pPr>
          </a:lstStyle>
          <a:p>
            <a:r>
              <a:rPr lang="it-IT" dirty="0">
                <a:solidFill>
                  <a:srgbClr val="2A65AE"/>
                </a:solidFill>
              </a:rPr>
              <a:t>In quali </a:t>
            </a:r>
            <a:r>
              <a:rPr lang="it-IT" dirty="0"/>
              <a:t>patologie?</a:t>
            </a:r>
          </a:p>
        </p:txBody>
      </p:sp>
      <p:grpSp>
        <p:nvGrpSpPr>
          <p:cNvPr id="1051" name="Gruppo 1050">
            <a:extLst>
              <a:ext uri="{FF2B5EF4-FFF2-40B4-BE49-F238E27FC236}">
                <a16:creationId xmlns:a16="http://schemas.microsoft.com/office/drawing/2014/main" id="{7C55B163-763F-932E-5196-4EFBE34B4D01}"/>
              </a:ext>
            </a:extLst>
          </p:cNvPr>
          <p:cNvGrpSpPr>
            <a:grpSpLocks noChangeAspect="1"/>
          </p:cNvGrpSpPr>
          <p:nvPr/>
        </p:nvGrpSpPr>
        <p:grpSpPr>
          <a:xfrm>
            <a:off x="309642" y="3163452"/>
            <a:ext cx="2958257" cy="2022691"/>
            <a:chOff x="5226156" y="1949438"/>
            <a:chExt cx="1345175" cy="919755"/>
          </a:xfrm>
        </p:grpSpPr>
        <p:pic>
          <p:nvPicPr>
            <p:cNvPr id="1040" name="Elemento grafico 1039" descr="Quadrifoglio con riempimento a tinta unita">
              <a:extLst>
                <a:ext uri="{FF2B5EF4-FFF2-40B4-BE49-F238E27FC236}">
                  <a16:creationId xmlns:a16="http://schemas.microsoft.com/office/drawing/2014/main" id="{8C53AD14-1849-2925-3FF9-B05021E917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581798" y="1949438"/>
              <a:ext cx="633187" cy="633187"/>
            </a:xfrm>
            <a:prstGeom prst="rect">
              <a:avLst/>
            </a:prstGeom>
          </p:spPr>
        </p:pic>
        <p:sp>
          <p:nvSpPr>
            <p:cNvPr id="1041" name="CasellaDiTesto 1040">
              <a:extLst>
                <a:ext uri="{FF2B5EF4-FFF2-40B4-BE49-F238E27FC236}">
                  <a16:creationId xmlns:a16="http://schemas.microsoft.com/office/drawing/2014/main" id="{B975170B-B052-71DA-FF49-ABFCD102FA46}"/>
                </a:ext>
              </a:extLst>
            </p:cNvPr>
            <p:cNvSpPr txBox="1"/>
            <p:nvPr/>
          </p:nvSpPr>
          <p:spPr>
            <a:xfrm>
              <a:off x="5226156" y="2603285"/>
              <a:ext cx="1345175" cy="2659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it-IT" sz="3200" b="1" dirty="0">
                  <a:solidFill>
                    <a:srgbClr val="E6812C"/>
                  </a:solidFill>
                </a:rPr>
                <a:t>Rare</a:t>
              </a:r>
              <a:endParaRPr lang="it-IT" b="1" dirty="0">
                <a:solidFill>
                  <a:srgbClr val="E6812C"/>
                </a:solidFill>
              </a:endParaRPr>
            </a:p>
          </p:txBody>
        </p:sp>
      </p:grpSp>
      <p:grpSp>
        <p:nvGrpSpPr>
          <p:cNvPr id="1052" name="Gruppo 1051">
            <a:extLst>
              <a:ext uri="{FF2B5EF4-FFF2-40B4-BE49-F238E27FC236}">
                <a16:creationId xmlns:a16="http://schemas.microsoft.com/office/drawing/2014/main" id="{DBD0C33E-DCB3-43F9-12F1-5D69E2731933}"/>
              </a:ext>
            </a:extLst>
          </p:cNvPr>
          <p:cNvGrpSpPr>
            <a:grpSpLocks noChangeAspect="1"/>
          </p:cNvGrpSpPr>
          <p:nvPr/>
        </p:nvGrpSpPr>
        <p:grpSpPr>
          <a:xfrm>
            <a:off x="2607347" y="3308344"/>
            <a:ext cx="3345167" cy="1877799"/>
            <a:chOff x="6587782" y="1973218"/>
            <a:chExt cx="1521110" cy="853870"/>
          </a:xfrm>
        </p:grpSpPr>
        <p:pic>
          <p:nvPicPr>
            <p:cNvPr id="1042" name="Picture 10" descr="Oncology - Free healthcare and medical icons">
              <a:extLst>
                <a:ext uri="{FF2B5EF4-FFF2-40B4-BE49-F238E27FC236}">
                  <a16:creationId xmlns:a16="http://schemas.microsoft.com/office/drawing/2014/main" id="{9A40797D-1066-4BCA-9570-9154294630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9664" y="1973218"/>
              <a:ext cx="584775" cy="5847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43" name="CasellaDiTesto 1042">
              <a:extLst>
                <a:ext uri="{FF2B5EF4-FFF2-40B4-BE49-F238E27FC236}">
                  <a16:creationId xmlns:a16="http://schemas.microsoft.com/office/drawing/2014/main" id="{CCD29686-A051-FB59-3BD7-9030AD8619EA}"/>
                </a:ext>
              </a:extLst>
            </p:cNvPr>
            <p:cNvSpPr txBox="1"/>
            <p:nvPr/>
          </p:nvSpPr>
          <p:spPr>
            <a:xfrm>
              <a:off x="6587782" y="2589170"/>
              <a:ext cx="1521110" cy="2379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it-IT" sz="2800" b="1" dirty="0">
                  <a:solidFill>
                    <a:srgbClr val="2A65AE"/>
                  </a:solidFill>
                </a:rPr>
                <a:t>Oncologiche</a:t>
              </a:r>
              <a:endParaRPr lang="it-IT" b="1" dirty="0">
                <a:solidFill>
                  <a:srgbClr val="2A65AE"/>
                </a:solidFill>
              </a:endParaRPr>
            </a:p>
          </p:txBody>
        </p:sp>
      </p:grpSp>
      <p:grpSp>
        <p:nvGrpSpPr>
          <p:cNvPr id="1050" name="Gruppo 1049">
            <a:extLst>
              <a:ext uri="{FF2B5EF4-FFF2-40B4-BE49-F238E27FC236}">
                <a16:creationId xmlns:a16="http://schemas.microsoft.com/office/drawing/2014/main" id="{172BA6D0-9CDC-1D64-B6CE-6CFC240251A4}"/>
              </a:ext>
            </a:extLst>
          </p:cNvPr>
          <p:cNvGrpSpPr>
            <a:grpSpLocks noChangeAspect="1"/>
          </p:cNvGrpSpPr>
          <p:nvPr/>
        </p:nvGrpSpPr>
        <p:grpSpPr>
          <a:xfrm>
            <a:off x="5079332" y="3049622"/>
            <a:ext cx="4187193" cy="2141674"/>
            <a:chOff x="7870241" y="1744700"/>
            <a:chExt cx="1903995" cy="973859"/>
          </a:xfrm>
        </p:grpSpPr>
        <p:pic>
          <p:nvPicPr>
            <p:cNvPr id="1045" name="Elemento grafico 1044" descr="Cuore con pulsazioni con riempimento a tinta unita">
              <a:extLst>
                <a:ext uri="{FF2B5EF4-FFF2-40B4-BE49-F238E27FC236}">
                  <a16:creationId xmlns:a16="http://schemas.microsoft.com/office/drawing/2014/main" id="{73E7291D-0108-E3CB-8822-65319B5525D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392994" y="1744700"/>
              <a:ext cx="818326" cy="818326"/>
            </a:xfrm>
            <a:prstGeom prst="rect">
              <a:avLst/>
            </a:prstGeom>
          </p:spPr>
        </p:pic>
        <p:sp>
          <p:nvSpPr>
            <p:cNvPr id="1046" name="CasellaDiTesto 1045">
              <a:extLst>
                <a:ext uri="{FF2B5EF4-FFF2-40B4-BE49-F238E27FC236}">
                  <a16:creationId xmlns:a16="http://schemas.microsoft.com/office/drawing/2014/main" id="{2F6B7896-3C4B-E98C-F304-CE8049BAFDFD}"/>
                </a:ext>
              </a:extLst>
            </p:cNvPr>
            <p:cNvSpPr txBox="1"/>
            <p:nvPr/>
          </p:nvSpPr>
          <p:spPr>
            <a:xfrm>
              <a:off x="7870241" y="2480641"/>
              <a:ext cx="1903995" cy="2379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it-IT" sz="2800" b="1" dirty="0">
                  <a:solidFill>
                    <a:srgbClr val="E6812C"/>
                  </a:solidFill>
                </a:rPr>
                <a:t>Cardiovascolari</a:t>
              </a:r>
            </a:p>
          </p:txBody>
        </p:sp>
      </p:grpSp>
      <p:grpSp>
        <p:nvGrpSpPr>
          <p:cNvPr id="1049" name="Gruppo 1048">
            <a:extLst>
              <a:ext uri="{FF2B5EF4-FFF2-40B4-BE49-F238E27FC236}">
                <a16:creationId xmlns:a16="http://schemas.microsoft.com/office/drawing/2014/main" id="{20F44BEB-F815-20E5-7AFF-6E667928CD44}"/>
              </a:ext>
            </a:extLst>
          </p:cNvPr>
          <p:cNvGrpSpPr>
            <a:grpSpLocks noChangeAspect="1"/>
          </p:cNvGrpSpPr>
          <p:nvPr/>
        </p:nvGrpSpPr>
        <p:grpSpPr>
          <a:xfrm>
            <a:off x="8080658" y="3077877"/>
            <a:ext cx="4187193" cy="2118576"/>
            <a:chOff x="9800675" y="1755204"/>
            <a:chExt cx="1903995" cy="963355"/>
          </a:xfrm>
        </p:grpSpPr>
        <p:pic>
          <p:nvPicPr>
            <p:cNvPr id="1047" name="Picture 12" descr="Metabolism PNG, Vector, PSD, and Clipart With Transparent Background for  Free Download | Pngtree">
              <a:extLst>
                <a:ext uri="{FF2B5EF4-FFF2-40B4-BE49-F238E27FC236}">
                  <a16:creationId xmlns:a16="http://schemas.microsoft.com/office/drawing/2014/main" id="{A056B1CA-B3B8-D4D2-BDE0-621D9BA9E7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3591" y="1755204"/>
              <a:ext cx="778161" cy="7781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48" name="CasellaDiTesto 1047">
              <a:extLst>
                <a:ext uri="{FF2B5EF4-FFF2-40B4-BE49-F238E27FC236}">
                  <a16:creationId xmlns:a16="http://schemas.microsoft.com/office/drawing/2014/main" id="{349599F3-3F09-837F-9396-B6C992F6893A}"/>
                </a:ext>
              </a:extLst>
            </p:cNvPr>
            <p:cNvSpPr txBox="1"/>
            <p:nvPr/>
          </p:nvSpPr>
          <p:spPr>
            <a:xfrm>
              <a:off x="9800675" y="2480641"/>
              <a:ext cx="1903995" cy="2379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it-IT" sz="2800" b="1" dirty="0">
                  <a:solidFill>
                    <a:srgbClr val="2A65AE"/>
                  </a:solidFill>
                </a:rPr>
                <a:t>Metaboliche</a:t>
              </a:r>
            </a:p>
          </p:txBody>
        </p:sp>
      </p:grpSp>
      <p:sp>
        <p:nvSpPr>
          <p:cNvPr id="1053" name="Rettangolo 1052">
            <a:extLst>
              <a:ext uri="{FF2B5EF4-FFF2-40B4-BE49-F238E27FC236}">
                <a16:creationId xmlns:a16="http://schemas.microsoft.com/office/drawing/2014/main" id="{8A387C8A-086D-2042-4E0E-2191C38181EA}"/>
              </a:ext>
            </a:extLst>
          </p:cNvPr>
          <p:cNvSpPr>
            <a:spLocks noChangeAspect="1"/>
          </p:cNvSpPr>
          <p:nvPr/>
        </p:nvSpPr>
        <p:spPr>
          <a:xfrm>
            <a:off x="159927" y="2603358"/>
            <a:ext cx="11502986" cy="3013388"/>
          </a:xfrm>
          <a:prstGeom prst="rect">
            <a:avLst/>
          </a:prstGeom>
          <a:noFill/>
          <a:ln w="57150">
            <a:solidFill>
              <a:srgbClr val="B1C5E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F2588E78-8A01-3389-78C6-99BE3885C2D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42" r="772" b="37133"/>
          <a:stretch/>
        </p:blipFill>
        <p:spPr>
          <a:xfrm>
            <a:off x="-2" y="5992839"/>
            <a:ext cx="12192001" cy="872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6434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>
            <a:extLst>
              <a:ext uri="{FF2B5EF4-FFF2-40B4-BE49-F238E27FC236}">
                <a16:creationId xmlns:a16="http://schemas.microsoft.com/office/drawing/2014/main" id="{48D23AAF-6E4F-E2C0-D53D-784DF2F277BE}"/>
              </a:ext>
            </a:extLst>
          </p:cNvPr>
          <p:cNvGrpSpPr>
            <a:grpSpLocks noChangeAspect="1"/>
          </p:cNvGrpSpPr>
          <p:nvPr/>
        </p:nvGrpSpPr>
        <p:grpSpPr>
          <a:xfrm>
            <a:off x="5057063" y="1782998"/>
            <a:ext cx="2013356" cy="2013356"/>
            <a:chOff x="433503" y="941889"/>
            <a:chExt cx="3822183" cy="3822183"/>
          </a:xfrm>
        </p:grpSpPr>
        <p:grpSp>
          <p:nvGrpSpPr>
            <p:cNvPr id="5" name="Gruppo 4">
              <a:extLst>
                <a:ext uri="{FF2B5EF4-FFF2-40B4-BE49-F238E27FC236}">
                  <a16:creationId xmlns:a16="http://schemas.microsoft.com/office/drawing/2014/main" id="{BE6D8BC8-B7BC-C6D0-14CB-D21CC1351F17}"/>
                </a:ext>
              </a:extLst>
            </p:cNvPr>
            <p:cNvGrpSpPr/>
            <p:nvPr/>
          </p:nvGrpSpPr>
          <p:grpSpPr>
            <a:xfrm>
              <a:off x="433503" y="941889"/>
              <a:ext cx="3822183" cy="3822183"/>
              <a:chOff x="433503" y="941889"/>
              <a:chExt cx="3822183" cy="3822183"/>
            </a:xfrm>
          </p:grpSpPr>
          <p:pic>
            <p:nvPicPr>
              <p:cNvPr id="7" name="Picture 2" descr="Virus Icon Style">
                <a:extLst>
                  <a:ext uri="{FF2B5EF4-FFF2-40B4-BE49-F238E27FC236}">
                    <a16:creationId xmlns:a16="http://schemas.microsoft.com/office/drawing/2014/main" id="{58C4523B-9F5D-FAB2-3B3C-40791AE849B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574367">
                <a:off x="433503" y="941889"/>
                <a:ext cx="3822183" cy="382218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Ovale 7">
                <a:extLst>
                  <a:ext uri="{FF2B5EF4-FFF2-40B4-BE49-F238E27FC236}">
                    <a16:creationId xmlns:a16="http://schemas.microsoft.com/office/drawing/2014/main" id="{74FDC76B-47B1-9097-6116-488F92C959ED}"/>
                  </a:ext>
                </a:extLst>
              </p:cNvPr>
              <p:cNvSpPr/>
              <p:nvPr/>
            </p:nvSpPr>
            <p:spPr>
              <a:xfrm>
                <a:off x="1771203" y="2308234"/>
                <a:ext cx="1146781" cy="1089492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EF1F6A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200"/>
              </a:p>
            </p:txBody>
          </p:sp>
          <p:grpSp>
            <p:nvGrpSpPr>
              <p:cNvPr id="9" name="Gruppo 8">
                <a:extLst>
                  <a:ext uri="{FF2B5EF4-FFF2-40B4-BE49-F238E27FC236}">
                    <a16:creationId xmlns:a16="http://schemas.microsoft.com/office/drawing/2014/main" id="{6FA5204B-3092-4361-7660-A2528587D78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914674" y="2565090"/>
                <a:ext cx="863866" cy="515581"/>
                <a:chOff x="-6477246" y="2572918"/>
                <a:chExt cx="1748100" cy="1034143"/>
              </a:xfrm>
            </p:grpSpPr>
            <p:pic>
              <p:nvPicPr>
                <p:cNvPr id="17" name="Picture 6" descr="TOSCANA ECONOMY -Università di Pisa progetto HEAL ITALIA">
                  <a:extLst>
                    <a:ext uri="{FF2B5EF4-FFF2-40B4-BE49-F238E27FC236}">
                      <a16:creationId xmlns:a16="http://schemas.microsoft.com/office/drawing/2014/main" id="{33B7E742-87C4-6B4A-D568-51E06C33FE1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902" t="35806" r="57793" b="33549"/>
                <a:stretch/>
              </p:blipFill>
              <p:spPr bwMode="auto">
                <a:xfrm>
                  <a:off x="-6477246" y="2572918"/>
                  <a:ext cx="1748100" cy="68326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8" name="Picture 6" descr="TOSCANA ECONOMY -Università di Pisa progetto HEAL ITALIA">
                  <a:extLst>
                    <a:ext uri="{FF2B5EF4-FFF2-40B4-BE49-F238E27FC236}">
                      <a16:creationId xmlns:a16="http://schemas.microsoft.com/office/drawing/2014/main" id="{DEC90E71-EE59-6D8A-D685-703CADB1C18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2335" t="29466" r="19166" b="39942"/>
                <a:stretch/>
              </p:blipFill>
              <p:spPr bwMode="auto">
                <a:xfrm>
                  <a:off x="-6424101" y="3103656"/>
                  <a:ext cx="1694954" cy="50340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0" name="Ovale 9">
                <a:extLst>
                  <a:ext uri="{FF2B5EF4-FFF2-40B4-BE49-F238E27FC236}">
                    <a16:creationId xmlns:a16="http://schemas.microsoft.com/office/drawing/2014/main" id="{251A4B87-FB72-14D3-1F45-48CD55DE0D40}"/>
                  </a:ext>
                </a:extLst>
              </p:cNvPr>
              <p:cNvSpPr/>
              <p:nvPr/>
            </p:nvSpPr>
            <p:spPr>
              <a:xfrm>
                <a:off x="3544622" y="3335911"/>
                <a:ext cx="279574" cy="282805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1200" dirty="0"/>
                  <a:t>5</a:t>
                </a:r>
              </a:p>
            </p:txBody>
          </p:sp>
          <p:sp>
            <p:nvSpPr>
              <p:cNvPr id="11" name="Ovale 10">
                <a:extLst>
                  <a:ext uri="{FF2B5EF4-FFF2-40B4-BE49-F238E27FC236}">
                    <a16:creationId xmlns:a16="http://schemas.microsoft.com/office/drawing/2014/main" id="{2B8F9DAF-C02F-0046-231E-74B3F373BAA6}"/>
                  </a:ext>
                </a:extLst>
              </p:cNvPr>
              <p:cNvSpPr/>
              <p:nvPr/>
            </p:nvSpPr>
            <p:spPr>
              <a:xfrm>
                <a:off x="2823959" y="1379452"/>
                <a:ext cx="279574" cy="282805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1200" dirty="0"/>
                  <a:t>3</a:t>
                </a:r>
              </a:p>
            </p:txBody>
          </p:sp>
          <p:sp>
            <p:nvSpPr>
              <p:cNvPr id="12" name="Ovale 11">
                <a:extLst>
                  <a:ext uri="{FF2B5EF4-FFF2-40B4-BE49-F238E27FC236}">
                    <a16:creationId xmlns:a16="http://schemas.microsoft.com/office/drawing/2014/main" id="{C63E6335-30D9-D18D-6345-DBC91BC3F4E4}"/>
                  </a:ext>
                </a:extLst>
              </p:cNvPr>
              <p:cNvSpPr/>
              <p:nvPr/>
            </p:nvSpPr>
            <p:spPr>
              <a:xfrm>
                <a:off x="1695536" y="1332443"/>
                <a:ext cx="279574" cy="282805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1200" dirty="0"/>
                  <a:t>2</a:t>
                </a:r>
              </a:p>
            </p:txBody>
          </p:sp>
          <p:sp>
            <p:nvSpPr>
              <p:cNvPr id="13" name="Ovale 12">
                <a:extLst>
                  <a:ext uri="{FF2B5EF4-FFF2-40B4-BE49-F238E27FC236}">
                    <a16:creationId xmlns:a16="http://schemas.microsoft.com/office/drawing/2014/main" id="{38F37F14-9A09-0028-CA64-CB8D7BF41B57}"/>
                  </a:ext>
                </a:extLst>
              </p:cNvPr>
              <p:cNvSpPr/>
              <p:nvPr/>
            </p:nvSpPr>
            <p:spPr>
              <a:xfrm>
                <a:off x="863459" y="2097618"/>
                <a:ext cx="279574" cy="282805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1200" dirty="0"/>
                  <a:t>1</a:t>
                </a:r>
              </a:p>
            </p:txBody>
          </p:sp>
          <p:sp>
            <p:nvSpPr>
              <p:cNvPr id="14" name="Ovale 13">
                <a:extLst>
                  <a:ext uri="{FF2B5EF4-FFF2-40B4-BE49-F238E27FC236}">
                    <a16:creationId xmlns:a16="http://schemas.microsoft.com/office/drawing/2014/main" id="{E490C47F-1564-E097-1100-883655A22122}"/>
                  </a:ext>
                </a:extLst>
              </p:cNvPr>
              <p:cNvSpPr/>
              <p:nvPr/>
            </p:nvSpPr>
            <p:spPr>
              <a:xfrm>
                <a:off x="817034" y="3227480"/>
                <a:ext cx="279574" cy="282805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1200" dirty="0"/>
                  <a:t>8</a:t>
                </a:r>
              </a:p>
            </p:txBody>
          </p:sp>
          <p:sp>
            <p:nvSpPr>
              <p:cNvPr id="15" name="Ovale 14">
                <a:extLst>
                  <a:ext uri="{FF2B5EF4-FFF2-40B4-BE49-F238E27FC236}">
                    <a16:creationId xmlns:a16="http://schemas.microsoft.com/office/drawing/2014/main" id="{C62272A0-6E1F-AF3B-3000-60CBFB965443}"/>
                  </a:ext>
                </a:extLst>
              </p:cNvPr>
              <p:cNvSpPr/>
              <p:nvPr/>
            </p:nvSpPr>
            <p:spPr>
              <a:xfrm>
                <a:off x="1585883" y="4057403"/>
                <a:ext cx="279574" cy="282805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1200" dirty="0"/>
                  <a:t>7</a:t>
                </a:r>
              </a:p>
            </p:txBody>
          </p:sp>
          <p:sp>
            <p:nvSpPr>
              <p:cNvPr id="16" name="Ovale 15">
                <a:extLst>
                  <a:ext uri="{FF2B5EF4-FFF2-40B4-BE49-F238E27FC236}">
                    <a16:creationId xmlns:a16="http://schemas.microsoft.com/office/drawing/2014/main" id="{67095F4B-4663-99E1-15AD-F8D31B7B1FD9}"/>
                  </a:ext>
                </a:extLst>
              </p:cNvPr>
              <p:cNvSpPr/>
              <p:nvPr/>
            </p:nvSpPr>
            <p:spPr>
              <a:xfrm>
                <a:off x="2713833" y="4104973"/>
                <a:ext cx="279574" cy="282805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1200" dirty="0"/>
                  <a:t>6</a:t>
                </a:r>
              </a:p>
            </p:txBody>
          </p:sp>
        </p:grpSp>
        <p:sp>
          <p:nvSpPr>
            <p:cNvPr id="6" name="Ovale 5">
              <a:extLst>
                <a:ext uri="{FF2B5EF4-FFF2-40B4-BE49-F238E27FC236}">
                  <a16:creationId xmlns:a16="http://schemas.microsoft.com/office/drawing/2014/main" id="{820F098A-9781-7B3F-719F-3596CC902E31}"/>
                </a:ext>
              </a:extLst>
            </p:cNvPr>
            <p:cNvSpPr/>
            <p:nvPr/>
          </p:nvSpPr>
          <p:spPr>
            <a:xfrm>
              <a:off x="3589047" y="2209411"/>
              <a:ext cx="279574" cy="282805"/>
            </a:xfrm>
            <a:prstGeom prst="ellipse">
              <a:avLst/>
            </a:prstGeom>
            <a:solidFill>
              <a:srgbClr val="E6812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200" dirty="0"/>
                <a:t>4</a:t>
              </a:r>
            </a:p>
          </p:txBody>
        </p:sp>
      </p:grp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D8877CDF-CD7B-9C4D-72CA-8556AA7E2B4F}"/>
              </a:ext>
            </a:extLst>
          </p:cNvPr>
          <p:cNvGrpSpPr/>
          <p:nvPr/>
        </p:nvGrpSpPr>
        <p:grpSpPr>
          <a:xfrm>
            <a:off x="931642" y="1912138"/>
            <a:ext cx="3203320" cy="1384995"/>
            <a:chOff x="666931" y="3375362"/>
            <a:chExt cx="3203320" cy="1384995"/>
          </a:xfrm>
        </p:grpSpPr>
        <p:pic>
          <p:nvPicPr>
            <p:cNvPr id="20" name="Picture 4" descr="Complex Disease">
              <a:extLst>
                <a:ext uri="{FF2B5EF4-FFF2-40B4-BE49-F238E27FC236}">
                  <a16:creationId xmlns:a16="http://schemas.microsoft.com/office/drawing/2014/main" id="{1BC0038F-854E-B6DE-7EC8-B83A132C64B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53" t="16610" r="4457" b="15379"/>
            <a:stretch/>
          </p:blipFill>
          <p:spPr bwMode="auto">
            <a:xfrm>
              <a:off x="711952" y="3411490"/>
              <a:ext cx="852386" cy="7135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00CC5C21-079F-2130-0C5A-75F7C458C268}"/>
                </a:ext>
              </a:extLst>
            </p:cNvPr>
            <p:cNvSpPr txBox="1"/>
            <p:nvPr/>
          </p:nvSpPr>
          <p:spPr>
            <a:xfrm>
              <a:off x="666931" y="3375362"/>
              <a:ext cx="3203320" cy="1384995"/>
            </a:xfrm>
            <a:prstGeom prst="rect">
              <a:avLst/>
            </a:prstGeom>
            <a:noFill/>
            <a:ln w="28575">
              <a:solidFill>
                <a:srgbClr val="2B65B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3600" b="1" dirty="0">
                  <a:solidFill>
                    <a:srgbClr val="2B65B0"/>
                  </a:solidFill>
                  <a:latin typeface="Aptos" panose="020B0004020202020204" pitchFamily="34" charset="0"/>
                </a:rPr>
                <a:t>WP</a:t>
              </a:r>
              <a:r>
                <a:rPr lang="it-IT" sz="3600" b="1" dirty="0">
                  <a:solidFill>
                    <a:srgbClr val="E6812C"/>
                  </a:solidFill>
                  <a:latin typeface="Aptos" panose="020B0004020202020204" pitchFamily="34" charset="0"/>
                </a:rPr>
                <a:t> 2</a:t>
              </a:r>
            </a:p>
            <a:p>
              <a:pPr algn="ctr"/>
              <a:r>
                <a:rPr lang="it-IT" sz="1600" b="1" dirty="0"/>
                <a:t>Nuovi strumenti di diagnosi biologica avanzata patologie complesse e oncologiche</a:t>
              </a:r>
            </a:p>
          </p:txBody>
        </p:sp>
      </p:grp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CC5B0E82-28CF-F488-7ACD-C849DCD158B4}"/>
              </a:ext>
            </a:extLst>
          </p:cNvPr>
          <p:cNvGrpSpPr/>
          <p:nvPr/>
        </p:nvGrpSpPr>
        <p:grpSpPr>
          <a:xfrm>
            <a:off x="4531090" y="272285"/>
            <a:ext cx="3129820" cy="1138773"/>
            <a:chOff x="4572201" y="1283859"/>
            <a:chExt cx="3129820" cy="1138773"/>
          </a:xfrm>
        </p:grpSpPr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id="{35A88965-695E-550C-F438-42D88468475A}"/>
                </a:ext>
              </a:extLst>
            </p:cNvPr>
            <p:cNvSpPr txBox="1"/>
            <p:nvPr/>
          </p:nvSpPr>
          <p:spPr>
            <a:xfrm>
              <a:off x="4572201" y="1283859"/>
              <a:ext cx="3129820" cy="1138773"/>
            </a:xfrm>
            <a:prstGeom prst="rect">
              <a:avLst/>
            </a:prstGeom>
            <a:noFill/>
            <a:ln w="28575">
              <a:solidFill>
                <a:srgbClr val="2B65B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3600" b="1" dirty="0">
                  <a:solidFill>
                    <a:srgbClr val="2B65B0"/>
                  </a:solidFill>
                  <a:latin typeface="Aptos" panose="020B0004020202020204" pitchFamily="34" charset="0"/>
                </a:rPr>
                <a:t>WP</a:t>
              </a:r>
              <a:r>
                <a:rPr lang="it-IT" sz="3600" b="1" dirty="0">
                  <a:solidFill>
                    <a:srgbClr val="E6812C"/>
                  </a:solidFill>
                  <a:latin typeface="Aptos" panose="020B0004020202020204" pitchFamily="34" charset="0"/>
                </a:rPr>
                <a:t> 1</a:t>
              </a:r>
            </a:p>
            <a:p>
              <a:pPr algn="ctr"/>
              <a:r>
                <a:rPr lang="it-IT" sz="1600" b="1" dirty="0"/>
                <a:t>Nuovi markers precoci e  non-invasivi</a:t>
              </a:r>
              <a:endParaRPr lang="it-IT" sz="1600" b="1" dirty="0">
                <a:solidFill>
                  <a:srgbClr val="E6812C"/>
                </a:solidFill>
                <a:latin typeface="Aptos" panose="020B0004020202020204" pitchFamily="34" charset="0"/>
              </a:endParaRPr>
            </a:p>
          </p:txBody>
        </p:sp>
        <p:pic>
          <p:nvPicPr>
            <p:cNvPr id="24" name="Picture 2" descr="Diagnóstico - Iconos gratis de asistencia sanitaria y médica">
              <a:extLst>
                <a:ext uri="{FF2B5EF4-FFF2-40B4-BE49-F238E27FC236}">
                  <a16:creationId xmlns:a16="http://schemas.microsoft.com/office/drawing/2014/main" id="{972CBAD7-0FF9-72C6-9E5A-FC39302AE1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3970" y="1373577"/>
              <a:ext cx="485176" cy="4851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F9164074-C23F-1A18-EA9F-D468161770C5}"/>
              </a:ext>
            </a:extLst>
          </p:cNvPr>
          <p:cNvGrpSpPr/>
          <p:nvPr/>
        </p:nvGrpSpPr>
        <p:grpSpPr>
          <a:xfrm>
            <a:off x="8246688" y="1966923"/>
            <a:ext cx="2968649" cy="1384995"/>
            <a:chOff x="8321751" y="3375362"/>
            <a:chExt cx="2968649" cy="1384995"/>
          </a:xfrm>
        </p:grpSpPr>
        <p:sp>
          <p:nvSpPr>
            <p:cNvPr id="26" name="CasellaDiTesto 25">
              <a:extLst>
                <a:ext uri="{FF2B5EF4-FFF2-40B4-BE49-F238E27FC236}">
                  <a16:creationId xmlns:a16="http://schemas.microsoft.com/office/drawing/2014/main" id="{8DB6EA65-9378-31CB-803A-3DF6B5F11A71}"/>
                </a:ext>
              </a:extLst>
            </p:cNvPr>
            <p:cNvSpPr txBox="1"/>
            <p:nvPr/>
          </p:nvSpPr>
          <p:spPr>
            <a:xfrm>
              <a:off x="8321751" y="3375362"/>
              <a:ext cx="2968649" cy="1384995"/>
            </a:xfrm>
            <a:prstGeom prst="rect">
              <a:avLst/>
            </a:prstGeom>
            <a:noFill/>
            <a:ln w="28575">
              <a:solidFill>
                <a:srgbClr val="2B65B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3600" b="1" dirty="0">
                  <a:solidFill>
                    <a:srgbClr val="2B65B0"/>
                  </a:solidFill>
                  <a:latin typeface="Aptos" panose="020B0004020202020204" pitchFamily="34" charset="0"/>
                </a:rPr>
                <a:t>WP</a:t>
              </a:r>
              <a:r>
                <a:rPr lang="it-IT" sz="3600" b="1" dirty="0">
                  <a:solidFill>
                    <a:srgbClr val="E6812C"/>
                  </a:solidFill>
                  <a:latin typeface="Aptos" panose="020B0004020202020204" pitchFamily="34" charset="0"/>
                </a:rPr>
                <a:t> 3</a:t>
              </a:r>
            </a:p>
            <a:p>
              <a:pPr algn="ctr"/>
              <a:r>
                <a:rPr lang="it-IT" sz="1600" b="1" dirty="0"/>
                <a:t>Nuove soluzioni per acquisizione e interpretazione di immagini digitali</a:t>
              </a:r>
            </a:p>
          </p:txBody>
        </p:sp>
        <p:pic>
          <p:nvPicPr>
            <p:cNvPr id="27" name="Picture 16" descr="Microscope Basic Miscellany Flat icon">
              <a:extLst>
                <a:ext uri="{FF2B5EF4-FFF2-40B4-BE49-F238E27FC236}">
                  <a16:creationId xmlns:a16="http://schemas.microsoft.com/office/drawing/2014/main" id="{DF74B4B9-DC83-A8D1-F035-40F59AEC83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72358" y="3489666"/>
              <a:ext cx="453438" cy="4534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" name="Gruppo 27">
            <a:extLst>
              <a:ext uri="{FF2B5EF4-FFF2-40B4-BE49-F238E27FC236}">
                <a16:creationId xmlns:a16="http://schemas.microsoft.com/office/drawing/2014/main" id="{EC9BD7E6-F1B0-F963-4FF2-ED9C29365DF0}"/>
              </a:ext>
            </a:extLst>
          </p:cNvPr>
          <p:cNvGrpSpPr/>
          <p:nvPr/>
        </p:nvGrpSpPr>
        <p:grpSpPr>
          <a:xfrm>
            <a:off x="4531090" y="3922075"/>
            <a:ext cx="3129820" cy="1384995"/>
            <a:chOff x="4572201" y="4913800"/>
            <a:chExt cx="3129820" cy="1384995"/>
          </a:xfrm>
        </p:grpSpPr>
        <p:sp>
          <p:nvSpPr>
            <p:cNvPr id="29" name="CasellaDiTesto 28">
              <a:extLst>
                <a:ext uri="{FF2B5EF4-FFF2-40B4-BE49-F238E27FC236}">
                  <a16:creationId xmlns:a16="http://schemas.microsoft.com/office/drawing/2014/main" id="{9FFC0E20-0553-DF76-99AD-2CCCCB3AB41D}"/>
                </a:ext>
              </a:extLst>
            </p:cNvPr>
            <p:cNvSpPr txBox="1"/>
            <p:nvPr/>
          </p:nvSpPr>
          <p:spPr>
            <a:xfrm>
              <a:off x="4572201" y="4913800"/>
              <a:ext cx="3129820" cy="1384995"/>
            </a:xfrm>
            <a:prstGeom prst="rect">
              <a:avLst/>
            </a:prstGeom>
            <a:noFill/>
            <a:ln w="28575">
              <a:solidFill>
                <a:srgbClr val="2B65B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3600" b="1" dirty="0">
                  <a:solidFill>
                    <a:srgbClr val="2B65B0"/>
                  </a:solidFill>
                  <a:latin typeface="Aptos" panose="020B0004020202020204" pitchFamily="34" charset="0"/>
                </a:rPr>
                <a:t>WP</a:t>
              </a:r>
              <a:r>
                <a:rPr lang="it-IT" sz="3600" b="1" dirty="0">
                  <a:solidFill>
                    <a:srgbClr val="E6812C"/>
                  </a:solidFill>
                  <a:latin typeface="Aptos" panose="020B0004020202020204" pitchFamily="34" charset="0"/>
                </a:rPr>
                <a:t> 4</a:t>
              </a:r>
            </a:p>
            <a:p>
              <a:pPr algn="ctr"/>
              <a:r>
                <a:rPr lang="it-IT" sz="1600" b="1" dirty="0"/>
                <a:t>Frontiera network-</a:t>
              </a:r>
              <a:r>
                <a:rPr lang="it-IT" sz="1600" b="1" dirty="0" err="1"/>
                <a:t>based</a:t>
              </a:r>
              <a:r>
                <a:rPr lang="it-IT" sz="1600" b="1" dirty="0"/>
                <a:t> nel management delle patologie poligeniche e tumorali</a:t>
              </a:r>
            </a:p>
          </p:txBody>
        </p:sp>
        <p:pic>
          <p:nvPicPr>
            <p:cNvPr id="30" name="Picture 18" descr="Genetics - Free education icons">
              <a:extLst>
                <a:ext uri="{FF2B5EF4-FFF2-40B4-BE49-F238E27FC236}">
                  <a16:creationId xmlns:a16="http://schemas.microsoft.com/office/drawing/2014/main" id="{AEAE67C8-5ADA-F947-76E8-7DED3BE095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320139">
              <a:off x="4879275" y="5014094"/>
              <a:ext cx="494567" cy="4945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1" name="Elemento grafico 30" descr="Freccia: leggera curva con riempimento a tinta unita">
            <a:extLst>
              <a:ext uri="{FF2B5EF4-FFF2-40B4-BE49-F238E27FC236}">
                <a16:creationId xmlns:a16="http://schemas.microsoft.com/office/drawing/2014/main" id="{49FF06AF-172E-CB71-2EFA-C38C97F2778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8929483" flipH="1" flipV="1">
            <a:off x="3195927" y="726361"/>
            <a:ext cx="914400" cy="914400"/>
          </a:xfrm>
          <a:prstGeom prst="rect">
            <a:avLst/>
          </a:prstGeom>
        </p:spPr>
      </p:pic>
      <p:pic>
        <p:nvPicPr>
          <p:cNvPr id="32" name="Elemento grafico 31" descr="Freccia: leggera curva con riempimento a tinta unita">
            <a:extLst>
              <a:ext uri="{FF2B5EF4-FFF2-40B4-BE49-F238E27FC236}">
                <a16:creationId xmlns:a16="http://schemas.microsoft.com/office/drawing/2014/main" id="{1C457DCA-B795-21B1-8612-49B5FD5DA08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2670517" flipV="1">
            <a:off x="8181876" y="742849"/>
            <a:ext cx="914400" cy="914400"/>
          </a:xfrm>
          <a:prstGeom prst="rect">
            <a:avLst/>
          </a:prstGeom>
        </p:spPr>
      </p:pic>
      <p:pic>
        <p:nvPicPr>
          <p:cNvPr id="33" name="Elemento grafico 32" descr="Freccia: leggera curva con riempimento a tinta unita">
            <a:extLst>
              <a:ext uri="{FF2B5EF4-FFF2-40B4-BE49-F238E27FC236}">
                <a16:creationId xmlns:a16="http://schemas.microsoft.com/office/drawing/2014/main" id="{5F6359A0-5FB2-0C41-4F02-20F5AFEF034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8070517" flipV="1">
            <a:off x="8268756" y="3901798"/>
            <a:ext cx="914400" cy="914400"/>
          </a:xfrm>
          <a:prstGeom prst="rect">
            <a:avLst/>
          </a:prstGeom>
        </p:spPr>
      </p:pic>
      <p:pic>
        <p:nvPicPr>
          <p:cNvPr id="34" name="Elemento grafico 33" descr="Freccia: leggera curva con riempimento a tinta unita">
            <a:extLst>
              <a:ext uri="{FF2B5EF4-FFF2-40B4-BE49-F238E27FC236}">
                <a16:creationId xmlns:a16="http://schemas.microsoft.com/office/drawing/2014/main" id="{749D770D-9154-12FA-90EC-5C3215B73A0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3529483" flipH="1" flipV="1">
            <a:off x="3151736" y="3916695"/>
            <a:ext cx="914400" cy="914400"/>
          </a:xfrm>
          <a:prstGeom prst="rect">
            <a:avLst/>
          </a:prstGeom>
        </p:spPr>
      </p:pic>
      <p:pic>
        <p:nvPicPr>
          <p:cNvPr id="35" name="Immagine 2">
            <a:extLst>
              <a:ext uri="{FF2B5EF4-FFF2-40B4-BE49-F238E27FC236}">
                <a16:creationId xmlns:a16="http://schemas.microsoft.com/office/drawing/2014/main" id="{49F8B153-69A9-AC7A-DFCF-E392C6F933F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42" r="772" b="37133"/>
          <a:stretch/>
        </p:blipFill>
        <p:spPr>
          <a:xfrm>
            <a:off x="-2" y="5992839"/>
            <a:ext cx="12192001" cy="872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6461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04038" y="261594"/>
            <a:ext cx="10515600" cy="1325563"/>
          </a:xfrm>
        </p:spPr>
        <p:txBody>
          <a:bodyPr>
            <a:normAutofit/>
          </a:bodyPr>
          <a:lstStyle/>
          <a:p>
            <a:r>
              <a:rPr lang="it-IT" b="1" dirty="0">
                <a:solidFill>
                  <a:srgbClr val="2A65AE"/>
                </a:solidFill>
                <a:latin typeface="General Sans" pitchFamily="50" charset="0"/>
              </a:rPr>
              <a:t>SPOKE 4</a:t>
            </a:r>
            <a:br>
              <a:rPr lang="it-IT" b="1" dirty="0">
                <a:solidFill>
                  <a:srgbClr val="2A65AE"/>
                </a:solidFill>
                <a:latin typeface="General Sans" pitchFamily="50" charset="0"/>
              </a:rPr>
            </a:br>
            <a:r>
              <a:rPr lang="it-IT" sz="4000" b="1" dirty="0">
                <a:solidFill>
                  <a:srgbClr val="2A65AE"/>
                </a:solidFill>
                <a:latin typeface="General Sans" pitchFamily="50" charset="0"/>
              </a:rPr>
              <a:t>Precision </a:t>
            </a:r>
            <a:r>
              <a:rPr lang="it-IT" sz="4000" b="1" dirty="0" err="1">
                <a:solidFill>
                  <a:srgbClr val="2A65AE"/>
                </a:solidFill>
                <a:latin typeface="General Sans" pitchFamily="50" charset="0"/>
              </a:rPr>
              <a:t>Diagnostics</a:t>
            </a:r>
            <a:endParaRPr lang="it-IT" dirty="0"/>
          </a:p>
        </p:txBody>
      </p:sp>
      <p:pic>
        <p:nvPicPr>
          <p:cNvPr id="5" name="Immagine 2">
            <a:extLst>
              <a:ext uri="{FF2B5EF4-FFF2-40B4-BE49-F238E27FC236}">
                <a16:creationId xmlns:a16="http://schemas.microsoft.com/office/drawing/2014/main" id="{423793F5-8E51-00CE-2058-B530E41AE8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42" r="772" b="37133"/>
          <a:stretch/>
        </p:blipFill>
        <p:spPr>
          <a:xfrm>
            <a:off x="-2" y="5992839"/>
            <a:ext cx="12192001" cy="872197"/>
          </a:xfrm>
          <a:prstGeom prst="rect">
            <a:avLst/>
          </a:prstGeom>
        </p:spPr>
      </p:pic>
      <p:pic>
        <p:nvPicPr>
          <p:cNvPr id="6" name="Picture 5" descr="A black background with white letters and a green and red symbol&#10;&#10;Description automatically generated">
            <a:extLst>
              <a:ext uri="{FF2B5EF4-FFF2-40B4-BE49-F238E27FC236}">
                <a16:creationId xmlns:a16="http://schemas.microsoft.com/office/drawing/2014/main" id="{EA4DF65C-DDEC-A65A-2BE7-53636213BB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241" y="6081288"/>
            <a:ext cx="2689860" cy="695298"/>
          </a:xfrm>
          <a:prstGeom prst="rect">
            <a:avLst/>
          </a:prstGeom>
        </p:spPr>
      </p:pic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6BC74C93-EF62-825C-25E5-C64AC268FC59}"/>
              </a:ext>
            </a:extLst>
          </p:cNvPr>
          <p:cNvSpPr txBox="1">
            <a:spLocks/>
          </p:cNvSpPr>
          <p:nvPr/>
        </p:nvSpPr>
        <p:spPr>
          <a:xfrm>
            <a:off x="720436" y="1754544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sz="1600" dirty="0">
              <a:latin typeface="General Sans" pitchFamily="50" charset="0"/>
            </a:endParaRPr>
          </a:p>
          <a:p>
            <a:endParaRPr lang="it-IT" sz="1600" dirty="0">
              <a:latin typeface="General Sans" pitchFamily="50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F07C004-06BD-7AEA-EDD8-03C68F783822}"/>
              </a:ext>
            </a:extLst>
          </p:cNvPr>
          <p:cNvSpPr txBox="1"/>
          <p:nvPr/>
        </p:nvSpPr>
        <p:spPr>
          <a:xfrm>
            <a:off x="1085057" y="2227690"/>
            <a:ext cx="30508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ED7D31"/>
                </a:solidFill>
              </a:rPr>
              <a:t>52</a:t>
            </a:r>
            <a:r>
              <a:rPr lang="it-IT" sz="3200" dirty="0"/>
              <a:t> </a:t>
            </a:r>
            <a:r>
              <a:rPr lang="it-IT" sz="3200" b="1" dirty="0">
                <a:solidFill>
                  <a:srgbClr val="2A65AE"/>
                </a:solidFill>
              </a:rPr>
              <a:t>Studi originali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7AF5EFD-5FBC-6EB4-2F5B-0B4FD3EB90DC}"/>
              </a:ext>
            </a:extLst>
          </p:cNvPr>
          <p:cNvSpPr txBox="1"/>
          <p:nvPr/>
        </p:nvSpPr>
        <p:spPr>
          <a:xfrm>
            <a:off x="5001529" y="1718409"/>
            <a:ext cx="20186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ED7D31"/>
                </a:solidFill>
              </a:rPr>
              <a:t>9</a:t>
            </a:r>
            <a:r>
              <a:rPr lang="it-IT" sz="3200" dirty="0"/>
              <a:t> </a:t>
            </a:r>
            <a:r>
              <a:rPr lang="it-IT" sz="3200" b="1" dirty="0">
                <a:solidFill>
                  <a:srgbClr val="2A65AE"/>
                </a:solidFill>
              </a:rPr>
              <a:t>Preclinici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BA2FA6B-2A1B-125F-D93E-BA1A690842B9}"/>
              </a:ext>
            </a:extLst>
          </p:cNvPr>
          <p:cNvSpPr txBox="1"/>
          <p:nvPr/>
        </p:nvSpPr>
        <p:spPr>
          <a:xfrm>
            <a:off x="5200959" y="2810014"/>
            <a:ext cx="17075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ED7D31"/>
                </a:solidFill>
              </a:rPr>
              <a:t>43</a:t>
            </a:r>
            <a:r>
              <a:rPr lang="it-IT" sz="3200" dirty="0"/>
              <a:t> </a:t>
            </a:r>
            <a:r>
              <a:rPr lang="it-IT" sz="3200" b="1" dirty="0">
                <a:solidFill>
                  <a:srgbClr val="2A65AE"/>
                </a:solidFill>
              </a:rPr>
              <a:t>Clinici</a:t>
            </a:r>
          </a:p>
        </p:txBody>
      </p:sp>
      <p:graphicFrame>
        <p:nvGraphicFramePr>
          <p:cNvPr id="12" name="Grafico 11">
            <a:extLst>
              <a:ext uri="{FF2B5EF4-FFF2-40B4-BE49-F238E27FC236}">
                <a16:creationId xmlns:a16="http://schemas.microsoft.com/office/drawing/2014/main" id="{2EDCEF1C-94C2-7261-6292-7335DCABF7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58762115"/>
              </p:ext>
            </p:extLst>
          </p:nvPr>
        </p:nvGraphicFramePr>
        <p:xfrm>
          <a:off x="7597721" y="979081"/>
          <a:ext cx="3855093" cy="32864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C6D305C-3732-7699-63EB-2139BC585A00}"/>
              </a:ext>
            </a:extLst>
          </p:cNvPr>
          <p:cNvSpPr txBox="1"/>
          <p:nvPr/>
        </p:nvSpPr>
        <p:spPr>
          <a:xfrm>
            <a:off x="1074225" y="3413861"/>
            <a:ext cx="2950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ED7D31"/>
                </a:solidFill>
              </a:rPr>
              <a:t>35</a:t>
            </a:r>
            <a:r>
              <a:rPr lang="it-IT" sz="3200" dirty="0"/>
              <a:t> </a:t>
            </a:r>
            <a:r>
              <a:rPr lang="it-IT" sz="3200" b="1" dirty="0">
                <a:solidFill>
                  <a:srgbClr val="2A65AE"/>
                </a:solidFill>
              </a:rPr>
              <a:t>Pubblicazioni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09C7E390-0D01-0FB3-1CD4-232D70A4B860}"/>
              </a:ext>
            </a:extLst>
          </p:cNvPr>
          <p:cNvSpPr txBox="1"/>
          <p:nvPr/>
        </p:nvSpPr>
        <p:spPr>
          <a:xfrm>
            <a:off x="1109348" y="3981254"/>
            <a:ext cx="60994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2A65AE"/>
                </a:solidFill>
              </a:rPr>
              <a:t>S</a:t>
            </a:r>
            <a:r>
              <a:rPr lang="it-IT" sz="1800" b="1" dirty="0">
                <a:solidFill>
                  <a:srgbClr val="2A65AE"/>
                </a:solidFill>
              </a:rPr>
              <a:t>u riviste indicizzate, open access, ad alto impatto</a:t>
            </a:r>
            <a:endParaRPr lang="it-IT" dirty="0"/>
          </a:p>
        </p:txBody>
      </p:sp>
      <p:pic>
        <p:nvPicPr>
          <p:cNvPr id="1026" name="Picture 2" descr="European Journal of Neurology - Irish Institute of Clinical Neuroscience">
            <a:extLst>
              <a:ext uri="{FF2B5EF4-FFF2-40B4-BE49-F238E27FC236}">
                <a16:creationId xmlns:a16="http://schemas.microsoft.com/office/drawing/2014/main" id="{849A76D8-754B-F10A-CC04-0487F98DE9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28"/>
          <a:stretch/>
        </p:blipFill>
        <p:spPr bwMode="auto">
          <a:xfrm>
            <a:off x="704038" y="5099140"/>
            <a:ext cx="1845495" cy="623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2022 Best Articles | Journal of Endocrinological Investigation">
            <a:extLst>
              <a:ext uri="{FF2B5EF4-FFF2-40B4-BE49-F238E27FC236}">
                <a16:creationId xmlns:a16="http://schemas.microsoft.com/office/drawing/2014/main" id="{AFC2D170-DA96-7084-CB86-622FEC841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681" y="5020739"/>
            <a:ext cx="1442169" cy="780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European Urology Oncology">
            <a:extLst>
              <a:ext uri="{FF2B5EF4-FFF2-40B4-BE49-F238E27FC236}">
                <a16:creationId xmlns:a16="http://schemas.microsoft.com/office/drawing/2014/main" id="{DF36BE1C-B07E-15A8-76A9-AFEF3C5157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25" b="23949"/>
          <a:stretch/>
        </p:blipFill>
        <p:spPr bwMode="auto">
          <a:xfrm>
            <a:off x="8262769" y="5053128"/>
            <a:ext cx="1396557" cy="71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uppo 16">
            <a:extLst>
              <a:ext uri="{FF2B5EF4-FFF2-40B4-BE49-F238E27FC236}">
                <a16:creationId xmlns:a16="http://schemas.microsoft.com/office/drawing/2014/main" id="{F875FBB7-FC29-489C-CB03-CA1A10B6A5A6}"/>
              </a:ext>
            </a:extLst>
          </p:cNvPr>
          <p:cNvGrpSpPr/>
          <p:nvPr/>
        </p:nvGrpSpPr>
        <p:grpSpPr>
          <a:xfrm>
            <a:off x="5503998" y="4924981"/>
            <a:ext cx="2002623" cy="971706"/>
            <a:chOff x="4835616" y="4924981"/>
            <a:chExt cx="2002623" cy="971706"/>
          </a:xfrm>
        </p:grpSpPr>
        <p:pic>
          <p:nvPicPr>
            <p:cNvPr id="1030" name="Picture 6" descr="Cancers | Indexing &amp; Abstracting">
              <a:extLst>
                <a:ext uri="{FF2B5EF4-FFF2-40B4-BE49-F238E27FC236}">
                  <a16:creationId xmlns:a16="http://schemas.microsoft.com/office/drawing/2014/main" id="{07AE7219-D483-F239-56BD-24380BFB7C2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010"/>
            <a:stretch/>
          </p:blipFill>
          <p:spPr bwMode="auto">
            <a:xfrm>
              <a:off x="4835616" y="4924981"/>
              <a:ext cx="1396557" cy="4931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Nanomaterials | An Open Access Journal from MDPI">
              <a:extLst>
                <a:ext uri="{FF2B5EF4-FFF2-40B4-BE49-F238E27FC236}">
                  <a16:creationId xmlns:a16="http://schemas.microsoft.com/office/drawing/2014/main" id="{364940A1-D5D6-4222-C372-1960650C9F1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47"/>
            <a:stretch/>
          </p:blipFill>
          <p:spPr bwMode="auto">
            <a:xfrm>
              <a:off x="4843821" y="5430407"/>
              <a:ext cx="1994418" cy="466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6" name="Picture 12" descr="The... - Journal of the American Academy of Dermatology (JAAD) | Facebook">
            <a:extLst>
              <a:ext uri="{FF2B5EF4-FFF2-40B4-BE49-F238E27FC236}">
                <a16:creationId xmlns:a16="http://schemas.microsoft.com/office/drawing/2014/main" id="{DC1834D8-756D-F101-BAD2-E03F72579A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22" b="23586"/>
          <a:stretch/>
        </p:blipFill>
        <p:spPr bwMode="auto">
          <a:xfrm>
            <a:off x="10415474" y="5053128"/>
            <a:ext cx="1286915" cy="71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D184F3BE-9501-9B95-753C-8DB7CD79B0CB}"/>
              </a:ext>
            </a:extLst>
          </p:cNvPr>
          <p:cNvSpPr txBox="1"/>
          <p:nvPr/>
        </p:nvSpPr>
        <p:spPr>
          <a:xfrm>
            <a:off x="7277254" y="367686"/>
            <a:ext cx="3164237" cy="584775"/>
          </a:xfrm>
          <a:custGeom>
            <a:avLst/>
            <a:gdLst>
              <a:gd name="connsiteX0" fmla="*/ 0 w 3164237"/>
              <a:gd name="connsiteY0" fmla="*/ 0 h 584775"/>
              <a:gd name="connsiteX1" fmla="*/ 569563 w 3164237"/>
              <a:gd name="connsiteY1" fmla="*/ 0 h 584775"/>
              <a:gd name="connsiteX2" fmla="*/ 1265695 w 3164237"/>
              <a:gd name="connsiteY2" fmla="*/ 0 h 584775"/>
              <a:gd name="connsiteX3" fmla="*/ 1930185 w 3164237"/>
              <a:gd name="connsiteY3" fmla="*/ 0 h 584775"/>
              <a:gd name="connsiteX4" fmla="*/ 2594674 w 3164237"/>
              <a:gd name="connsiteY4" fmla="*/ 0 h 584775"/>
              <a:gd name="connsiteX5" fmla="*/ 3164237 w 3164237"/>
              <a:gd name="connsiteY5" fmla="*/ 0 h 584775"/>
              <a:gd name="connsiteX6" fmla="*/ 3164237 w 3164237"/>
              <a:gd name="connsiteY6" fmla="*/ 584775 h 584775"/>
              <a:gd name="connsiteX7" fmla="*/ 2563032 w 3164237"/>
              <a:gd name="connsiteY7" fmla="*/ 584775 h 584775"/>
              <a:gd name="connsiteX8" fmla="*/ 1961827 w 3164237"/>
              <a:gd name="connsiteY8" fmla="*/ 584775 h 584775"/>
              <a:gd name="connsiteX9" fmla="*/ 1328980 w 3164237"/>
              <a:gd name="connsiteY9" fmla="*/ 584775 h 584775"/>
              <a:gd name="connsiteX10" fmla="*/ 727775 w 3164237"/>
              <a:gd name="connsiteY10" fmla="*/ 584775 h 584775"/>
              <a:gd name="connsiteX11" fmla="*/ 0 w 3164237"/>
              <a:gd name="connsiteY11" fmla="*/ 584775 h 584775"/>
              <a:gd name="connsiteX12" fmla="*/ 0 w 3164237"/>
              <a:gd name="connsiteY12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64237" h="584775" extrusionOk="0">
                <a:moveTo>
                  <a:pt x="0" y="0"/>
                </a:moveTo>
                <a:cubicBezTo>
                  <a:pt x="279786" y="-15819"/>
                  <a:pt x="447220" y="7616"/>
                  <a:pt x="569563" y="0"/>
                </a:cubicBezTo>
                <a:cubicBezTo>
                  <a:pt x="691906" y="-7616"/>
                  <a:pt x="1001007" y="32749"/>
                  <a:pt x="1265695" y="0"/>
                </a:cubicBezTo>
                <a:cubicBezTo>
                  <a:pt x="1530383" y="-32749"/>
                  <a:pt x="1775149" y="17195"/>
                  <a:pt x="1930185" y="0"/>
                </a:cubicBezTo>
                <a:cubicBezTo>
                  <a:pt x="2085221" y="-17195"/>
                  <a:pt x="2265933" y="10740"/>
                  <a:pt x="2594674" y="0"/>
                </a:cubicBezTo>
                <a:cubicBezTo>
                  <a:pt x="2923415" y="-10740"/>
                  <a:pt x="2965339" y="-20810"/>
                  <a:pt x="3164237" y="0"/>
                </a:cubicBezTo>
                <a:cubicBezTo>
                  <a:pt x="3184506" y="249960"/>
                  <a:pt x="3150261" y="337358"/>
                  <a:pt x="3164237" y="584775"/>
                </a:cubicBezTo>
                <a:cubicBezTo>
                  <a:pt x="2932530" y="608138"/>
                  <a:pt x="2839001" y="575615"/>
                  <a:pt x="2563032" y="584775"/>
                </a:cubicBezTo>
                <a:cubicBezTo>
                  <a:pt x="2287063" y="593935"/>
                  <a:pt x="2085427" y="574888"/>
                  <a:pt x="1961827" y="584775"/>
                </a:cubicBezTo>
                <a:cubicBezTo>
                  <a:pt x="1838227" y="594662"/>
                  <a:pt x="1521817" y="586978"/>
                  <a:pt x="1328980" y="584775"/>
                </a:cubicBezTo>
                <a:cubicBezTo>
                  <a:pt x="1136143" y="582572"/>
                  <a:pt x="943069" y="580174"/>
                  <a:pt x="727775" y="584775"/>
                </a:cubicBezTo>
                <a:cubicBezTo>
                  <a:pt x="512482" y="589376"/>
                  <a:pt x="199976" y="601664"/>
                  <a:pt x="0" y="584775"/>
                </a:cubicBezTo>
                <a:cubicBezTo>
                  <a:pt x="-9117" y="461023"/>
                  <a:pt x="13413" y="197269"/>
                  <a:pt x="0" y="0"/>
                </a:cubicBezTo>
                <a:close/>
              </a:path>
            </a:pathLst>
          </a:custGeom>
          <a:noFill/>
          <a:ln w="38100">
            <a:solidFill>
              <a:srgbClr val="2A65AE"/>
            </a:solidFill>
            <a:extLst>
              <a:ext uri="{C807C97D-BFC1-408E-A445-0C87EB9F89A2}">
                <ask:lineSketchStyleProps xmlns:ask="http://schemas.microsoft.com/office/drawing/2018/sketchyshapes" sd="330680754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rgbClr val="E6812C"/>
                </a:solidFill>
              </a:rPr>
              <a:t>Dove </a:t>
            </a:r>
            <a:r>
              <a:rPr lang="it-IT" sz="3200" b="1" dirty="0">
                <a:solidFill>
                  <a:srgbClr val="2B65B0"/>
                </a:solidFill>
              </a:rPr>
              <a:t>siamo? </a:t>
            </a:r>
          </a:p>
        </p:txBody>
      </p:sp>
      <p:sp>
        <p:nvSpPr>
          <p:cNvPr id="19" name="Parentesi quadra aperta 18">
            <a:extLst>
              <a:ext uri="{FF2B5EF4-FFF2-40B4-BE49-F238E27FC236}">
                <a16:creationId xmlns:a16="http://schemas.microsoft.com/office/drawing/2014/main" id="{0C2146C1-E2F4-74F5-A719-4DB87EF90ACA}"/>
              </a:ext>
            </a:extLst>
          </p:cNvPr>
          <p:cNvSpPr/>
          <p:nvPr/>
        </p:nvSpPr>
        <p:spPr>
          <a:xfrm>
            <a:off x="4675839" y="2033512"/>
            <a:ext cx="291184" cy="1080531"/>
          </a:xfrm>
          <a:custGeom>
            <a:avLst/>
            <a:gdLst>
              <a:gd name="connsiteX0" fmla="*/ 291184 w 291184"/>
              <a:gd name="connsiteY0" fmla="*/ 1080531 h 1080531"/>
              <a:gd name="connsiteX1" fmla="*/ 0 w 291184"/>
              <a:gd name="connsiteY1" fmla="*/ 1056267 h 1080531"/>
              <a:gd name="connsiteX2" fmla="*/ 0 w 291184"/>
              <a:gd name="connsiteY2" fmla="*/ 24264 h 1080531"/>
              <a:gd name="connsiteX3" fmla="*/ 291184 w 291184"/>
              <a:gd name="connsiteY3" fmla="*/ 0 h 1080531"/>
              <a:gd name="connsiteX4" fmla="*/ 291184 w 291184"/>
              <a:gd name="connsiteY4" fmla="*/ 1080531 h 1080531"/>
              <a:gd name="connsiteX0" fmla="*/ 291184 w 291184"/>
              <a:gd name="connsiteY0" fmla="*/ 1080531 h 1080531"/>
              <a:gd name="connsiteX1" fmla="*/ 0 w 291184"/>
              <a:gd name="connsiteY1" fmla="*/ 1056267 h 1080531"/>
              <a:gd name="connsiteX2" fmla="*/ 0 w 291184"/>
              <a:gd name="connsiteY2" fmla="*/ 24264 h 1080531"/>
              <a:gd name="connsiteX3" fmla="*/ 291184 w 291184"/>
              <a:gd name="connsiteY3" fmla="*/ 0 h 1080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1184" h="1080531" stroke="0" extrusionOk="0">
                <a:moveTo>
                  <a:pt x="291184" y="1080531"/>
                </a:moveTo>
                <a:cubicBezTo>
                  <a:pt x="128793" y="1079559"/>
                  <a:pt x="-1278" y="1070148"/>
                  <a:pt x="0" y="1056267"/>
                </a:cubicBezTo>
                <a:cubicBezTo>
                  <a:pt x="-87265" y="781772"/>
                  <a:pt x="-65719" y="132179"/>
                  <a:pt x="0" y="24264"/>
                </a:cubicBezTo>
                <a:cubicBezTo>
                  <a:pt x="-5606" y="16338"/>
                  <a:pt x="129098" y="7022"/>
                  <a:pt x="291184" y="0"/>
                </a:cubicBezTo>
                <a:cubicBezTo>
                  <a:pt x="201380" y="410353"/>
                  <a:pt x="307202" y="839033"/>
                  <a:pt x="291184" y="1080531"/>
                </a:cubicBezTo>
                <a:close/>
              </a:path>
              <a:path w="291184" h="1080531" fill="none" extrusionOk="0">
                <a:moveTo>
                  <a:pt x="291184" y="1080531"/>
                </a:moveTo>
                <a:cubicBezTo>
                  <a:pt x="130635" y="1080680"/>
                  <a:pt x="621" y="1069817"/>
                  <a:pt x="0" y="1056267"/>
                </a:cubicBezTo>
                <a:cubicBezTo>
                  <a:pt x="-50303" y="830991"/>
                  <a:pt x="45316" y="391989"/>
                  <a:pt x="0" y="24264"/>
                </a:cubicBezTo>
                <a:cubicBezTo>
                  <a:pt x="8027" y="22811"/>
                  <a:pt x="131033" y="6887"/>
                  <a:pt x="291184" y="0"/>
                </a:cubicBezTo>
              </a:path>
              <a:path w="291184" h="1080531" fill="none" stroke="0" extrusionOk="0">
                <a:moveTo>
                  <a:pt x="291184" y="1080531"/>
                </a:moveTo>
                <a:cubicBezTo>
                  <a:pt x="131887" y="1080711"/>
                  <a:pt x="564" y="1068507"/>
                  <a:pt x="0" y="1056267"/>
                </a:cubicBezTo>
                <a:cubicBezTo>
                  <a:pt x="-31939" y="844389"/>
                  <a:pt x="-48548" y="300577"/>
                  <a:pt x="0" y="24264"/>
                </a:cubicBezTo>
                <a:cubicBezTo>
                  <a:pt x="-1830" y="-6584"/>
                  <a:pt x="124346" y="8369"/>
                  <a:pt x="291184" y="0"/>
                </a:cubicBezTo>
              </a:path>
            </a:pathLst>
          </a:custGeom>
          <a:ln w="28575">
            <a:solidFill>
              <a:srgbClr val="2A65AE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leftBracke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Parentesi quadra aperta 19">
            <a:extLst>
              <a:ext uri="{FF2B5EF4-FFF2-40B4-BE49-F238E27FC236}">
                <a16:creationId xmlns:a16="http://schemas.microsoft.com/office/drawing/2014/main" id="{21A10870-091F-E85F-5BDE-8665A282A2AE}"/>
              </a:ext>
            </a:extLst>
          </p:cNvPr>
          <p:cNvSpPr/>
          <p:nvPr/>
        </p:nvSpPr>
        <p:spPr>
          <a:xfrm rot="10800000">
            <a:off x="7131662" y="1997066"/>
            <a:ext cx="291184" cy="1080531"/>
          </a:xfrm>
          <a:custGeom>
            <a:avLst/>
            <a:gdLst>
              <a:gd name="connsiteX0" fmla="*/ 291184 w 291184"/>
              <a:gd name="connsiteY0" fmla="*/ 1080531 h 1080531"/>
              <a:gd name="connsiteX1" fmla="*/ 0 w 291184"/>
              <a:gd name="connsiteY1" fmla="*/ 1056267 h 1080531"/>
              <a:gd name="connsiteX2" fmla="*/ 0 w 291184"/>
              <a:gd name="connsiteY2" fmla="*/ 24264 h 1080531"/>
              <a:gd name="connsiteX3" fmla="*/ 291184 w 291184"/>
              <a:gd name="connsiteY3" fmla="*/ 0 h 1080531"/>
              <a:gd name="connsiteX4" fmla="*/ 291184 w 291184"/>
              <a:gd name="connsiteY4" fmla="*/ 1080531 h 1080531"/>
              <a:gd name="connsiteX0" fmla="*/ 291184 w 291184"/>
              <a:gd name="connsiteY0" fmla="*/ 1080531 h 1080531"/>
              <a:gd name="connsiteX1" fmla="*/ 0 w 291184"/>
              <a:gd name="connsiteY1" fmla="*/ 1056267 h 1080531"/>
              <a:gd name="connsiteX2" fmla="*/ 0 w 291184"/>
              <a:gd name="connsiteY2" fmla="*/ 24264 h 1080531"/>
              <a:gd name="connsiteX3" fmla="*/ 291184 w 291184"/>
              <a:gd name="connsiteY3" fmla="*/ 0 h 1080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1184" h="1080531" stroke="0" extrusionOk="0">
                <a:moveTo>
                  <a:pt x="291184" y="1080531"/>
                </a:moveTo>
                <a:cubicBezTo>
                  <a:pt x="128793" y="1079559"/>
                  <a:pt x="-1278" y="1070148"/>
                  <a:pt x="0" y="1056267"/>
                </a:cubicBezTo>
                <a:cubicBezTo>
                  <a:pt x="-87265" y="781772"/>
                  <a:pt x="-65719" y="132179"/>
                  <a:pt x="0" y="24264"/>
                </a:cubicBezTo>
                <a:cubicBezTo>
                  <a:pt x="-5606" y="16338"/>
                  <a:pt x="129098" y="7022"/>
                  <a:pt x="291184" y="0"/>
                </a:cubicBezTo>
                <a:cubicBezTo>
                  <a:pt x="201380" y="410353"/>
                  <a:pt x="307202" y="839033"/>
                  <a:pt x="291184" y="1080531"/>
                </a:cubicBezTo>
                <a:close/>
              </a:path>
              <a:path w="291184" h="1080531" fill="none" extrusionOk="0">
                <a:moveTo>
                  <a:pt x="291184" y="1080531"/>
                </a:moveTo>
                <a:cubicBezTo>
                  <a:pt x="130635" y="1080680"/>
                  <a:pt x="621" y="1069817"/>
                  <a:pt x="0" y="1056267"/>
                </a:cubicBezTo>
                <a:cubicBezTo>
                  <a:pt x="-50303" y="830991"/>
                  <a:pt x="45316" y="391989"/>
                  <a:pt x="0" y="24264"/>
                </a:cubicBezTo>
                <a:cubicBezTo>
                  <a:pt x="8027" y="22811"/>
                  <a:pt x="131033" y="6887"/>
                  <a:pt x="291184" y="0"/>
                </a:cubicBezTo>
              </a:path>
              <a:path w="291184" h="1080531" fill="none" stroke="0" extrusionOk="0">
                <a:moveTo>
                  <a:pt x="291184" y="1080531"/>
                </a:moveTo>
                <a:cubicBezTo>
                  <a:pt x="131887" y="1080711"/>
                  <a:pt x="564" y="1068507"/>
                  <a:pt x="0" y="1056267"/>
                </a:cubicBezTo>
                <a:cubicBezTo>
                  <a:pt x="-31939" y="844389"/>
                  <a:pt x="-48548" y="300577"/>
                  <a:pt x="0" y="24264"/>
                </a:cubicBezTo>
                <a:cubicBezTo>
                  <a:pt x="-1830" y="-6584"/>
                  <a:pt x="124346" y="8369"/>
                  <a:pt x="291184" y="0"/>
                </a:cubicBezTo>
              </a:path>
            </a:pathLst>
          </a:custGeom>
          <a:ln w="28575">
            <a:solidFill>
              <a:srgbClr val="2A65AE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leftBracke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2" name="Connettore 1 21">
            <a:extLst>
              <a:ext uri="{FF2B5EF4-FFF2-40B4-BE49-F238E27FC236}">
                <a16:creationId xmlns:a16="http://schemas.microsoft.com/office/drawing/2014/main" id="{2D7C199D-5BAF-177E-2A80-0CCF26FEE95D}"/>
              </a:ext>
            </a:extLst>
          </p:cNvPr>
          <p:cNvCxnSpPr>
            <a:cxnSpLocks/>
          </p:cNvCxnSpPr>
          <p:nvPr/>
        </p:nvCxnSpPr>
        <p:spPr>
          <a:xfrm>
            <a:off x="7439244" y="2467187"/>
            <a:ext cx="545563" cy="2131"/>
          </a:xfrm>
          <a:custGeom>
            <a:avLst/>
            <a:gdLst>
              <a:gd name="connsiteX0" fmla="*/ 0 w 545563"/>
              <a:gd name="connsiteY0" fmla="*/ 0 h 2131"/>
              <a:gd name="connsiteX1" fmla="*/ 545563 w 545563"/>
              <a:gd name="connsiteY1" fmla="*/ 2131 h 2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45563" h="2131" fill="none" extrusionOk="0">
                <a:moveTo>
                  <a:pt x="0" y="0"/>
                </a:moveTo>
                <a:cubicBezTo>
                  <a:pt x="55175" y="23182"/>
                  <a:pt x="393233" y="-6396"/>
                  <a:pt x="545563" y="2131"/>
                </a:cubicBezTo>
              </a:path>
              <a:path w="545563" h="2131" stroke="0" extrusionOk="0">
                <a:moveTo>
                  <a:pt x="0" y="0"/>
                </a:moveTo>
                <a:cubicBezTo>
                  <a:pt x="217000" y="73"/>
                  <a:pt x="386844" y="-25383"/>
                  <a:pt x="545563" y="2131"/>
                </a:cubicBezTo>
              </a:path>
            </a:pathLst>
          </a:custGeom>
          <a:ln w="28575">
            <a:solidFill>
              <a:srgbClr val="2A65AE"/>
            </a:solidFill>
            <a:extLst>
              <a:ext uri="{C807C97D-BFC1-408E-A445-0C87EB9F89A2}">
                <ask:lineSketchStyleProps xmlns:ask="http://schemas.microsoft.com/office/drawing/2018/sketchyshapes" sd="2588848963">
                  <a:prstGeom prst="lin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1 23">
            <a:extLst>
              <a:ext uri="{FF2B5EF4-FFF2-40B4-BE49-F238E27FC236}">
                <a16:creationId xmlns:a16="http://schemas.microsoft.com/office/drawing/2014/main" id="{4AF574B5-BCE3-EDE5-968F-2A5BDF07C409}"/>
              </a:ext>
            </a:extLst>
          </p:cNvPr>
          <p:cNvCxnSpPr>
            <a:cxnSpLocks/>
          </p:cNvCxnSpPr>
          <p:nvPr/>
        </p:nvCxnSpPr>
        <p:spPr>
          <a:xfrm>
            <a:off x="4108324" y="2515310"/>
            <a:ext cx="545563" cy="2131"/>
          </a:xfrm>
          <a:custGeom>
            <a:avLst/>
            <a:gdLst>
              <a:gd name="connsiteX0" fmla="*/ 0 w 545563"/>
              <a:gd name="connsiteY0" fmla="*/ 0 h 2131"/>
              <a:gd name="connsiteX1" fmla="*/ 545563 w 545563"/>
              <a:gd name="connsiteY1" fmla="*/ 2131 h 2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45563" h="2131" fill="none" extrusionOk="0">
                <a:moveTo>
                  <a:pt x="0" y="0"/>
                </a:moveTo>
                <a:cubicBezTo>
                  <a:pt x="55175" y="23182"/>
                  <a:pt x="393233" y="-6396"/>
                  <a:pt x="545563" y="2131"/>
                </a:cubicBezTo>
              </a:path>
              <a:path w="545563" h="2131" stroke="0" extrusionOk="0">
                <a:moveTo>
                  <a:pt x="0" y="0"/>
                </a:moveTo>
                <a:cubicBezTo>
                  <a:pt x="217000" y="73"/>
                  <a:pt x="386844" y="-25383"/>
                  <a:pt x="545563" y="2131"/>
                </a:cubicBezTo>
              </a:path>
            </a:pathLst>
          </a:custGeom>
          <a:ln w="28575">
            <a:solidFill>
              <a:srgbClr val="2A65AE"/>
            </a:solidFill>
            <a:extLst>
              <a:ext uri="{C807C97D-BFC1-408E-A445-0C87EB9F89A2}">
                <ask:lineSketchStyleProps xmlns:ask="http://schemas.microsoft.com/office/drawing/2018/sketchyshapes" sd="2588848963">
                  <a:prstGeom prst="lin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94694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296113"/>
            <a:ext cx="10515600" cy="1325563"/>
          </a:xfrm>
        </p:spPr>
        <p:txBody>
          <a:bodyPr>
            <a:normAutofit/>
          </a:bodyPr>
          <a:lstStyle/>
          <a:p>
            <a:r>
              <a:rPr lang="it-IT" b="1" dirty="0">
                <a:solidFill>
                  <a:srgbClr val="2A65AE"/>
                </a:solidFill>
                <a:latin typeface="General Sans" pitchFamily="50" charset="0"/>
              </a:rPr>
              <a:t>SPOKE 4</a:t>
            </a:r>
            <a:br>
              <a:rPr lang="it-IT" b="1" dirty="0">
                <a:solidFill>
                  <a:srgbClr val="2A65AE"/>
                </a:solidFill>
                <a:latin typeface="General Sans" pitchFamily="50" charset="0"/>
              </a:rPr>
            </a:br>
            <a:r>
              <a:rPr lang="it-IT" sz="4000" b="1" dirty="0">
                <a:solidFill>
                  <a:srgbClr val="2A65AE"/>
                </a:solidFill>
                <a:latin typeface="General Sans" pitchFamily="50" charset="0"/>
              </a:rPr>
              <a:t>Precision </a:t>
            </a:r>
            <a:r>
              <a:rPr lang="it-IT" sz="4000" b="1" dirty="0" err="1">
                <a:solidFill>
                  <a:srgbClr val="2A65AE"/>
                </a:solidFill>
                <a:latin typeface="General Sans" pitchFamily="50" charset="0"/>
              </a:rPr>
              <a:t>Diagnostics</a:t>
            </a:r>
            <a:endParaRPr lang="it-IT" sz="4000" dirty="0"/>
          </a:p>
        </p:txBody>
      </p:sp>
      <p:pic>
        <p:nvPicPr>
          <p:cNvPr id="5" name="Immagine 2">
            <a:extLst>
              <a:ext uri="{FF2B5EF4-FFF2-40B4-BE49-F238E27FC236}">
                <a16:creationId xmlns:a16="http://schemas.microsoft.com/office/drawing/2014/main" id="{9DF7A4EE-2D47-12EE-0669-2F7525C1E9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42" r="772" b="37133"/>
          <a:stretch/>
        </p:blipFill>
        <p:spPr>
          <a:xfrm>
            <a:off x="-2" y="5992839"/>
            <a:ext cx="12192001" cy="872197"/>
          </a:xfrm>
          <a:prstGeom prst="rect">
            <a:avLst/>
          </a:prstGeom>
        </p:spPr>
      </p:pic>
      <p:pic>
        <p:nvPicPr>
          <p:cNvPr id="6" name="Picture 5" descr="A black background with white letters and a green and red symbol&#10;&#10;Description automatically generated">
            <a:extLst>
              <a:ext uri="{FF2B5EF4-FFF2-40B4-BE49-F238E27FC236}">
                <a16:creationId xmlns:a16="http://schemas.microsoft.com/office/drawing/2014/main" id="{276C3F8D-2437-7DC2-6F1B-C4A847E8B6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241" y="6081288"/>
            <a:ext cx="2689860" cy="695298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C1618DC8-56BB-A1D3-E0DA-EFF2AFADBCC4}"/>
              </a:ext>
            </a:extLst>
          </p:cNvPr>
          <p:cNvSpPr txBox="1"/>
          <p:nvPr/>
        </p:nvSpPr>
        <p:spPr>
          <a:xfrm>
            <a:off x="6749927" y="373621"/>
            <a:ext cx="4869202" cy="584775"/>
          </a:xfrm>
          <a:noFill/>
          <a:ln w="38100">
            <a:solidFill>
              <a:srgbClr val="2A65AE"/>
            </a:solidFill>
          </a:ln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3200" b="1">
                <a:solidFill>
                  <a:srgbClr val="E6812C"/>
                </a:solidFill>
              </a:defRPr>
            </a:lvl1pPr>
          </a:lstStyle>
          <a:p>
            <a:r>
              <a:rPr lang="it-IT" dirty="0"/>
              <a:t>Dove </a:t>
            </a:r>
            <a:r>
              <a:rPr lang="it-IT" dirty="0">
                <a:solidFill>
                  <a:srgbClr val="2A65AE"/>
                </a:solidFill>
              </a:rPr>
              <a:t>stiamo andando? 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D447569D-C8EF-85AD-288C-B9AEDFBF3813}"/>
              </a:ext>
            </a:extLst>
          </p:cNvPr>
          <p:cNvSpPr txBox="1"/>
          <p:nvPr/>
        </p:nvSpPr>
        <p:spPr>
          <a:xfrm>
            <a:off x="6412033" y="1099746"/>
            <a:ext cx="55449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2A65AE"/>
                </a:solidFill>
              </a:rPr>
              <a:t>I primi esempi di applicazione pratica della diagnostica di precisione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B40A300F-F96B-520F-9D47-AE2EE78858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r="77010" b="49609"/>
          <a:stretch/>
        </p:blipFill>
        <p:spPr>
          <a:xfrm>
            <a:off x="347637" y="1786385"/>
            <a:ext cx="1238063" cy="1136153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D12355A5-3F22-2155-AFD2-E49C178590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569" r="31699" b="49609"/>
          <a:stretch/>
        </p:blipFill>
        <p:spPr>
          <a:xfrm>
            <a:off x="345658" y="4392946"/>
            <a:ext cx="1240041" cy="1286314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88B6D9EA-EB64-78F1-B114-E0EFE38DE2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251" r="53758" b="51494"/>
          <a:stretch/>
        </p:blipFill>
        <p:spPr>
          <a:xfrm>
            <a:off x="4183045" y="1744313"/>
            <a:ext cx="1686278" cy="1174993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2C57B298-68B8-71AA-30DB-0FD3B578A6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t="49609" r="77010"/>
          <a:stretch/>
        </p:blipFill>
        <p:spPr>
          <a:xfrm>
            <a:off x="330361" y="3041943"/>
            <a:ext cx="1255339" cy="1231598"/>
          </a:xfrm>
          <a:prstGeom prst="rect">
            <a:avLst/>
          </a:prstGeom>
        </p:spPr>
      </p:pic>
      <p:pic>
        <p:nvPicPr>
          <p:cNvPr id="17" name="Picture 2" descr="Artificial Intelligence and MRI: Boosting Clinical Diagnosis | Frontiers  Research Topic">
            <a:extLst>
              <a:ext uri="{FF2B5EF4-FFF2-40B4-BE49-F238E27FC236}">
                <a16:creationId xmlns:a16="http://schemas.microsoft.com/office/drawing/2014/main" id="{F23D4440-EC12-62C9-BB47-344CE2F38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3" y="1765962"/>
            <a:ext cx="2256027" cy="117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204AB726-8E42-C7FF-F97A-298B37310306}"/>
              </a:ext>
            </a:extLst>
          </p:cNvPr>
          <p:cNvSpPr txBox="1"/>
          <p:nvPr/>
        </p:nvSpPr>
        <p:spPr>
          <a:xfrm>
            <a:off x="7298600" y="2074247"/>
            <a:ext cx="3495808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it-IT"/>
            </a:defPPr>
            <a:lvl1pPr algn="ctr">
              <a:defRPr b="1">
                <a:solidFill>
                  <a:srgbClr val="2B65B0"/>
                </a:solidFill>
              </a:defRPr>
            </a:lvl1pPr>
          </a:lstStyle>
          <a:p>
            <a:r>
              <a:rPr lang="it-IT" sz="2400" dirty="0">
                <a:solidFill>
                  <a:srgbClr val="E6812C"/>
                </a:solidFill>
              </a:rPr>
              <a:t>Nuove frontiere dell’imaging MRI</a:t>
            </a:r>
          </a:p>
        </p:txBody>
      </p: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6FD61B90-12E9-69C2-D8A4-21CC3D9F7709}"/>
              </a:ext>
            </a:extLst>
          </p:cNvPr>
          <p:cNvGrpSpPr/>
          <p:nvPr/>
        </p:nvGrpSpPr>
        <p:grpSpPr>
          <a:xfrm>
            <a:off x="1516688" y="3142731"/>
            <a:ext cx="2409760" cy="2575747"/>
            <a:chOff x="3359759" y="3046516"/>
            <a:chExt cx="2409760" cy="2575747"/>
          </a:xfrm>
        </p:grpSpPr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BBDFD0E2-647B-AAC0-9CAA-59674F93E262}"/>
                </a:ext>
              </a:extLst>
            </p:cNvPr>
            <p:cNvSpPr txBox="1"/>
            <p:nvPr/>
          </p:nvSpPr>
          <p:spPr>
            <a:xfrm>
              <a:off x="3359759" y="4573547"/>
              <a:ext cx="2409760" cy="8309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it-IT" sz="2400" b="1" dirty="0">
                  <a:solidFill>
                    <a:srgbClr val="2B65B0"/>
                  </a:solidFill>
                </a:rPr>
                <a:t>Risonanza Magnetica</a:t>
              </a:r>
            </a:p>
          </p:txBody>
        </p:sp>
        <p:pic>
          <p:nvPicPr>
            <p:cNvPr id="11" name="Picture 12" descr="Mri - Free healthcare and medical icons">
              <a:extLst>
                <a:ext uri="{FF2B5EF4-FFF2-40B4-BE49-F238E27FC236}">
                  <a16:creationId xmlns:a16="http://schemas.microsoft.com/office/drawing/2014/main" id="{D6B8201F-029F-A2DE-7D6A-3516B218BC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4332" y="3233348"/>
              <a:ext cx="1218213" cy="1218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ttangolo 20">
              <a:extLst>
                <a:ext uri="{FF2B5EF4-FFF2-40B4-BE49-F238E27FC236}">
                  <a16:creationId xmlns:a16="http://schemas.microsoft.com/office/drawing/2014/main" id="{00E2C5AF-958E-E22C-43A2-55438F0A2E82}"/>
                </a:ext>
              </a:extLst>
            </p:cNvPr>
            <p:cNvSpPr/>
            <p:nvPr/>
          </p:nvSpPr>
          <p:spPr>
            <a:xfrm>
              <a:off x="3651332" y="3046516"/>
              <a:ext cx="1929137" cy="2575747"/>
            </a:xfrm>
            <a:custGeom>
              <a:avLst/>
              <a:gdLst>
                <a:gd name="connsiteX0" fmla="*/ 0 w 1929137"/>
                <a:gd name="connsiteY0" fmla="*/ 0 h 2575747"/>
                <a:gd name="connsiteX1" fmla="*/ 643046 w 1929137"/>
                <a:gd name="connsiteY1" fmla="*/ 0 h 2575747"/>
                <a:gd name="connsiteX2" fmla="*/ 1228217 w 1929137"/>
                <a:gd name="connsiteY2" fmla="*/ 0 h 2575747"/>
                <a:gd name="connsiteX3" fmla="*/ 1929137 w 1929137"/>
                <a:gd name="connsiteY3" fmla="*/ 0 h 2575747"/>
                <a:gd name="connsiteX4" fmla="*/ 1929137 w 1929137"/>
                <a:gd name="connsiteY4" fmla="*/ 592422 h 2575747"/>
                <a:gd name="connsiteX5" fmla="*/ 1929137 w 1929137"/>
                <a:gd name="connsiteY5" fmla="*/ 1184844 h 2575747"/>
                <a:gd name="connsiteX6" fmla="*/ 1929137 w 1929137"/>
                <a:gd name="connsiteY6" fmla="*/ 1803023 h 2575747"/>
                <a:gd name="connsiteX7" fmla="*/ 1929137 w 1929137"/>
                <a:gd name="connsiteY7" fmla="*/ 2575747 h 2575747"/>
                <a:gd name="connsiteX8" fmla="*/ 1286091 w 1929137"/>
                <a:gd name="connsiteY8" fmla="*/ 2575747 h 2575747"/>
                <a:gd name="connsiteX9" fmla="*/ 700920 w 1929137"/>
                <a:gd name="connsiteY9" fmla="*/ 2575747 h 2575747"/>
                <a:gd name="connsiteX10" fmla="*/ 0 w 1929137"/>
                <a:gd name="connsiteY10" fmla="*/ 2575747 h 2575747"/>
                <a:gd name="connsiteX11" fmla="*/ 0 w 1929137"/>
                <a:gd name="connsiteY11" fmla="*/ 1957568 h 2575747"/>
                <a:gd name="connsiteX12" fmla="*/ 0 w 1929137"/>
                <a:gd name="connsiteY12" fmla="*/ 1339388 h 2575747"/>
                <a:gd name="connsiteX13" fmla="*/ 0 w 1929137"/>
                <a:gd name="connsiteY13" fmla="*/ 746967 h 2575747"/>
                <a:gd name="connsiteX14" fmla="*/ 0 w 1929137"/>
                <a:gd name="connsiteY14" fmla="*/ 0 h 2575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929137" h="2575747" extrusionOk="0">
                  <a:moveTo>
                    <a:pt x="0" y="0"/>
                  </a:moveTo>
                  <a:cubicBezTo>
                    <a:pt x="316974" y="-16702"/>
                    <a:pt x="345750" y="-7427"/>
                    <a:pt x="643046" y="0"/>
                  </a:cubicBezTo>
                  <a:cubicBezTo>
                    <a:pt x="940342" y="7427"/>
                    <a:pt x="1101354" y="6118"/>
                    <a:pt x="1228217" y="0"/>
                  </a:cubicBezTo>
                  <a:cubicBezTo>
                    <a:pt x="1355080" y="-6118"/>
                    <a:pt x="1591579" y="33399"/>
                    <a:pt x="1929137" y="0"/>
                  </a:cubicBezTo>
                  <a:cubicBezTo>
                    <a:pt x="1921647" y="137802"/>
                    <a:pt x="1908521" y="432856"/>
                    <a:pt x="1929137" y="592422"/>
                  </a:cubicBezTo>
                  <a:cubicBezTo>
                    <a:pt x="1949753" y="751988"/>
                    <a:pt x="1935788" y="1026010"/>
                    <a:pt x="1929137" y="1184844"/>
                  </a:cubicBezTo>
                  <a:cubicBezTo>
                    <a:pt x="1922486" y="1343678"/>
                    <a:pt x="1923828" y="1566813"/>
                    <a:pt x="1929137" y="1803023"/>
                  </a:cubicBezTo>
                  <a:cubicBezTo>
                    <a:pt x="1934446" y="2039233"/>
                    <a:pt x="1954654" y="2254007"/>
                    <a:pt x="1929137" y="2575747"/>
                  </a:cubicBezTo>
                  <a:cubicBezTo>
                    <a:pt x="1704292" y="2581365"/>
                    <a:pt x="1499735" y="2606715"/>
                    <a:pt x="1286091" y="2575747"/>
                  </a:cubicBezTo>
                  <a:cubicBezTo>
                    <a:pt x="1072447" y="2544779"/>
                    <a:pt x="977309" y="2586048"/>
                    <a:pt x="700920" y="2575747"/>
                  </a:cubicBezTo>
                  <a:cubicBezTo>
                    <a:pt x="424531" y="2565446"/>
                    <a:pt x="230036" y="2561415"/>
                    <a:pt x="0" y="2575747"/>
                  </a:cubicBezTo>
                  <a:cubicBezTo>
                    <a:pt x="8869" y="2330191"/>
                    <a:pt x="1221" y="2252154"/>
                    <a:pt x="0" y="1957568"/>
                  </a:cubicBezTo>
                  <a:cubicBezTo>
                    <a:pt x="-1221" y="1662982"/>
                    <a:pt x="1181" y="1548008"/>
                    <a:pt x="0" y="1339388"/>
                  </a:cubicBezTo>
                  <a:cubicBezTo>
                    <a:pt x="-1181" y="1130768"/>
                    <a:pt x="-7137" y="965033"/>
                    <a:pt x="0" y="746967"/>
                  </a:cubicBezTo>
                  <a:cubicBezTo>
                    <a:pt x="7137" y="528901"/>
                    <a:pt x="2840" y="270327"/>
                    <a:pt x="0" y="0"/>
                  </a:cubicBezTo>
                  <a:close/>
                </a:path>
              </a:pathLst>
            </a:custGeom>
            <a:noFill/>
            <a:ln w="38100">
              <a:solidFill>
                <a:srgbClr val="2A65AE"/>
              </a:solidFill>
              <a:extLst>
                <a:ext uri="{C807C97D-BFC1-408E-A445-0C87EB9F89A2}">
                  <ask:lineSketchStyleProps xmlns:ask="http://schemas.microsoft.com/office/drawing/2018/sketchyshapes" sd="2241321503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6" name="Gruppo 25">
            <a:extLst>
              <a:ext uri="{FF2B5EF4-FFF2-40B4-BE49-F238E27FC236}">
                <a16:creationId xmlns:a16="http://schemas.microsoft.com/office/drawing/2014/main" id="{2346C75C-12D7-9721-ECD7-42943A45E17F}"/>
              </a:ext>
            </a:extLst>
          </p:cNvPr>
          <p:cNvGrpSpPr/>
          <p:nvPr/>
        </p:nvGrpSpPr>
        <p:grpSpPr>
          <a:xfrm>
            <a:off x="3794907" y="3142731"/>
            <a:ext cx="2409760" cy="2575747"/>
            <a:chOff x="5517207" y="3046516"/>
            <a:chExt cx="2409760" cy="2575747"/>
          </a:xfrm>
        </p:grpSpPr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2075364D-8074-9B58-5315-1CAC704218CF}"/>
                </a:ext>
              </a:extLst>
            </p:cNvPr>
            <p:cNvSpPr txBox="1"/>
            <p:nvPr/>
          </p:nvSpPr>
          <p:spPr>
            <a:xfrm>
              <a:off x="5517207" y="4621474"/>
              <a:ext cx="2409760" cy="8309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it-IT" sz="2400" b="1" dirty="0">
                  <a:solidFill>
                    <a:srgbClr val="2B65B0"/>
                  </a:solidFill>
                </a:rPr>
                <a:t>Intelligenza Artificiale</a:t>
              </a:r>
            </a:p>
          </p:txBody>
        </p:sp>
        <p:pic>
          <p:nvPicPr>
            <p:cNvPr id="20" name="Picture 8" descr="Deep learning - Free electronics icons">
              <a:extLst>
                <a:ext uri="{FF2B5EF4-FFF2-40B4-BE49-F238E27FC236}">
                  <a16:creationId xmlns:a16="http://schemas.microsoft.com/office/drawing/2014/main" id="{97B49C5D-CBDD-CDBF-6A32-8CA48F69AB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8838" y="3406676"/>
              <a:ext cx="1019292" cy="10192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ttangolo 21">
              <a:extLst>
                <a:ext uri="{FF2B5EF4-FFF2-40B4-BE49-F238E27FC236}">
                  <a16:creationId xmlns:a16="http://schemas.microsoft.com/office/drawing/2014/main" id="{0CFA260D-040A-49CF-8D33-9291DB51FAF0}"/>
                </a:ext>
              </a:extLst>
            </p:cNvPr>
            <p:cNvSpPr/>
            <p:nvPr/>
          </p:nvSpPr>
          <p:spPr>
            <a:xfrm>
              <a:off x="5769519" y="3046516"/>
              <a:ext cx="1929137" cy="2575747"/>
            </a:xfrm>
            <a:custGeom>
              <a:avLst/>
              <a:gdLst>
                <a:gd name="connsiteX0" fmla="*/ 0 w 1929137"/>
                <a:gd name="connsiteY0" fmla="*/ 0 h 2575747"/>
                <a:gd name="connsiteX1" fmla="*/ 643046 w 1929137"/>
                <a:gd name="connsiteY1" fmla="*/ 0 h 2575747"/>
                <a:gd name="connsiteX2" fmla="*/ 1228217 w 1929137"/>
                <a:gd name="connsiteY2" fmla="*/ 0 h 2575747"/>
                <a:gd name="connsiteX3" fmla="*/ 1929137 w 1929137"/>
                <a:gd name="connsiteY3" fmla="*/ 0 h 2575747"/>
                <a:gd name="connsiteX4" fmla="*/ 1929137 w 1929137"/>
                <a:gd name="connsiteY4" fmla="*/ 592422 h 2575747"/>
                <a:gd name="connsiteX5" fmla="*/ 1929137 w 1929137"/>
                <a:gd name="connsiteY5" fmla="*/ 1184844 h 2575747"/>
                <a:gd name="connsiteX6" fmla="*/ 1929137 w 1929137"/>
                <a:gd name="connsiteY6" fmla="*/ 1803023 h 2575747"/>
                <a:gd name="connsiteX7" fmla="*/ 1929137 w 1929137"/>
                <a:gd name="connsiteY7" fmla="*/ 2575747 h 2575747"/>
                <a:gd name="connsiteX8" fmla="*/ 1286091 w 1929137"/>
                <a:gd name="connsiteY8" fmla="*/ 2575747 h 2575747"/>
                <a:gd name="connsiteX9" fmla="*/ 700920 w 1929137"/>
                <a:gd name="connsiteY9" fmla="*/ 2575747 h 2575747"/>
                <a:gd name="connsiteX10" fmla="*/ 0 w 1929137"/>
                <a:gd name="connsiteY10" fmla="*/ 2575747 h 2575747"/>
                <a:gd name="connsiteX11" fmla="*/ 0 w 1929137"/>
                <a:gd name="connsiteY11" fmla="*/ 1957568 h 2575747"/>
                <a:gd name="connsiteX12" fmla="*/ 0 w 1929137"/>
                <a:gd name="connsiteY12" fmla="*/ 1339388 h 2575747"/>
                <a:gd name="connsiteX13" fmla="*/ 0 w 1929137"/>
                <a:gd name="connsiteY13" fmla="*/ 746967 h 2575747"/>
                <a:gd name="connsiteX14" fmla="*/ 0 w 1929137"/>
                <a:gd name="connsiteY14" fmla="*/ 0 h 2575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929137" h="2575747" extrusionOk="0">
                  <a:moveTo>
                    <a:pt x="0" y="0"/>
                  </a:moveTo>
                  <a:cubicBezTo>
                    <a:pt x="316974" y="-16702"/>
                    <a:pt x="345750" y="-7427"/>
                    <a:pt x="643046" y="0"/>
                  </a:cubicBezTo>
                  <a:cubicBezTo>
                    <a:pt x="940342" y="7427"/>
                    <a:pt x="1101354" y="6118"/>
                    <a:pt x="1228217" y="0"/>
                  </a:cubicBezTo>
                  <a:cubicBezTo>
                    <a:pt x="1355080" y="-6118"/>
                    <a:pt x="1591579" y="33399"/>
                    <a:pt x="1929137" y="0"/>
                  </a:cubicBezTo>
                  <a:cubicBezTo>
                    <a:pt x="1921647" y="137802"/>
                    <a:pt x="1908521" y="432856"/>
                    <a:pt x="1929137" y="592422"/>
                  </a:cubicBezTo>
                  <a:cubicBezTo>
                    <a:pt x="1949753" y="751988"/>
                    <a:pt x="1935788" y="1026010"/>
                    <a:pt x="1929137" y="1184844"/>
                  </a:cubicBezTo>
                  <a:cubicBezTo>
                    <a:pt x="1922486" y="1343678"/>
                    <a:pt x="1923828" y="1566813"/>
                    <a:pt x="1929137" y="1803023"/>
                  </a:cubicBezTo>
                  <a:cubicBezTo>
                    <a:pt x="1934446" y="2039233"/>
                    <a:pt x="1954654" y="2254007"/>
                    <a:pt x="1929137" y="2575747"/>
                  </a:cubicBezTo>
                  <a:cubicBezTo>
                    <a:pt x="1704292" y="2581365"/>
                    <a:pt x="1499735" y="2606715"/>
                    <a:pt x="1286091" y="2575747"/>
                  </a:cubicBezTo>
                  <a:cubicBezTo>
                    <a:pt x="1072447" y="2544779"/>
                    <a:pt x="977309" y="2586048"/>
                    <a:pt x="700920" y="2575747"/>
                  </a:cubicBezTo>
                  <a:cubicBezTo>
                    <a:pt x="424531" y="2565446"/>
                    <a:pt x="230036" y="2561415"/>
                    <a:pt x="0" y="2575747"/>
                  </a:cubicBezTo>
                  <a:cubicBezTo>
                    <a:pt x="8869" y="2330191"/>
                    <a:pt x="1221" y="2252154"/>
                    <a:pt x="0" y="1957568"/>
                  </a:cubicBezTo>
                  <a:cubicBezTo>
                    <a:pt x="-1221" y="1662982"/>
                    <a:pt x="1181" y="1548008"/>
                    <a:pt x="0" y="1339388"/>
                  </a:cubicBezTo>
                  <a:cubicBezTo>
                    <a:pt x="-1181" y="1130768"/>
                    <a:pt x="-7137" y="965033"/>
                    <a:pt x="0" y="746967"/>
                  </a:cubicBezTo>
                  <a:cubicBezTo>
                    <a:pt x="7137" y="528901"/>
                    <a:pt x="2840" y="270327"/>
                    <a:pt x="0" y="0"/>
                  </a:cubicBezTo>
                  <a:close/>
                </a:path>
              </a:pathLst>
            </a:custGeom>
            <a:noFill/>
            <a:ln w="38100">
              <a:solidFill>
                <a:srgbClr val="2A65AE"/>
              </a:solidFill>
              <a:extLst>
                <a:ext uri="{C807C97D-BFC1-408E-A445-0C87EB9F89A2}">
                  <ask:lineSketchStyleProps xmlns:ask="http://schemas.microsoft.com/office/drawing/2018/sketchyshapes" sd="2241321503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cxnSp>
        <p:nvCxnSpPr>
          <p:cNvPr id="28" name="Connettore 1 27">
            <a:extLst>
              <a:ext uri="{FF2B5EF4-FFF2-40B4-BE49-F238E27FC236}">
                <a16:creationId xmlns:a16="http://schemas.microsoft.com/office/drawing/2014/main" id="{72C7AB81-7ABE-038A-4E29-63F1D921D5E6}"/>
              </a:ext>
            </a:extLst>
          </p:cNvPr>
          <p:cNvCxnSpPr>
            <a:cxnSpLocks/>
          </p:cNvCxnSpPr>
          <p:nvPr/>
        </p:nvCxnSpPr>
        <p:spPr>
          <a:xfrm>
            <a:off x="6152908" y="1998307"/>
            <a:ext cx="5787193" cy="0"/>
          </a:xfrm>
          <a:prstGeom prst="line">
            <a:avLst/>
          </a:prstGeom>
          <a:ln w="38100">
            <a:solidFill>
              <a:srgbClr val="2A65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19C688AF-AB63-FE7D-45CF-CC7B03BE9D3D}"/>
              </a:ext>
            </a:extLst>
          </p:cNvPr>
          <p:cNvSpPr txBox="1"/>
          <p:nvPr/>
        </p:nvSpPr>
        <p:spPr>
          <a:xfrm>
            <a:off x="5955971" y="4313506"/>
            <a:ext cx="348320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t-IT"/>
            </a:defPPr>
            <a:lvl1pPr marL="290513" indent="-290513" algn="just">
              <a:buFont typeface="Arial" panose="020B0604020202020204" pitchFamily="34" charset="0"/>
              <a:buChar char="•"/>
              <a:defRPr sz="1600">
                <a:latin typeface="Söhne"/>
              </a:defRPr>
            </a:lvl1pPr>
          </a:lstStyle>
          <a:p>
            <a:pPr>
              <a:buFont typeface="Courier New" panose="02070309020205020404" pitchFamily="49" charset="0"/>
              <a:buChar char="o"/>
            </a:pPr>
            <a:r>
              <a:rPr lang="it-IT" dirty="0">
                <a:latin typeface="Aptos" panose="020B0004020202020204" pitchFamily="34" charset="0"/>
              </a:rPr>
              <a:t>Nuovi score (PI-RR), per individuare precocemente la </a:t>
            </a:r>
            <a:r>
              <a:rPr lang="it-IT" b="1" dirty="0">
                <a:latin typeface="Aptos" panose="020B0004020202020204" pitchFamily="34" charset="0"/>
              </a:rPr>
              <a:t>recidiva</a:t>
            </a:r>
            <a:r>
              <a:rPr lang="it-IT" dirty="0">
                <a:latin typeface="Aptos" panose="020B0004020202020204" pitchFamily="34" charset="0"/>
              </a:rPr>
              <a:t> tumorale tramite RMN senza dover ricorrere a PET/CT (più invasiva). </a:t>
            </a: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6CE4BC18-4D62-1C49-B0FA-381DEECAD839}"/>
              </a:ext>
            </a:extLst>
          </p:cNvPr>
          <p:cNvSpPr txBox="1"/>
          <p:nvPr/>
        </p:nvSpPr>
        <p:spPr>
          <a:xfrm>
            <a:off x="5971344" y="3671251"/>
            <a:ext cx="348320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t-IT"/>
            </a:defPPr>
            <a:lvl1pPr marL="290513" indent="-290513" algn="just">
              <a:buFont typeface="Arial" panose="020B0604020202020204" pitchFamily="34" charset="0"/>
              <a:buChar char="•"/>
              <a:defRPr sz="1600">
                <a:latin typeface="Söhne"/>
              </a:defRPr>
            </a:lvl1pPr>
          </a:lstStyle>
          <a:p>
            <a:pPr>
              <a:buFont typeface="Courier New" panose="02070309020205020404" pitchFamily="49" charset="0"/>
              <a:buChar char="o"/>
            </a:pPr>
            <a:r>
              <a:rPr lang="it-IT" dirty="0">
                <a:latin typeface="Aptos" panose="020B0004020202020204" pitchFamily="34" charset="0"/>
              </a:rPr>
              <a:t>Nuovi algoritmi basati IA per guidare la </a:t>
            </a:r>
            <a:r>
              <a:rPr lang="it-IT" b="1" dirty="0">
                <a:latin typeface="Aptos" panose="020B0004020202020204" pitchFamily="34" charset="0"/>
              </a:rPr>
              <a:t>biopsia prostatica</a:t>
            </a:r>
            <a:endParaRPr lang="it-IT" dirty="0">
              <a:latin typeface="Aptos" panose="020B0004020202020204" pitchFamily="34" charset="0"/>
            </a:endParaRP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CED765AD-9D82-9546-CAA5-34C12112136F}"/>
              </a:ext>
            </a:extLst>
          </p:cNvPr>
          <p:cNvSpPr txBox="1"/>
          <p:nvPr/>
        </p:nvSpPr>
        <p:spPr>
          <a:xfrm>
            <a:off x="5971344" y="3001415"/>
            <a:ext cx="348320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t-IT"/>
            </a:defPPr>
            <a:lvl1pPr algn="just">
              <a:defRPr sz="1600">
                <a:latin typeface="Söhne"/>
              </a:defRPr>
            </a:lvl1pPr>
          </a:lstStyle>
          <a:p>
            <a:pPr marL="290513" indent="-290513">
              <a:buFont typeface="Courier New" panose="02070309020205020404" pitchFamily="49" charset="0"/>
              <a:buChar char="o"/>
            </a:pPr>
            <a:r>
              <a:rPr lang="it-IT" dirty="0">
                <a:latin typeface="Aptos" panose="020B0004020202020204" pitchFamily="34" charset="0"/>
              </a:rPr>
              <a:t>RMN bi-parametrica della prostata senza mezzo di contrasto</a:t>
            </a:r>
            <a:endParaRPr lang="it-IT" b="1" dirty="0">
              <a:latin typeface="Aptos" panose="020B0004020202020204" pitchFamily="34" charset="0"/>
            </a:endParaRPr>
          </a:p>
        </p:txBody>
      </p:sp>
      <p:sp>
        <p:nvSpPr>
          <p:cNvPr id="35" name="Rettangolo con angoli arrotondati 34">
            <a:extLst>
              <a:ext uri="{FF2B5EF4-FFF2-40B4-BE49-F238E27FC236}">
                <a16:creationId xmlns:a16="http://schemas.microsoft.com/office/drawing/2014/main" id="{74F1EA58-E30C-CF9A-B12D-52EED1CEB5D4}"/>
              </a:ext>
            </a:extLst>
          </p:cNvPr>
          <p:cNvSpPr/>
          <p:nvPr/>
        </p:nvSpPr>
        <p:spPr>
          <a:xfrm>
            <a:off x="9627618" y="4798466"/>
            <a:ext cx="1374218" cy="321528"/>
          </a:xfrm>
          <a:prstGeom prst="roundRect">
            <a:avLst/>
          </a:prstGeom>
          <a:solidFill>
            <a:srgbClr val="2B65B0">
              <a:alpha val="7098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 b="1" dirty="0">
                <a:solidFill>
                  <a:schemeClr val="bg1"/>
                </a:solidFill>
              </a:rPr>
              <a:t>400 </a:t>
            </a:r>
            <a:r>
              <a:rPr lang="it-IT" sz="1600" dirty="0">
                <a:solidFill>
                  <a:schemeClr val="bg1"/>
                </a:solidFill>
              </a:rPr>
              <a:t>pazienti</a:t>
            </a:r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A83D4023-5FE5-A18E-291C-E827AFB69834}"/>
              </a:ext>
            </a:extLst>
          </p:cNvPr>
          <p:cNvSpPr txBox="1"/>
          <p:nvPr/>
        </p:nvSpPr>
        <p:spPr>
          <a:xfrm>
            <a:off x="9549708" y="3384272"/>
            <a:ext cx="253030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2A65AE"/>
                </a:solidFill>
                <a:latin typeface="Aptos" panose="020B0004020202020204" pitchFamily="34" charset="0"/>
                <a:sym typeface="Wingdings" pitchFamily="2" charset="2"/>
              </a:rPr>
              <a:t>Screening e follow-up del </a:t>
            </a:r>
            <a:r>
              <a:rPr lang="it-IT" b="1" dirty="0">
                <a:solidFill>
                  <a:srgbClr val="2A65AE"/>
                </a:solidFill>
                <a:latin typeface="Aptos" panose="020B0004020202020204" pitchFamily="34" charset="0"/>
                <a:sym typeface="Wingdings" pitchFamily="2" charset="2"/>
              </a:rPr>
              <a:t>tumore prostatico </a:t>
            </a:r>
            <a:r>
              <a:rPr lang="it-IT" dirty="0">
                <a:solidFill>
                  <a:srgbClr val="2A65AE"/>
                </a:solidFill>
                <a:latin typeface="Aptos" panose="020B0004020202020204" pitchFamily="34" charset="0"/>
              </a:rPr>
              <a:t>più rapido, economico ed efficace</a:t>
            </a:r>
            <a:endParaRPr lang="it-IT" dirty="0">
              <a:solidFill>
                <a:srgbClr val="2A65AE"/>
              </a:solidFill>
            </a:endParaRPr>
          </a:p>
        </p:txBody>
      </p:sp>
      <p:pic>
        <p:nvPicPr>
          <p:cNvPr id="24" name="Immagine 23" descr="Immagine che contiene testo, schermata, Carattere&#10;&#10;Descrizione generata automaticamente">
            <a:extLst>
              <a:ext uri="{FF2B5EF4-FFF2-40B4-BE49-F238E27FC236}">
                <a16:creationId xmlns:a16="http://schemas.microsoft.com/office/drawing/2014/main" id="{01FF13A2-D870-40B0-AF82-A0655C97A90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760" y="3667916"/>
            <a:ext cx="5341577" cy="1350287"/>
          </a:xfrm>
          <a:prstGeom prst="rect">
            <a:avLst/>
          </a:prstGeom>
        </p:spPr>
      </p:pic>
      <p:grpSp>
        <p:nvGrpSpPr>
          <p:cNvPr id="41" name="Gruppo 40">
            <a:extLst>
              <a:ext uri="{FF2B5EF4-FFF2-40B4-BE49-F238E27FC236}">
                <a16:creationId xmlns:a16="http://schemas.microsoft.com/office/drawing/2014/main" id="{68CA46B3-DBD8-D5EB-14FF-B82A62CE3D93}"/>
              </a:ext>
            </a:extLst>
          </p:cNvPr>
          <p:cNvGrpSpPr/>
          <p:nvPr/>
        </p:nvGrpSpPr>
        <p:grpSpPr>
          <a:xfrm>
            <a:off x="660690" y="3276751"/>
            <a:ext cx="5123452" cy="881569"/>
            <a:chOff x="2399472" y="7313872"/>
            <a:chExt cx="5123452" cy="881569"/>
          </a:xfrm>
        </p:grpSpPr>
        <p:sp>
          <p:nvSpPr>
            <p:cNvPr id="42" name="Rettangolo 41">
              <a:extLst>
                <a:ext uri="{FF2B5EF4-FFF2-40B4-BE49-F238E27FC236}">
                  <a16:creationId xmlns:a16="http://schemas.microsoft.com/office/drawing/2014/main" id="{2F9869C0-7FE7-85F6-70C0-F415F4FE7A8F}"/>
                </a:ext>
              </a:extLst>
            </p:cNvPr>
            <p:cNvSpPr/>
            <p:nvPr/>
          </p:nvSpPr>
          <p:spPr>
            <a:xfrm>
              <a:off x="2399472" y="7331979"/>
              <a:ext cx="5123452" cy="863462"/>
            </a:xfrm>
            <a:custGeom>
              <a:avLst/>
              <a:gdLst>
                <a:gd name="connsiteX0" fmla="*/ 0 w 5123452"/>
                <a:gd name="connsiteY0" fmla="*/ 0 h 863462"/>
                <a:gd name="connsiteX1" fmla="*/ 742901 w 5123452"/>
                <a:gd name="connsiteY1" fmla="*/ 0 h 863462"/>
                <a:gd name="connsiteX2" fmla="*/ 1383332 w 5123452"/>
                <a:gd name="connsiteY2" fmla="*/ 0 h 863462"/>
                <a:gd name="connsiteX3" fmla="*/ 1972529 w 5123452"/>
                <a:gd name="connsiteY3" fmla="*/ 0 h 863462"/>
                <a:gd name="connsiteX4" fmla="*/ 2459257 w 5123452"/>
                <a:gd name="connsiteY4" fmla="*/ 0 h 863462"/>
                <a:gd name="connsiteX5" fmla="*/ 3048454 w 5123452"/>
                <a:gd name="connsiteY5" fmla="*/ 0 h 863462"/>
                <a:gd name="connsiteX6" fmla="*/ 3740120 w 5123452"/>
                <a:gd name="connsiteY6" fmla="*/ 0 h 863462"/>
                <a:gd name="connsiteX7" fmla="*/ 4226848 w 5123452"/>
                <a:gd name="connsiteY7" fmla="*/ 0 h 863462"/>
                <a:gd name="connsiteX8" fmla="*/ 5123452 w 5123452"/>
                <a:gd name="connsiteY8" fmla="*/ 0 h 863462"/>
                <a:gd name="connsiteX9" fmla="*/ 5123452 w 5123452"/>
                <a:gd name="connsiteY9" fmla="*/ 440366 h 863462"/>
                <a:gd name="connsiteX10" fmla="*/ 5123452 w 5123452"/>
                <a:gd name="connsiteY10" fmla="*/ 863462 h 863462"/>
                <a:gd name="connsiteX11" fmla="*/ 4636724 w 5123452"/>
                <a:gd name="connsiteY11" fmla="*/ 863462 h 863462"/>
                <a:gd name="connsiteX12" fmla="*/ 4047527 w 5123452"/>
                <a:gd name="connsiteY12" fmla="*/ 863462 h 863462"/>
                <a:gd name="connsiteX13" fmla="*/ 3355861 w 5123452"/>
                <a:gd name="connsiteY13" fmla="*/ 863462 h 863462"/>
                <a:gd name="connsiteX14" fmla="*/ 2766664 w 5123452"/>
                <a:gd name="connsiteY14" fmla="*/ 863462 h 863462"/>
                <a:gd name="connsiteX15" fmla="*/ 2126233 w 5123452"/>
                <a:gd name="connsiteY15" fmla="*/ 863462 h 863462"/>
                <a:gd name="connsiteX16" fmla="*/ 1485801 w 5123452"/>
                <a:gd name="connsiteY16" fmla="*/ 863462 h 863462"/>
                <a:gd name="connsiteX17" fmla="*/ 845370 w 5123452"/>
                <a:gd name="connsiteY17" fmla="*/ 863462 h 863462"/>
                <a:gd name="connsiteX18" fmla="*/ 0 w 5123452"/>
                <a:gd name="connsiteY18" fmla="*/ 863462 h 863462"/>
                <a:gd name="connsiteX19" fmla="*/ 0 w 5123452"/>
                <a:gd name="connsiteY19" fmla="*/ 414462 h 863462"/>
                <a:gd name="connsiteX20" fmla="*/ 0 w 5123452"/>
                <a:gd name="connsiteY20" fmla="*/ 0 h 863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123452" h="863462" fill="none" extrusionOk="0">
                  <a:moveTo>
                    <a:pt x="0" y="0"/>
                  </a:moveTo>
                  <a:cubicBezTo>
                    <a:pt x="174918" y="5532"/>
                    <a:pt x="555772" y="223"/>
                    <a:pt x="742901" y="0"/>
                  </a:cubicBezTo>
                  <a:cubicBezTo>
                    <a:pt x="930030" y="-223"/>
                    <a:pt x="1195455" y="-11019"/>
                    <a:pt x="1383332" y="0"/>
                  </a:cubicBezTo>
                  <a:cubicBezTo>
                    <a:pt x="1571209" y="11019"/>
                    <a:pt x="1686649" y="27959"/>
                    <a:pt x="1972529" y="0"/>
                  </a:cubicBezTo>
                  <a:cubicBezTo>
                    <a:pt x="2258409" y="-27959"/>
                    <a:pt x="2290484" y="-8235"/>
                    <a:pt x="2459257" y="0"/>
                  </a:cubicBezTo>
                  <a:cubicBezTo>
                    <a:pt x="2628030" y="8235"/>
                    <a:pt x="2850588" y="26976"/>
                    <a:pt x="3048454" y="0"/>
                  </a:cubicBezTo>
                  <a:cubicBezTo>
                    <a:pt x="3246320" y="-26976"/>
                    <a:pt x="3417514" y="-26534"/>
                    <a:pt x="3740120" y="0"/>
                  </a:cubicBezTo>
                  <a:cubicBezTo>
                    <a:pt x="4062726" y="26534"/>
                    <a:pt x="4106936" y="-9268"/>
                    <a:pt x="4226848" y="0"/>
                  </a:cubicBezTo>
                  <a:cubicBezTo>
                    <a:pt x="4346760" y="9268"/>
                    <a:pt x="4862465" y="11506"/>
                    <a:pt x="5123452" y="0"/>
                  </a:cubicBezTo>
                  <a:cubicBezTo>
                    <a:pt x="5126607" y="200940"/>
                    <a:pt x="5145230" y="246052"/>
                    <a:pt x="5123452" y="440366"/>
                  </a:cubicBezTo>
                  <a:cubicBezTo>
                    <a:pt x="5101674" y="634680"/>
                    <a:pt x="5135812" y="683339"/>
                    <a:pt x="5123452" y="863462"/>
                  </a:cubicBezTo>
                  <a:cubicBezTo>
                    <a:pt x="4929910" y="849865"/>
                    <a:pt x="4854209" y="852094"/>
                    <a:pt x="4636724" y="863462"/>
                  </a:cubicBezTo>
                  <a:cubicBezTo>
                    <a:pt x="4419239" y="874830"/>
                    <a:pt x="4291022" y="877014"/>
                    <a:pt x="4047527" y="863462"/>
                  </a:cubicBezTo>
                  <a:cubicBezTo>
                    <a:pt x="3804032" y="849910"/>
                    <a:pt x="3697150" y="884686"/>
                    <a:pt x="3355861" y="863462"/>
                  </a:cubicBezTo>
                  <a:cubicBezTo>
                    <a:pt x="3014572" y="842238"/>
                    <a:pt x="2944645" y="876703"/>
                    <a:pt x="2766664" y="863462"/>
                  </a:cubicBezTo>
                  <a:cubicBezTo>
                    <a:pt x="2588683" y="850221"/>
                    <a:pt x="2347327" y="890956"/>
                    <a:pt x="2126233" y="863462"/>
                  </a:cubicBezTo>
                  <a:cubicBezTo>
                    <a:pt x="1905139" y="835968"/>
                    <a:pt x="1639884" y="879790"/>
                    <a:pt x="1485801" y="863462"/>
                  </a:cubicBezTo>
                  <a:cubicBezTo>
                    <a:pt x="1331718" y="847134"/>
                    <a:pt x="1128293" y="865739"/>
                    <a:pt x="845370" y="863462"/>
                  </a:cubicBezTo>
                  <a:cubicBezTo>
                    <a:pt x="562447" y="861185"/>
                    <a:pt x="396489" y="863172"/>
                    <a:pt x="0" y="863462"/>
                  </a:cubicBezTo>
                  <a:cubicBezTo>
                    <a:pt x="-1365" y="773281"/>
                    <a:pt x="-21967" y="576454"/>
                    <a:pt x="0" y="414462"/>
                  </a:cubicBezTo>
                  <a:cubicBezTo>
                    <a:pt x="21967" y="252470"/>
                    <a:pt x="9315" y="158207"/>
                    <a:pt x="0" y="0"/>
                  </a:cubicBezTo>
                  <a:close/>
                </a:path>
                <a:path w="5123452" h="863462" stroke="0" extrusionOk="0">
                  <a:moveTo>
                    <a:pt x="0" y="0"/>
                  </a:moveTo>
                  <a:cubicBezTo>
                    <a:pt x="132899" y="-19214"/>
                    <a:pt x="439259" y="-3379"/>
                    <a:pt x="640432" y="0"/>
                  </a:cubicBezTo>
                  <a:cubicBezTo>
                    <a:pt x="841605" y="3379"/>
                    <a:pt x="887301" y="16236"/>
                    <a:pt x="1127159" y="0"/>
                  </a:cubicBezTo>
                  <a:cubicBezTo>
                    <a:pt x="1367017" y="-16236"/>
                    <a:pt x="1591712" y="6899"/>
                    <a:pt x="1767591" y="0"/>
                  </a:cubicBezTo>
                  <a:cubicBezTo>
                    <a:pt x="1943470" y="-6899"/>
                    <a:pt x="2172796" y="25650"/>
                    <a:pt x="2305553" y="0"/>
                  </a:cubicBezTo>
                  <a:cubicBezTo>
                    <a:pt x="2438310" y="-25650"/>
                    <a:pt x="2810222" y="-24052"/>
                    <a:pt x="2945985" y="0"/>
                  </a:cubicBezTo>
                  <a:cubicBezTo>
                    <a:pt x="3081748" y="24052"/>
                    <a:pt x="3438479" y="-15333"/>
                    <a:pt x="3586416" y="0"/>
                  </a:cubicBezTo>
                  <a:cubicBezTo>
                    <a:pt x="3734353" y="15333"/>
                    <a:pt x="3958934" y="-21887"/>
                    <a:pt x="4226848" y="0"/>
                  </a:cubicBezTo>
                  <a:cubicBezTo>
                    <a:pt x="4494762" y="21887"/>
                    <a:pt x="4708617" y="44340"/>
                    <a:pt x="5123452" y="0"/>
                  </a:cubicBezTo>
                  <a:cubicBezTo>
                    <a:pt x="5101235" y="173649"/>
                    <a:pt x="5132170" y="348557"/>
                    <a:pt x="5123452" y="449000"/>
                  </a:cubicBezTo>
                  <a:cubicBezTo>
                    <a:pt x="5114734" y="549443"/>
                    <a:pt x="5112801" y="675919"/>
                    <a:pt x="5123452" y="863462"/>
                  </a:cubicBezTo>
                  <a:cubicBezTo>
                    <a:pt x="4947347" y="854766"/>
                    <a:pt x="4656825" y="870367"/>
                    <a:pt x="4534255" y="863462"/>
                  </a:cubicBezTo>
                  <a:cubicBezTo>
                    <a:pt x="4411685" y="856557"/>
                    <a:pt x="4213729" y="884108"/>
                    <a:pt x="4047527" y="863462"/>
                  </a:cubicBezTo>
                  <a:cubicBezTo>
                    <a:pt x="3881325" y="842816"/>
                    <a:pt x="3665179" y="837392"/>
                    <a:pt x="3458330" y="863462"/>
                  </a:cubicBezTo>
                  <a:cubicBezTo>
                    <a:pt x="3251481" y="889532"/>
                    <a:pt x="3119104" y="854485"/>
                    <a:pt x="2869133" y="863462"/>
                  </a:cubicBezTo>
                  <a:cubicBezTo>
                    <a:pt x="2619162" y="872439"/>
                    <a:pt x="2552887" y="871847"/>
                    <a:pt x="2382405" y="863462"/>
                  </a:cubicBezTo>
                  <a:cubicBezTo>
                    <a:pt x="2211923" y="855077"/>
                    <a:pt x="2000255" y="832264"/>
                    <a:pt x="1741974" y="863462"/>
                  </a:cubicBezTo>
                  <a:cubicBezTo>
                    <a:pt x="1483693" y="894660"/>
                    <a:pt x="1353761" y="874917"/>
                    <a:pt x="1255246" y="863462"/>
                  </a:cubicBezTo>
                  <a:cubicBezTo>
                    <a:pt x="1156731" y="852007"/>
                    <a:pt x="522329" y="864357"/>
                    <a:pt x="0" y="863462"/>
                  </a:cubicBezTo>
                  <a:cubicBezTo>
                    <a:pt x="-12360" y="671361"/>
                    <a:pt x="9632" y="577972"/>
                    <a:pt x="0" y="440366"/>
                  </a:cubicBezTo>
                  <a:cubicBezTo>
                    <a:pt x="-9632" y="302760"/>
                    <a:pt x="17311" y="213803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noFill/>
              <a:extLst>
                <a:ext uri="{C807C97D-BFC1-408E-A445-0C87EB9F89A2}">
                  <ask:lineSketchStyleProps xmlns:ask="http://schemas.microsoft.com/office/drawing/2018/sketchyshapes" sd="2241321503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43" name="Picture 2" descr="Collaboration - Free social media icons">
              <a:extLst>
                <a:ext uri="{FF2B5EF4-FFF2-40B4-BE49-F238E27FC236}">
                  <a16:creationId xmlns:a16="http://schemas.microsoft.com/office/drawing/2014/main" id="{C1D8574B-7C80-FE3E-DC98-78A4FCCDA9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6265" y="7313872"/>
              <a:ext cx="822812" cy="822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CasellaDiTesto 43">
              <a:extLst>
                <a:ext uri="{FF2B5EF4-FFF2-40B4-BE49-F238E27FC236}">
                  <a16:creationId xmlns:a16="http://schemas.microsoft.com/office/drawing/2014/main" id="{5E8EAC36-B5B2-E8EA-89FA-687D6C677B15}"/>
                </a:ext>
              </a:extLst>
            </p:cNvPr>
            <p:cNvSpPr txBox="1"/>
            <p:nvPr/>
          </p:nvSpPr>
          <p:spPr>
            <a:xfrm>
              <a:off x="3570047" y="7518849"/>
              <a:ext cx="3952877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it-IT" sz="2400" b="1" dirty="0">
                  <a:solidFill>
                    <a:srgbClr val="2A65AE"/>
                  </a:solidFill>
                </a:rPr>
                <a:t>In collaborazione con </a:t>
              </a:r>
              <a:r>
                <a:rPr lang="it-IT" sz="2400" b="1" dirty="0" err="1">
                  <a:solidFill>
                    <a:srgbClr val="E6812C"/>
                  </a:solidFill>
                </a:rPr>
                <a:t>Spoke</a:t>
              </a:r>
              <a:r>
                <a:rPr lang="it-IT" sz="2400" b="1" dirty="0">
                  <a:solidFill>
                    <a:srgbClr val="E6812C"/>
                  </a:solidFill>
                </a:rPr>
                <a:t> 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1566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296113"/>
            <a:ext cx="10515600" cy="1325563"/>
          </a:xfrm>
        </p:spPr>
        <p:txBody>
          <a:bodyPr>
            <a:normAutofit/>
          </a:bodyPr>
          <a:lstStyle/>
          <a:p>
            <a:r>
              <a:rPr lang="it-IT" b="1" dirty="0">
                <a:solidFill>
                  <a:srgbClr val="2A65AE"/>
                </a:solidFill>
                <a:latin typeface="General Sans" pitchFamily="50" charset="0"/>
              </a:rPr>
              <a:t>SPOKE 4</a:t>
            </a:r>
            <a:br>
              <a:rPr lang="it-IT" b="1" dirty="0">
                <a:solidFill>
                  <a:srgbClr val="2A65AE"/>
                </a:solidFill>
                <a:latin typeface="General Sans" pitchFamily="50" charset="0"/>
              </a:rPr>
            </a:br>
            <a:r>
              <a:rPr lang="it-IT" sz="4000" b="1" dirty="0">
                <a:solidFill>
                  <a:srgbClr val="2A65AE"/>
                </a:solidFill>
                <a:latin typeface="General Sans" pitchFamily="50" charset="0"/>
              </a:rPr>
              <a:t>Precision </a:t>
            </a:r>
            <a:r>
              <a:rPr lang="it-IT" sz="4000" b="1" dirty="0" err="1">
                <a:solidFill>
                  <a:srgbClr val="2A65AE"/>
                </a:solidFill>
                <a:latin typeface="General Sans" pitchFamily="50" charset="0"/>
              </a:rPr>
              <a:t>Diagnostics</a:t>
            </a:r>
            <a:endParaRPr lang="it-IT" sz="4000" dirty="0"/>
          </a:p>
        </p:txBody>
      </p:sp>
      <p:pic>
        <p:nvPicPr>
          <p:cNvPr id="5" name="Immagine 2">
            <a:extLst>
              <a:ext uri="{FF2B5EF4-FFF2-40B4-BE49-F238E27FC236}">
                <a16:creationId xmlns:a16="http://schemas.microsoft.com/office/drawing/2014/main" id="{9DF7A4EE-2D47-12EE-0669-2F7525C1E9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42" r="772" b="37133"/>
          <a:stretch/>
        </p:blipFill>
        <p:spPr>
          <a:xfrm>
            <a:off x="-2" y="5992839"/>
            <a:ext cx="12192001" cy="872197"/>
          </a:xfrm>
          <a:prstGeom prst="rect">
            <a:avLst/>
          </a:prstGeom>
        </p:spPr>
      </p:pic>
      <p:pic>
        <p:nvPicPr>
          <p:cNvPr id="6" name="Picture 5" descr="A black background with white letters and a green and red symbol&#10;&#10;Description automatically generated">
            <a:extLst>
              <a:ext uri="{FF2B5EF4-FFF2-40B4-BE49-F238E27FC236}">
                <a16:creationId xmlns:a16="http://schemas.microsoft.com/office/drawing/2014/main" id="{276C3F8D-2437-7DC2-6F1B-C4A847E8B6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241" y="6081288"/>
            <a:ext cx="2689860" cy="695298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47509D40-DC9F-B1FE-D69B-D2ACC6AA5848}"/>
              </a:ext>
            </a:extLst>
          </p:cNvPr>
          <p:cNvSpPr txBox="1"/>
          <p:nvPr/>
        </p:nvSpPr>
        <p:spPr>
          <a:xfrm>
            <a:off x="568459" y="1859058"/>
            <a:ext cx="4911193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it-IT"/>
            </a:defPPr>
            <a:lvl1pPr algn="ctr">
              <a:defRPr b="1">
                <a:solidFill>
                  <a:srgbClr val="2B65B0"/>
                </a:solidFill>
              </a:defRPr>
            </a:lvl1pPr>
          </a:lstStyle>
          <a:p>
            <a:r>
              <a:rPr lang="it-IT" sz="2400" dirty="0">
                <a:solidFill>
                  <a:srgbClr val="E6812C"/>
                </a:solidFill>
              </a:rPr>
              <a:t>Innovazioni nella Medicina Nucleare</a:t>
            </a:r>
          </a:p>
        </p:txBody>
      </p:sp>
      <p:cxnSp>
        <p:nvCxnSpPr>
          <p:cNvPr id="12" name="Connettore 1 11">
            <a:extLst>
              <a:ext uri="{FF2B5EF4-FFF2-40B4-BE49-F238E27FC236}">
                <a16:creationId xmlns:a16="http://schemas.microsoft.com/office/drawing/2014/main" id="{94391A3F-04AC-6CE9-0EF9-00768365D22A}"/>
              </a:ext>
            </a:extLst>
          </p:cNvPr>
          <p:cNvCxnSpPr>
            <a:cxnSpLocks/>
          </p:cNvCxnSpPr>
          <p:nvPr/>
        </p:nvCxnSpPr>
        <p:spPr>
          <a:xfrm>
            <a:off x="6152908" y="1998307"/>
            <a:ext cx="5787193" cy="0"/>
          </a:xfrm>
          <a:prstGeom prst="line">
            <a:avLst/>
          </a:prstGeom>
          <a:ln w="38100">
            <a:solidFill>
              <a:srgbClr val="2A65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Immagine 26" descr="Immagine che contiene testo, schermata, cerchio, orologio&#10;&#10;Descrizione generata automaticamente">
            <a:extLst>
              <a:ext uri="{FF2B5EF4-FFF2-40B4-BE49-F238E27FC236}">
                <a16:creationId xmlns:a16="http://schemas.microsoft.com/office/drawing/2014/main" id="{7F195CA0-649A-8925-E177-197A5A4BF3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947" y="2355512"/>
            <a:ext cx="4164284" cy="3328081"/>
          </a:xfrm>
          <a:prstGeom prst="rect">
            <a:avLst/>
          </a:prstGeom>
        </p:spPr>
      </p:pic>
      <p:grpSp>
        <p:nvGrpSpPr>
          <p:cNvPr id="39" name="Gruppo 38">
            <a:extLst>
              <a:ext uri="{FF2B5EF4-FFF2-40B4-BE49-F238E27FC236}">
                <a16:creationId xmlns:a16="http://schemas.microsoft.com/office/drawing/2014/main" id="{FF331AC8-B5A1-332E-71A8-0832FBD3B886}"/>
              </a:ext>
            </a:extLst>
          </p:cNvPr>
          <p:cNvGrpSpPr/>
          <p:nvPr/>
        </p:nvGrpSpPr>
        <p:grpSpPr>
          <a:xfrm>
            <a:off x="838200" y="2478738"/>
            <a:ext cx="4728023" cy="1871628"/>
            <a:chOff x="7315200" y="2194012"/>
            <a:chExt cx="4701092" cy="1853427"/>
          </a:xfrm>
        </p:grpSpPr>
        <p:pic>
          <p:nvPicPr>
            <p:cNvPr id="30" name="Immagine 29" descr="Immagine che contiene testo, schermata, Carattere, linea&#10;&#10;Descrizione generata automaticamente">
              <a:extLst>
                <a:ext uri="{FF2B5EF4-FFF2-40B4-BE49-F238E27FC236}">
                  <a16:creationId xmlns:a16="http://schemas.microsoft.com/office/drawing/2014/main" id="{26F9296A-2C20-F777-C0C8-2F05166023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2532"/>
            <a:stretch/>
          </p:blipFill>
          <p:spPr>
            <a:xfrm>
              <a:off x="7315200" y="2194012"/>
              <a:ext cx="4377160" cy="367115"/>
            </a:xfrm>
            <a:prstGeom prst="rect">
              <a:avLst/>
            </a:prstGeom>
          </p:spPr>
        </p:pic>
        <p:pic>
          <p:nvPicPr>
            <p:cNvPr id="31" name="Immagine 30" descr="Immagine che contiene testo, schermata, Carattere, linea&#10;&#10;Descrizione generata automaticamente">
              <a:extLst>
                <a:ext uri="{FF2B5EF4-FFF2-40B4-BE49-F238E27FC236}">
                  <a16:creationId xmlns:a16="http://schemas.microsoft.com/office/drawing/2014/main" id="{2243E8CF-C36D-D546-A973-391BFBE185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152"/>
            <a:stretch/>
          </p:blipFill>
          <p:spPr>
            <a:xfrm>
              <a:off x="7315200" y="2561127"/>
              <a:ext cx="4701092" cy="1486312"/>
            </a:xfrm>
            <a:prstGeom prst="rect">
              <a:avLst/>
            </a:prstGeom>
          </p:spPr>
        </p:pic>
      </p:grp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68FAD640-3DE4-4477-634A-D98281839B12}"/>
              </a:ext>
            </a:extLst>
          </p:cNvPr>
          <p:cNvSpPr txBox="1"/>
          <p:nvPr/>
        </p:nvSpPr>
        <p:spPr>
          <a:xfrm>
            <a:off x="643041" y="4666395"/>
            <a:ext cx="54529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rgbClr val="2A65AE"/>
                </a:solidFill>
              </a:rPr>
              <a:t>Personalizzazione del </a:t>
            </a:r>
            <a:r>
              <a:rPr lang="it-IT" sz="2000" b="1" dirty="0">
                <a:solidFill>
                  <a:srgbClr val="2A65AE"/>
                </a:solidFill>
              </a:rPr>
              <a:t>trattamento radioterapico molecolare </a:t>
            </a:r>
            <a:r>
              <a:rPr lang="it-IT" sz="2000" dirty="0">
                <a:solidFill>
                  <a:srgbClr val="2A65AE"/>
                </a:solidFill>
              </a:rPr>
              <a:t>con un </a:t>
            </a:r>
            <a:r>
              <a:rPr lang="it-IT" sz="2000" b="1" dirty="0">
                <a:solidFill>
                  <a:srgbClr val="2A65AE"/>
                </a:solidFill>
              </a:rPr>
              <a:t>misuratore indossabile </a:t>
            </a:r>
            <a:r>
              <a:rPr lang="it-IT" sz="2000" dirty="0">
                <a:solidFill>
                  <a:srgbClr val="2A65AE"/>
                </a:solidFill>
              </a:rPr>
              <a:t>della dose di radiazioni assorbita (dosimetria interna)</a:t>
            </a:r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C44C3289-B706-9BFA-8361-E12BEECE537F}"/>
              </a:ext>
            </a:extLst>
          </p:cNvPr>
          <p:cNvSpPr txBox="1"/>
          <p:nvPr/>
        </p:nvSpPr>
        <p:spPr>
          <a:xfrm>
            <a:off x="6412033" y="1099746"/>
            <a:ext cx="55449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2A65AE"/>
                </a:solidFill>
              </a:rPr>
              <a:t>I primi esempi di applicazione pratica della diagnostica di precisione</a:t>
            </a:r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571EE0F6-DC4E-ED86-45F2-1C3C1C35F64E}"/>
              </a:ext>
            </a:extLst>
          </p:cNvPr>
          <p:cNvSpPr txBox="1"/>
          <p:nvPr/>
        </p:nvSpPr>
        <p:spPr>
          <a:xfrm>
            <a:off x="6749927" y="373621"/>
            <a:ext cx="4869202" cy="584775"/>
          </a:xfrm>
          <a:noFill/>
          <a:ln w="38100">
            <a:solidFill>
              <a:srgbClr val="2A65AE"/>
            </a:solidFill>
          </a:ln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3200" b="1">
                <a:solidFill>
                  <a:srgbClr val="E6812C"/>
                </a:solidFill>
              </a:defRPr>
            </a:lvl1pPr>
          </a:lstStyle>
          <a:p>
            <a:r>
              <a:rPr lang="it-IT" dirty="0"/>
              <a:t>Dove </a:t>
            </a:r>
            <a:r>
              <a:rPr lang="it-IT" dirty="0">
                <a:solidFill>
                  <a:srgbClr val="2A65AE"/>
                </a:solidFill>
              </a:rPr>
              <a:t>stiamo andando? </a:t>
            </a:r>
          </a:p>
        </p:txBody>
      </p:sp>
    </p:spTree>
    <p:extLst>
      <p:ext uri="{BB962C8B-B14F-4D97-AF65-F5344CB8AC3E}">
        <p14:creationId xmlns:p14="http://schemas.microsoft.com/office/powerpoint/2010/main" val="24084991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76CC7938-FF7A-5886-8A6D-04FFFF6CC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6113"/>
            <a:ext cx="10515600" cy="1325563"/>
          </a:xfrm>
        </p:spPr>
        <p:txBody>
          <a:bodyPr>
            <a:normAutofit/>
          </a:bodyPr>
          <a:lstStyle/>
          <a:p>
            <a:r>
              <a:rPr lang="it-IT" b="1" dirty="0">
                <a:solidFill>
                  <a:srgbClr val="2A65AE"/>
                </a:solidFill>
                <a:latin typeface="General Sans" pitchFamily="50" charset="0"/>
              </a:rPr>
              <a:t>SPOKE 4</a:t>
            </a:r>
            <a:br>
              <a:rPr lang="it-IT" b="1" dirty="0">
                <a:solidFill>
                  <a:srgbClr val="2A65AE"/>
                </a:solidFill>
                <a:latin typeface="General Sans" pitchFamily="50" charset="0"/>
              </a:rPr>
            </a:br>
            <a:r>
              <a:rPr lang="it-IT" sz="4000" b="1" dirty="0">
                <a:solidFill>
                  <a:srgbClr val="2A65AE"/>
                </a:solidFill>
                <a:latin typeface="General Sans" pitchFamily="50" charset="0"/>
              </a:rPr>
              <a:t>Precision </a:t>
            </a:r>
            <a:r>
              <a:rPr lang="it-IT" sz="4000" b="1" dirty="0" err="1">
                <a:solidFill>
                  <a:srgbClr val="2A65AE"/>
                </a:solidFill>
                <a:latin typeface="General Sans" pitchFamily="50" charset="0"/>
              </a:rPr>
              <a:t>Diagnostics</a:t>
            </a:r>
            <a:endParaRPr lang="it-IT" sz="4000" dirty="0"/>
          </a:p>
        </p:txBody>
      </p:sp>
      <p:pic>
        <p:nvPicPr>
          <p:cNvPr id="5" name="Immagine 2">
            <a:extLst>
              <a:ext uri="{FF2B5EF4-FFF2-40B4-BE49-F238E27FC236}">
                <a16:creationId xmlns:a16="http://schemas.microsoft.com/office/drawing/2014/main" id="{4B14A251-A54E-8CB5-3496-86E2C7AE1B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42" r="772" b="37133"/>
          <a:stretch/>
        </p:blipFill>
        <p:spPr>
          <a:xfrm>
            <a:off x="-2" y="5992839"/>
            <a:ext cx="12192001" cy="872197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867F71B9-3BDA-3CAE-A7F6-A4102B242FE9}"/>
              </a:ext>
            </a:extLst>
          </p:cNvPr>
          <p:cNvSpPr txBox="1"/>
          <p:nvPr/>
        </p:nvSpPr>
        <p:spPr>
          <a:xfrm>
            <a:off x="6749927" y="373621"/>
            <a:ext cx="4869202" cy="584775"/>
          </a:xfrm>
          <a:noFill/>
          <a:ln w="38100">
            <a:solidFill>
              <a:srgbClr val="2A65AE"/>
            </a:solidFill>
          </a:ln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3200" b="1">
                <a:solidFill>
                  <a:srgbClr val="E6812C"/>
                </a:solidFill>
              </a:defRPr>
            </a:lvl1pPr>
          </a:lstStyle>
          <a:p>
            <a:r>
              <a:rPr lang="it-IT" dirty="0"/>
              <a:t>Dove </a:t>
            </a:r>
            <a:r>
              <a:rPr lang="it-IT" dirty="0">
                <a:solidFill>
                  <a:srgbClr val="2A65AE"/>
                </a:solidFill>
              </a:rPr>
              <a:t>stiamo andando? </a:t>
            </a:r>
          </a:p>
        </p:txBody>
      </p:sp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6F153C29-3B04-E924-AE26-988D016F8D39}"/>
              </a:ext>
            </a:extLst>
          </p:cNvPr>
          <p:cNvCxnSpPr>
            <a:cxnSpLocks/>
          </p:cNvCxnSpPr>
          <p:nvPr/>
        </p:nvCxnSpPr>
        <p:spPr>
          <a:xfrm>
            <a:off x="6152908" y="1998307"/>
            <a:ext cx="5787193" cy="0"/>
          </a:xfrm>
          <a:prstGeom prst="line">
            <a:avLst/>
          </a:prstGeom>
          <a:ln w="38100">
            <a:solidFill>
              <a:srgbClr val="2A65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320E22A9-CE03-CF9F-5BB8-B482377EDA89}"/>
              </a:ext>
            </a:extLst>
          </p:cNvPr>
          <p:cNvSpPr txBox="1"/>
          <p:nvPr/>
        </p:nvSpPr>
        <p:spPr>
          <a:xfrm>
            <a:off x="6412033" y="1099746"/>
            <a:ext cx="55449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2A65AE"/>
                </a:solidFill>
              </a:rPr>
              <a:t>I primi esempi di applicazione pratica della diagnostica di precisione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10EC9B3-96FE-AE84-A0F7-74EA360FB12D}"/>
              </a:ext>
            </a:extLst>
          </p:cNvPr>
          <p:cNvSpPr txBox="1"/>
          <p:nvPr/>
        </p:nvSpPr>
        <p:spPr>
          <a:xfrm>
            <a:off x="550597" y="1701026"/>
            <a:ext cx="5200893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it-IT"/>
            </a:defPPr>
            <a:lvl1pPr algn="ctr">
              <a:defRPr b="1">
                <a:solidFill>
                  <a:srgbClr val="2B65B0"/>
                </a:solidFill>
              </a:defRPr>
            </a:lvl1pPr>
          </a:lstStyle>
          <a:p>
            <a:r>
              <a:rPr lang="it-IT" sz="2400" dirty="0">
                <a:solidFill>
                  <a:srgbClr val="E6812C"/>
                </a:solidFill>
              </a:rPr>
              <a:t>La biologia molecolare come strumento di medicina personalizzata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73D14A9-CA56-24B6-7F32-2029CC6EF510}"/>
              </a:ext>
            </a:extLst>
          </p:cNvPr>
          <p:cNvSpPr txBox="1"/>
          <p:nvPr/>
        </p:nvSpPr>
        <p:spPr>
          <a:xfrm>
            <a:off x="1122614" y="2832425"/>
            <a:ext cx="50668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solidFill>
                  <a:srgbClr val="2A65AE"/>
                </a:solidFill>
              </a:rPr>
              <a:t>Il micro-RNA 494 ha dimostrato un ruolo cruciale nella </a:t>
            </a:r>
            <a:r>
              <a:rPr lang="it-IT" sz="2000" b="1" dirty="0">
                <a:solidFill>
                  <a:srgbClr val="2A65AE"/>
                </a:solidFill>
              </a:rPr>
              <a:t>riprogrammazione metabolica </a:t>
            </a:r>
            <a:r>
              <a:rPr lang="it-IT" sz="2000" dirty="0">
                <a:solidFill>
                  <a:srgbClr val="2A65AE"/>
                </a:solidFill>
              </a:rPr>
              <a:t>in cellule di carcinoma epatocellulare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8E05353-ED33-E004-BC77-76D509E57550}"/>
              </a:ext>
            </a:extLst>
          </p:cNvPr>
          <p:cNvSpPr txBox="1"/>
          <p:nvPr/>
        </p:nvSpPr>
        <p:spPr>
          <a:xfrm>
            <a:off x="1701766" y="3829898"/>
            <a:ext cx="47102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2A65AE"/>
                </a:solidFill>
              </a:rPr>
              <a:t>Ruoli potenziali: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it-IT" sz="2000" dirty="0">
                <a:solidFill>
                  <a:srgbClr val="E6812C"/>
                </a:solidFill>
              </a:rPr>
              <a:t>Biomarcatore di </a:t>
            </a:r>
            <a:r>
              <a:rPr lang="it-IT" sz="2000" b="1" dirty="0">
                <a:solidFill>
                  <a:srgbClr val="E6812C"/>
                </a:solidFill>
              </a:rPr>
              <a:t>risposta alla terapia con </a:t>
            </a:r>
            <a:r>
              <a:rPr lang="it-IT" sz="2000" b="1" dirty="0" err="1">
                <a:solidFill>
                  <a:srgbClr val="E6812C"/>
                </a:solidFill>
              </a:rPr>
              <a:t>sorafenib</a:t>
            </a:r>
            <a:endParaRPr lang="it-IT" sz="2000" b="1" dirty="0">
              <a:solidFill>
                <a:srgbClr val="E6812C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it-IT" sz="2000" b="1" dirty="0">
                <a:solidFill>
                  <a:srgbClr val="E6812C"/>
                </a:solidFill>
              </a:rPr>
              <a:t>Bersaglio terapeutico </a:t>
            </a:r>
            <a:r>
              <a:rPr lang="it-IT" sz="2000" dirty="0">
                <a:solidFill>
                  <a:srgbClr val="E6812C"/>
                </a:solidFill>
              </a:rPr>
              <a:t>per strategie combinate con </a:t>
            </a:r>
            <a:r>
              <a:rPr lang="it-IT" sz="2000" dirty="0" err="1">
                <a:solidFill>
                  <a:srgbClr val="E6812C"/>
                </a:solidFill>
              </a:rPr>
              <a:t>sorafenib</a:t>
            </a:r>
            <a:r>
              <a:rPr lang="it-IT" sz="2000" dirty="0">
                <a:solidFill>
                  <a:srgbClr val="E6812C"/>
                </a:solidFill>
              </a:rPr>
              <a:t> o altri farmaci oncologici</a:t>
            </a:r>
          </a:p>
        </p:txBody>
      </p:sp>
      <p:pic>
        <p:nvPicPr>
          <p:cNvPr id="14" name="Picture 4" descr="HumiR">
            <a:extLst>
              <a:ext uri="{FF2B5EF4-FFF2-40B4-BE49-F238E27FC236}">
                <a16:creationId xmlns:a16="http://schemas.microsoft.com/office/drawing/2014/main" id="{F40D31DB-3F03-4D90-BC8B-353A131B4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70616" y="3780469"/>
            <a:ext cx="1763475" cy="1888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magine 16" descr="Immagine che contiene testo, mappa, diagramma&#10;&#10;Descrizione generata automaticamente">
            <a:extLst>
              <a:ext uri="{FF2B5EF4-FFF2-40B4-BE49-F238E27FC236}">
                <a16:creationId xmlns:a16="http://schemas.microsoft.com/office/drawing/2014/main" id="{CB2E8651-FCE0-4443-7E36-245A3A2785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9" r="12203" b="16278"/>
          <a:stretch/>
        </p:blipFill>
        <p:spPr>
          <a:xfrm>
            <a:off x="7229127" y="3060113"/>
            <a:ext cx="4401260" cy="2726163"/>
          </a:xfrm>
          <a:prstGeom prst="rect">
            <a:avLst/>
          </a:prstGeom>
        </p:spPr>
      </p:pic>
      <p:pic>
        <p:nvPicPr>
          <p:cNvPr id="18" name="Immagine 17" descr="Immagine che contiene testo, schermata, Carattere&#10;&#10;Descrizione generata automaticamente">
            <a:extLst>
              <a:ext uri="{FF2B5EF4-FFF2-40B4-BE49-F238E27FC236}">
                <a16:creationId xmlns:a16="http://schemas.microsoft.com/office/drawing/2014/main" id="{E4B8A5B2-7FA4-89D9-A05C-706201BB1F7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62"/>
          <a:stretch/>
        </p:blipFill>
        <p:spPr>
          <a:xfrm>
            <a:off x="7732743" y="2211661"/>
            <a:ext cx="3776683" cy="875379"/>
          </a:xfrm>
          <a:prstGeom prst="rect">
            <a:avLst/>
          </a:prstGeom>
        </p:spPr>
      </p:pic>
      <p:pic>
        <p:nvPicPr>
          <p:cNvPr id="11" name="Immagine 10" descr="Immagine che contiene testo, schermata, Carattere&#10;&#10;Descrizione generata automaticamente">
            <a:extLst>
              <a:ext uri="{FF2B5EF4-FFF2-40B4-BE49-F238E27FC236}">
                <a16:creationId xmlns:a16="http://schemas.microsoft.com/office/drawing/2014/main" id="{5FE95695-FD39-2828-053D-9F94BE7D07D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20" t="-5627" b="75010"/>
          <a:stretch/>
        </p:blipFill>
        <p:spPr>
          <a:xfrm>
            <a:off x="10848882" y="2328541"/>
            <a:ext cx="1321087" cy="40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0269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</TotalTime>
  <Words>619</Words>
  <Application>Microsoft Office PowerPoint</Application>
  <PresentationFormat>Widescreen</PresentationFormat>
  <Paragraphs>153</Paragraphs>
  <Slides>15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24" baseType="lpstr">
      <vt:lpstr>Aptos</vt:lpstr>
      <vt:lpstr>Arial</vt:lpstr>
      <vt:lpstr>Calibri</vt:lpstr>
      <vt:lpstr>Calibri Light</vt:lpstr>
      <vt:lpstr>Courier New</vt:lpstr>
      <vt:lpstr>General Sans</vt:lpstr>
      <vt:lpstr>OTNEJMScalaSansLF</vt:lpstr>
      <vt:lpstr>Wingdings</vt:lpstr>
      <vt:lpstr>Tema di Office</vt:lpstr>
      <vt:lpstr>Presentazione standard di PowerPoint</vt:lpstr>
      <vt:lpstr>SPOKE 4 Precision Diagnostics</vt:lpstr>
      <vt:lpstr>Presentazione standard di PowerPoint</vt:lpstr>
      <vt:lpstr>Presentazione standard di PowerPoint</vt:lpstr>
      <vt:lpstr>Presentazione standard di PowerPoint</vt:lpstr>
      <vt:lpstr>SPOKE 4 Precision Diagnostics</vt:lpstr>
      <vt:lpstr>SPOKE 4 Precision Diagnostics</vt:lpstr>
      <vt:lpstr>SPOKE 4 Precision Diagnostics</vt:lpstr>
      <vt:lpstr>SPOKE 4 Precision Diagnostics</vt:lpstr>
      <vt:lpstr>SPOKE 4 Precision Diagnostics</vt:lpstr>
      <vt:lpstr>SPOKE 4 Precision Diagnostics</vt:lpstr>
      <vt:lpstr>Presentazione standard di PowerPoint</vt:lpstr>
      <vt:lpstr>Presentazione standard di PowerPoint</vt:lpstr>
      <vt:lpstr>SPOKE 4 Precision Diagnostics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Account Microsoft</dc:creator>
  <cp:lastModifiedBy>Andrea Isidori</cp:lastModifiedBy>
  <cp:revision>19</cp:revision>
  <dcterms:created xsi:type="dcterms:W3CDTF">2024-05-13T08:52:54Z</dcterms:created>
  <dcterms:modified xsi:type="dcterms:W3CDTF">2024-06-13T08:15:13Z</dcterms:modified>
</cp:coreProperties>
</file>