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8" r:id="rId3"/>
    <p:sldId id="257" r:id="rId4"/>
    <p:sldId id="259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60" r:id="rId25"/>
    <p:sldId id="261" r:id="rId26"/>
    <p:sldId id="262" r:id="rId27"/>
    <p:sldId id="263" r:id="rId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65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91" d="100"/>
          <a:sy n="91" d="100"/>
        </p:scale>
        <p:origin x="20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4801C-F2BF-4AAF-83BA-55596DEBE16C}" type="datetimeFigureOut">
              <a:rPr lang="it-IT" smtClean="0"/>
              <a:t>13/06/24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C1AE9-E615-4882-B681-47E0B702A4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5934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C3260B-C92A-4F58-AB36-A2ABF1B4027F}" type="datetimeFigureOut">
              <a:rPr lang="it-IT" smtClean="0"/>
              <a:t>13/06/24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A90B0-9CD9-402D-B936-CE1A929BF05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6444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A90B0-9CD9-402D-B936-CE1A929BF05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1913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A90B0-9CD9-402D-B936-CE1A929BF05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2701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FD56-0A19-4EB7-9CAE-6E045ADE585D}" type="datetimeFigureOut">
              <a:rPr lang="it-IT" smtClean="0"/>
              <a:t>13/06/24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677C-84B4-4DB5-B1F7-1873DF90256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566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FD56-0A19-4EB7-9CAE-6E045ADE585D}" type="datetimeFigureOut">
              <a:rPr lang="it-IT" smtClean="0"/>
              <a:t>13/06/24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677C-84B4-4DB5-B1F7-1873DF90256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0181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FD56-0A19-4EB7-9CAE-6E045ADE585D}" type="datetimeFigureOut">
              <a:rPr lang="it-IT" smtClean="0"/>
              <a:t>13/06/24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677C-84B4-4DB5-B1F7-1873DF90256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6785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FD56-0A19-4EB7-9CAE-6E045ADE585D}" type="datetimeFigureOut">
              <a:rPr lang="it-IT" smtClean="0"/>
              <a:t>13/06/24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677C-84B4-4DB5-B1F7-1873DF90256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3238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FD56-0A19-4EB7-9CAE-6E045ADE585D}" type="datetimeFigureOut">
              <a:rPr lang="it-IT" smtClean="0"/>
              <a:t>13/06/24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677C-84B4-4DB5-B1F7-1873DF90256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9166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FD56-0A19-4EB7-9CAE-6E045ADE585D}" type="datetimeFigureOut">
              <a:rPr lang="it-IT" smtClean="0"/>
              <a:t>13/06/24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677C-84B4-4DB5-B1F7-1873DF90256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064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FD56-0A19-4EB7-9CAE-6E045ADE585D}" type="datetimeFigureOut">
              <a:rPr lang="it-IT" smtClean="0"/>
              <a:t>13/06/24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677C-84B4-4DB5-B1F7-1873DF90256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7268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FD56-0A19-4EB7-9CAE-6E045ADE585D}" type="datetimeFigureOut">
              <a:rPr lang="it-IT" smtClean="0"/>
              <a:t>13/06/24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677C-84B4-4DB5-B1F7-1873DF90256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649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FD56-0A19-4EB7-9CAE-6E045ADE585D}" type="datetimeFigureOut">
              <a:rPr lang="it-IT" smtClean="0"/>
              <a:t>13/06/24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677C-84B4-4DB5-B1F7-1873DF90256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66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FD56-0A19-4EB7-9CAE-6E045ADE585D}" type="datetimeFigureOut">
              <a:rPr lang="it-IT" smtClean="0"/>
              <a:t>13/06/24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677C-84B4-4DB5-B1F7-1873DF90256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4667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FD56-0A19-4EB7-9CAE-6E045ADE585D}" type="datetimeFigureOut">
              <a:rPr lang="it-IT" smtClean="0"/>
              <a:t>13/06/24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677C-84B4-4DB5-B1F7-1873DF90256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2224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CFD56-0A19-4EB7-9CAE-6E045ADE585D}" type="datetimeFigureOut">
              <a:rPr lang="it-IT" smtClean="0"/>
              <a:t>13/06/24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7677C-84B4-4DB5-B1F7-1873DF90256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444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59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">
            <a:extLst>
              <a:ext uri="{FF2B5EF4-FFF2-40B4-BE49-F238E27FC236}">
                <a16:creationId xmlns:a16="http://schemas.microsoft.com/office/drawing/2014/main" id="{BAA0CF40-BC23-FB76-CE42-0C36F422F2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BAD075A-044B-C5E8-7F80-9892F2DAFE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939" b="34174"/>
          <a:stretch/>
        </p:blipFill>
        <p:spPr>
          <a:xfrm>
            <a:off x="0" y="-49332"/>
            <a:ext cx="3924933" cy="148302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9397C7C-DF32-92C1-EF13-BB118FC37B65}"/>
              </a:ext>
            </a:extLst>
          </p:cNvPr>
          <p:cNvSpPr txBox="1"/>
          <p:nvPr/>
        </p:nvSpPr>
        <p:spPr>
          <a:xfrm>
            <a:off x="4019824" y="107402"/>
            <a:ext cx="8079585" cy="1292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WP 3: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Pharmacophoric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dynamic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docking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simulations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of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genetic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altered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molecules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omic Sans MS" panose="030F0902030302020204" pitchFamily="66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omic Sans MS" panose="030F0902030302020204" pitchFamily="66" charset="0"/>
            </a:endParaRPr>
          </a:p>
          <a:p>
            <a:pPr>
              <a:defRPr sz="14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Task 3.3: Fight the enemy before you can see it: moving tools for early diagnosis from bench to bedside </a:t>
            </a:r>
            <a:r>
              <a:rPr lang="en-GB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</a:rPr>
              <a:t>(</a:t>
            </a:r>
            <a:r>
              <a:rPr lang="en-GB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</a:rPr>
              <a:t>UniPI</a:t>
            </a:r>
            <a:r>
              <a:rPr lang="en-GB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</a:rPr>
              <a:t>:</a:t>
            </a:r>
            <a:r>
              <a:rPr lang="en-GB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</a:rPr>
              <a:t> F. Minutolo, S. </a:t>
            </a:r>
            <a:r>
              <a:rPr lang="en-GB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</a:rPr>
              <a:t>Landi</a:t>
            </a:r>
            <a:r>
              <a:rPr lang="en-GB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</a:rPr>
              <a:t>)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lang="it-IT" sz="1400" dirty="0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20269D-2902-F5EE-B705-1D8CA3DE898E}"/>
              </a:ext>
            </a:extLst>
          </p:cNvPr>
          <p:cNvSpPr txBox="1"/>
          <p:nvPr/>
        </p:nvSpPr>
        <p:spPr>
          <a:xfrm>
            <a:off x="237388" y="1658744"/>
            <a:ext cx="111735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Establishment of the optimal conditions for the immunostaining of the MSLN-overexpressing with Fn3, an anti-His-tag and an anti-MSLN antibody. For these preliminary experiments we employed only MSTO_clone_1. Further investigation of the “three-component” reaction as a better strategy compared to the </a:t>
            </a: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Sonogashira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coupling to obtain the desired probes.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B16EBE5-9EF8-61A8-2BA4-8BE1321EC6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873091"/>
              </p:ext>
            </p:extLst>
          </p:nvPr>
        </p:nvGraphicFramePr>
        <p:xfrm>
          <a:off x="6956416" y="3165212"/>
          <a:ext cx="3505703" cy="150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0332">
                  <a:extLst>
                    <a:ext uri="{9D8B030D-6E8A-4147-A177-3AD203B41FA5}">
                      <a16:colId xmlns:a16="http://schemas.microsoft.com/office/drawing/2014/main" val="1096156422"/>
                    </a:ext>
                  </a:extLst>
                </a:gridCol>
                <a:gridCol w="1685371">
                  <a:extLst>
                    <a:ext uri="{9D8B030D-6E8A-4147-A177-3AD203B41FA5}">
                      <a16:colId xmlns:a16="http://schemas.microsoft.com/office/drawing/2014/main" val="32023590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Docking algorithm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Binding affinity (kcal/mol)</a:t>
                      </a:r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157053"/>
                  </a:ext>
                </a:extLst>
              </a:tr>
              <a:tr h="302540"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 err="1"/>
                        <a:t>Cluspro</a:t>
                      </a:r>
                      <a:endParaRPr lang="en-GB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/>
                        <a:t>-22.9 </a:t>
                      </a:r>
                      <a:r>
                        <a:rPr lang="en-GB" sz="1500" b="1" u="sng" dirty="0"/>
                        <a:t>+</a:t>
                      </a:r>
                      <a:r>
                        <a:rPr lang="en-GB" sz="1500" b="1" dirty="0"/>
                        <a:t> 4.6</a:t>
                      </a:r>
                      <a:endParaRPr lang="en-US" sz="15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434219"/>
                  </a:ext>
                </a:extLst>
              </a:tr>
              <a:tr h="302540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err="1"/>
                        <a:t>Hdock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-5.4 + 4.0</a:t>
                      </a:r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970852"/>
                  </a:ext>
                </a:extLst>
              </a:tr>
              <a:tr h="302540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err="1"/>
                        <a:t>pydock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-6.9 + 4.6</a:t>
                      </a:r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339398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4D0D1A0C-71C6-5B90-9FAC-A21C8AC66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111" y="2642341"/>
            <a:ext cx="3973952" cy="312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5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">
            <a:extLst>
              <a:ext uri="{FF2B5EF4-FFF2-40B4-BE49-F238E27FC236}">
                <a16:creationId xmlns:a16="http://schemas.microsoft.com/office/drawing/2014/main" id="{BAA0CF40-BC23-FB76-CE42-0C36F422F2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AC5935C-ADCC-57CB-94C7-D7E97A6B6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737" b="1"/>
          <a:stretch/>
        </p:blipFill>
        <p:spPr>
          <a:xfrm>
            <a:off x="145144" y="219644"/>
            <a:ext cx="3263638" cy="124723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99EE2D4-0194-A23D-F560-CAE22CF1011D}"/>
              </a:ext>
            </a:extLst>
          </p:cNvPr>
          <p:cNvSpPr txBox="1"/>
          <p:nvPr/>
        </p:nvSpPr>
        <p:spPr>
          <a:xfrm>
            <a:off x="3352790" y="0"/>
            <a:ext cx="8838969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WP4: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Preclinical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models for precise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therapeutic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and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diagnostic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prevention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strategies 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(UNIPA: </a:t>
            </a:r>
            <a:r>
              <a:rPr lang="en-US" altLang="en-US" sz="1600" b="1" i="1" dirty="0">
                <a:solidFill>
                  <a:schemeClr val="accent1"/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G.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 </a:t>
            </a:r>
            <a:r>
              <a:rPr lang="en-US" altLang="en-US" sz="1600" b="1" i="1" dirty="0">
                <a:solidFill>
                  <a:schemeClr val="accent1"/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Stassi)</a:t>
            </a:r>
          </a:p>
          <a:p>
            <a:endParaRPr lang="it-IT" sz="1600" dirty="0">
              <a:solidFill>
                <a:srgbClr val="4472C4"/>
              </a:solidFill>
              <a:latin typeface="Comic Sans MS" panose="030F0902030302020204" pitchFamily="66" charset="0"/>
            </a:endParaRPr>
          </a:p>
          <a:p>
            <a:pPr>
              <a:defRPr sz="14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Task 4.1: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Modeling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of 3D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approaches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of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multicellular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spheroids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structures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for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estimating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the risk of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disease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initiation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and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progression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(UNIPA: 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G.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 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Stassi; IFO-IRE: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A.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Bagnato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G.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Blandino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D.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Donzelli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ISS: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E.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Ambrosini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P.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Picchieri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B. Serafini, A.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Zeuner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UniMIB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R.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Fruscio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A. L.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Vescovi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UniMORE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 V.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Zappavigna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UniPI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 S.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Danti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F. Minutolo;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UniTOR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 VERGATA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 S.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Melino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)</a:t>
            </a:r>
            <a:endParaRPr lang="it-IT" sz="16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9454AB2-55E6-1A3D-C73B-5A3963BC15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111" t="16703"/>
          <a:stretch/>
        </p:blipFill>
        <p:spPr>
          <a:xfrm>
            <a:off x="145144" y="2578252"/>
            <a:ext cx="3411972" cy="3346720"/>
          </a:xfrm>
          <a:prstGeom prst="rect">
            <a:avLst/>
          </a:prstGeom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82E384DD-4BB0-F8E6-1CC7-811A03A66935}"/>
              </a:ext>
            </a:extLst>
          </p:cNvPr>
          <p:cNvGrpSpPr/>
          <p:nvPr/>
        </p:nvGrpSpPr>
        <p:grpSpPr>
          <a:xfrm>
            <a:off x="3557115" y="2589878"/>
            <a:ext cx="8430321" cy="3357394"/>
            <a:chOff x="3939098" y="1904248"/>
            <a:chExt cx="8262980" cy="3290750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8673F368-5A68-7D09-5C19-435F5FBA7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39098" y="1904248"/>
              <a:ext cx="8262980" cy="3290750"/>
            </a:xfrm>
            <a:prstGeom prst="rect">
              <a:avLst/>
            </a:prstGeom>
          </p:spPr>
        </p:pic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7AE7C1B4-8F92-B740-BA76-9E15E92EAD83}"/>
                </a:ext>
              </a:extLst>
            </p:cNvPr>
            <p:cNvSpPr/>
            <p:nvPr/>
          </p:nvSpPr>
          <p:spPr>
            <a:xfrm>
              <a:off x="10259367" y="2240782"/>
              <a:ext cx="321547" cy="1708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C68664A-C71D-2A26-CCC9-E11F03845ED0}"/>
              </a:ext>
            </a:extLst>
          </p:cNvPr>
          <p:cNvSpPr txBox="1"/>
          <p:nvPr/>
        </p:nvSpPr>
        <p:spPr>
          <a:xfrm>
            <a:off x="2508728" y="2174979"/>
            <a:ext cx="845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Optimization of 3D cell-culture models for studying cancer cell proliferation</a:t>
            </a:r>
          </a:p>
        </p:txBody>
      </p:sp>
    </p:spTree>
    <p:extLst>
      <p:ext uri="{BB962C8B-B14F-4D97-AF65-F5344CB8AC3E}">
        <p14:creationId xmlns:p14="http://schemas.microsoft.com/office/powerpoint/2010/main" val="3958592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">
            <a:extLst>
              <a:ext uri="{FF2B5EF4-FFF2-40B4-BE49-F238E27FC236}">
                <a16:creationId xmlns:a16="http://schemas.microsoft.com/office/drawing/2014/main" id="{BAA0CF40-BC23-FB76-CE42-0C36F422F2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FC196AA-5D43-1DBC-1B46-AFDABC606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737" b="1"/>
          <a:stretch/>
        </p:blipFill>
        <p:spPr>
          <a:xfrm>
            <a:off x="145144" y="219644"/>
            <a:ext cx="3263638" cy="124723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27C506A-BC0E-792E-B62B-B0BE661EDE6D}"/>
              </a:ext>
            </a:extLst>
          </p:cNvPr>
          <p:cNvSpPr txBox="1"/>
          <p:nvPr/>
        </p:nvSpPr>
        <p:spPr>
          <a:xfrm>
            <a:off x="3353031" y="226668"/>
            <a:ext cx="8838969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WP4: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Preclinical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models for precise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therapeutic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and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diagnostic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prevention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strategies 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(UNIPA: </a:t>
            </a:r>
            <a:r>
              <a:rPr lang="en-US" altLang="en-US" sz="1600" b="1" i="1" dirty="0">
                <a:solidFill>
                  <a:schemeClr val="accent1"/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G.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 </a:t>
            </a:r>
            <a:r>
              <a:rPr lang="en-US" altLang="en-US" sz="1600" b="1" i="1" dirty="0">
                <a:solidFill>
                  <a:schemeClr val="accent1"/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Stassi)</a:t>
            </a:r>
          </a:p>
          <a:p>
            <a:endParaRPr lang="it-IT" sz="1600" dirty="0">
              <a:solidFill>
                <a:srgbClr val="4472C4"/>
              </a:solidFill>
              <a:latin typeface="Comic Sans MS" panose="030F0902030302020204" pitchFamily="66" charset="0"/>
            </a:endParaRPr>
          </a:p>
          <a:p>
            <a:pPr>
              <a:defRPr sz="14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Task 4.1: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Modeling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of 3D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approaches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of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multicellular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spheroids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structures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for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estimating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the risk of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disease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initiation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and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progression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(UNIPA: 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G.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 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Stassi; IFO-IRE: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A.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Bagnato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G.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Blandino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D.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Donzelli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ISS: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E.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Ambrosini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P.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Picchieri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B. Serafini, A.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Zeuner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UniMIB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R.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Fruscio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A. L.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Vescovi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UniMORE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 V.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Zappavigna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UniPI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 S.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Danti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F. Minutolo;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UniTOR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 VERGATA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 S.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Melino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)</a:t>
            </a:r>
            <a:endParaRPr lang="it-IT" sz="16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A6BB791-A84C-179C-40D1-9B456F187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44" y="2773345"/>
            <a:ext cx="5796675" cy="2209556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FB2B0BD2-4A83-7098-6F5D-ECFA53F16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0183" y="2630061"/>
            <a:ext cx="5959846" cy="249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41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">
            <a:extLst>
              <a:ext uri="{FF2B5EF4-FFF2-40B4-BE49-F238E27FC236}">
                <a16:creationId xmlns:a16="http://schemas.microsoft.com/office/drawing/2014/main" id="{BAA0CF40-BC23-FB76-CE42-0C36F422F2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FC196AA-5D43-1DBC-1B46-AFDABC606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737" b="1"/>
          <a:stretch/>
        </p:blipFill>
        <p:spPr>
          <a:xfrm>
            <a:off x="145144" y="219644"/>
            <a:ext cx="3263638" cy="124723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27C506A-BC0E-792E-B62B-B0BE661EDE6D}"/>
              </a:ext>
            </a:extLst>
          </p:cNvPr>
          <p:cNvSpPr txBox="1"/>
          <p:nvPr/>
        </p:nvSpPr>
        <p:spPr>
          <a:xfrm>
            <a:off x="3353031" y="226668"/>
            <a:ext cx="8838969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WP4: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Preclinical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models for precise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therapeutic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and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diagnostic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prevention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strategies 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(UNIPA: </a:t>
            </a:r>
            <a:r>
              <a:rPr lang="en-US" altLang="en-US" sz="1600" b="1" i="1" dirty="0">
                <a:solidFill>
                  <a:schemeClr val="accent1"/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G.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 </a:t>
            </a:r>
            <a:r>
              <a:rPr lang="en-US" altLang="en-US" sz="1600" b="1" i="1" dirty="0">
                <a:solidFill>
                  <a:schemeClr val="accent1"/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Stassi)</a:t>
            </a:r>
          </a:p>
          <a:p>
            <a:endParaRPr lang="it-IT" sz="1600" dirty="0">
              <a:solidFill>
                <a:srgbClr val="4472C4"/>
              </a:solidFill>
              <a:latin typeface="Comic Sans MS" panose="030F0902030302020204" pitchFamily="66" charset="0"/>
            </a:endParaRPr>
          </a:p>
          <a:p>
            <a:pPr>
              <a:defRPr sz="14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Task 4.1: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Modeling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of 3D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approaches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of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multicellular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spheroids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structures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for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estimating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the risk of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disease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initiation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and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progression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(UNIPA: 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G.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 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Stassi; IFO-IRE: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A.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Bagnato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G.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Blandino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D.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Donzelli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ISS: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E.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Ambrosini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P.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Picchieri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B. Serafini, A.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Zeuner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UniMIB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R.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Fruscio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A. L.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Vescovi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UniMORE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 V.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Zappavigna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UniPI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 S.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Danti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F. Minutolo;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UniTOR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 VERGATA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 S.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Melino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)</a:t>
            </a:r>
            <a:endParaRPr lang="it-IT" sz="16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05FD290-78DD-F8E0-9F26-48A7B78C9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23" y="2587833"/>
            <a:ext cx="6060104" cy="253689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A19D17D-B92F-28EC-0090-5A294056C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248" y="2653876"/>
            <a:ext cx="5862729" cy="228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44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">
            <a:extLst>
              <a:ext uri="{FF2B5EF4-FFF2-40B4-BE49-F238E27FC236}">
                <a16:creationId xmlns:a16="http://schemas.microsoft.com/office/drawing/2014/main" id="{BAA0CF40-BC23-FB76-CE42-0C36F422F2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FC196AA-5D43-1DBC-1B46-AFDABC606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737" b="1"/>
          <a:stretch/>
        </p:blipFill>
        <p:spPr>
          <a:xfrm>
            <a:off x="145144" y="219644"/>
            <a:ext cx="3263638" cy="124723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27C506A-BC0E-792E-B62B-B0BE661EDE6D}"/>
              </a:ext>
            </a:extLst>
          </p:cNvPr>
          <p:cNvSpPr txBox="1"/>
          <p:nvPr/>
        </p:nvSpPr>
        <p:spPr>
          <a:xfrm>
            <a:off x="3353031" y="226668"/>
            <a:ext cx="8838969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WP4: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Preclinical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models for precise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therapeutic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and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diagnostic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prevention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strategies 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(UNIPA: </a:t>
            </a:r>
            <a:r>
              <a:rPr lang="en-US" altLang="en-US" sz="1600" b="1" i="1" dirty="0">
                <a:solidFill>
                  <a:schemeClr val="accent1"/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G.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 </a:t>
            </a:r>
            <a:r>
              <a:rPr lang="en-US" altLang="en-US" sz="1600" b="1" i="1" dirty="0">
                <a:solidFill>
                  <a:schemeClr val="accent1"/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Stassi)</a:t>
            </a:r>
          </a:p>
          <a:p>
            <a:endParaRPr lang="it-IT" sz="1600" dirty="0">
              <a:solidFill>
                <a:srgbClr val="4472C4"/>
              </a:solidFill>
              <a:latin typeface="Comic Sans MS" panose="030F0902030302020204" pitchFamily="66" charset="0"/>
            </a:endParaRPr>
          </a:p>
          <a:p>
            <a:pPr>
              <a:defRPr sz="14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Task 4.1: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Modeling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of 3D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approaches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of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multicellular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spheroids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structures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for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estimating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the risk of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disease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initiation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and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progression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(UNIPA: 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G.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 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Stassi; IFO-IRE: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A.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Bagnato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G.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Blandino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D.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Donzelli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ISS: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E.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Ambrosini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P.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Picchieri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B. Serafini, A.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Zeuner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UniMIB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R.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Fruscio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A. L.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Vescovi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UniMORE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 V.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Zappavigna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UniPI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 S.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Danti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F. Minutolo;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UniTOR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 VERGATA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 S.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Melino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)</a:t>
            </a:r>
            <a:endParaRPr lang="it-IT" sz="16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51" name="Immagine 50">
            <a:extLst>
              <a:ext uri="{FF2B5EF4-FFF2-40B4-BE49-F238E27FC236}">
                <a16:creationId xmlns:a16="http://schemas.microsoft.com/office/drawing/2014/main" id="{4C0DE5DF-C232-6337-BE66-121A97EDC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9" y="2507207"/>
            <a:ext cx="6286805" cy="2731410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013FAE8A-A048-F63B-A63E-1013B0CE0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6283" y="2413362"/>
            <a:ext cx="6127648" cy="234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91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">
            <a:extLst>
              <a:ext uri="{FF2B5EF4-FFF2-40B4-BE49-F238E27FC236}">
                <a16:creationId xmlns:a16="http://schemas.microsoft.com/office/drawing/2014/main" id="{BAA0CF40-BC23-FB76-CE42-0C36F422F2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FC196AA-5D43-1DBC-1B46-AFDABC606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737" b="1"/>
          <a:stretch/>
        </p:blipFill>
        <p:spPr>
          <a:xfrm>
            <a:off x="145144" y="219644"/>
            <a:ext cx="3263638" cy="124723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27C506A-BC0E-792E-B62B-B0BE661EDE6D}"/>
              </a:ext>
            </a:extLst>
          </p:cNvPr>
          <p:cNvSpPr txBox="1"/>
          <p:nvPr/>
        </p:nvSpPr>
        <p:spPr>
          <a:xfrm>
            <a:off x="3408782" y="219644"/>
            <a:ext cx="8838969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WP4: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Preclinical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models for precise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therapeutic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and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diagnostic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prevention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strategies 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(UNIPA: </a:t>
            </a:r>
            <a:r>
              <a:rPr lang="en-US" altLang="en-US" sz="1600" b="1" i="1" dirty="0">
                <a:solidFill>
                  <a:schemeClr val="accent1"/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G.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 </a:t>
            </a:r>
            <a:r>
              <a:rPr lang="en-US" altLang="en-US" sz="1600" b="1" i="1" dirty="0">
                <a:solidFill>
                  <a:schemeClr val="accent1"/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Stassi)</a:t>
            </a:r>
          </a:p>
          <a:p>
            <a:endParaRPr lang="it-IT" sz="1600" dirty="0">
              <a:solidFill>
                <a:srgbClr val="4472C4"/>
              </a:solidFill>
              <a:latin typeface="Comic Sans MS" panose="030F0902030302020204" pitchFamily="66" charset="0"/>
            </a:endParaRPr>
          </a:p>
          <a:p>
            <a:pPr>
              <a:defRPr sz="14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Task 4.1: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Modeling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of 3D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approaches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of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multicellular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spheroids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structures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for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estimating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the risk of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disease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initiation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and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progression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(UNIPA: 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G.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 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Stassi; IFO-IRE: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A.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Bagnato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G.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Blandino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D.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Donzelli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ISS: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E.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Ambrosini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P.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Picchieri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B. Serafini, A.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Zeuner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UniMIB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R.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Fruscio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A. L.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Vescovi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UniMORE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 V.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Zappavigna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UniPI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 S.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Danti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F. Minutolo;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UniTOR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 VERGATA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 S.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Melino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)</a:t>
            </a:r>
            <a:endParaRPr lang="it-IT" sz="16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6D52CEE-7FEB-A279-B3D2-DDF5EA2D4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8933" y="2553640"/>
            <a:ext cx="5787923" cy="239288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BC84633-0054-B186-ABBE-3A18D6796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44" y="2553640"/>
            <a:ext cx="5883149" cy="239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14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">
            <a:extLst>
              <a:ext uri="{FF2B5EF4-FFF2-40B4-BE49-F238E27FC236}">
                <a16:creationId xmlns:a16="http://schemas.microsoft.com/office/drawing/2014/main" id="{BAA0CF40-BC23-FB76-CE42-0C36F422F2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FC196AA-5D43-1DBC-1B46-AFDABC606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737" b="1"/>
          <a:stretch/>
        </p:blipFill>
        <p:spPr>
          <a:xfrm>
            <a:off x="145144" y="219644"/>
            <a:ext cx="3263638" cy="124723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27C506A-BC0E-792E-B62B-B0BE661EDE6D}"/>
              </a:ext>
            </a:extLst>
          </p:cNvPr>
          <p:cNvSpPr txBox="1"/>
          <p:nvPr/>
        </p:nvSpPr>
        <p:spPr>
          <a:xfrm>
            <a:off x="3353031" y="226668"/>
            <a:ext cx="8838969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WP4: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Preclinical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models for precise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therapeutic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and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diagnostic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prevention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strategies 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(UNIPA: </a:t>
            </a:r>
            <a:r>
              <a:rPr lang="en-US" altLang="en-US" sz="1600" b="1" i="1" dirty="0">
                <a:solidFill>
                  <a:schemeClr val="accent1"/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G.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 </a:t>
            </a:r>
            <a:r>
              <a:rPr lang="en-US" altLang="en-US" sz="1600" b="1" i="1" dirty="0">
                <a:solidFill>
                  <a:schemeClr val="accent1"/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Stassi)</a:t>
            </a:r>
          </a:p>
          <a:p>
            <a:endParaRPr lang="it-IT" sz="1600" dirty="0">
              <a:solidFill>
                <a:srgbClr val="4472C4"/>
              </a:solidFill>
              <a:latin typeface="Comic Sans MS" panose="030F0902030302020204" pitchFamily="66" charset="0"/>
            </a:endParaRPr>
          </a:p>
          <a:p>
            <a:pPr>
              <a:defRPr sz="14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Task 4.1: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Modeling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of 3D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approaches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of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multicellular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spheroids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structures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for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estimating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the risk of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disease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initiation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and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progression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(UNIPA: 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G.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 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Stassi; IFO-IRE: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A.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Bagnato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G.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Blandino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D.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Donzelli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ISS: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E.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Ambrosini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P.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Picchieri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B. Serafini, A.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Zeuner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UniMIB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R.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Fruscio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A. L.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Vescovi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UniMORE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 V.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Zappavigna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UniPI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 S.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Danti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F. Minutolo;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UniTOR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 VERGATA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 S.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Melino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)</a:t>
            </a:r>
            <a:endParaRPr lang="it-IT" sz="16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C15BC98-067F-C7A8-2A58-E4E6879D2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6" y="3286298"/>
            <a:ext cx="5790613" cy="181826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84D141B-B9D1-503B-232C-BE7434D27C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7417" y="3328504"/>
            <a:ext cx="5790614" cy="182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60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">
            <a:extLst>
              <a:ext uri="{FF2B5EF4-FFF2-40B4-BE49-F238E27FC236}">
                <a16:creationId xmlns:a16="http://schemas.microsoft.com/office/drawing/2014/main" id="{BAA0CF40-BC23-FB76-CE42-0C36F422F2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FC196AA-5D43-1DBC-1B46-AFDABC606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737" b="1"/>
          <a:stretch/>
        </p:blipFill>
        <p:spPr>
          <a:xfrm>
            <a:off x="145144" y="219644"/>
            <a:ext cx="3263638" cy="124723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27C506A-BC0E-792E-B62B-B0BE661EDE6D}"/>
              </a:ext>
            </a:extLst>
          </p:cNvPr>
          <p:cNvSpPr txBox="1"/>
          <p:nvPr/>
        </p:nvSpPr>
        <p:spPr>
          <a:xfrm>
            <a:off x="3353031" y="226668"/>
            <a:ext cx="8838969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WP4: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Preclinical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models for precise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therapeutic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and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diagnostic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prevention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strategies 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(UNIPA: </a:t>
            </a:r>
            <a:r>
              <a:rPr lang="en-US" altLang="en-US" sz="1600" b="1" i="1" dirty="0">
                <a:solidFill>
                  <a:schemeClr val="accent1"/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G.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 </a:t>
            </a:r>
            <a:r>
              <a:rPr lang="en-US" altLang="en-US" sz="1600" b="1" i="1" dirty="0">
                <a:solidFill>
                  <a:schemeClr val="accent1"/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Stassi)</a:t>
            </a:r>
          </a:p>
          <a:p>
            <a:endParaRPr lang="it-IT" sz="1600" dirty="0">
              <a:solidFill>
                <a:srgbClr val="4472C4"/>
              </a:solidFill>
              <a:latin typeface="Comic Sans MS" panose="030F0902030302020204" pitchFamily="66" charset="0"/>
            </a:endParaRPr>
          </a:p>
          <a:p>
            <a:pPr>
              <a:defRPr sz="14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Task 4.1: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Modeling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of 3D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approaches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of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multicellular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spheroids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structures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for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estimating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the risk of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disease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initiation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and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progression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(UNIPA: 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G.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 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Stassi; IFO-IRE: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A.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Bagnato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G.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Blandino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D.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Donzelli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ISS: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E.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Ambrosini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P.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Picchieri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B. Serafini, A.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Zeuner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UniMIB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R.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Fruscio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A. L.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Vescovi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UniMORE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 V.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Zappavigna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UniPI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 S.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Danti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F. Minutolo;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UniTOR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 VERGATA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 S.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Melino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)</a:t>
            </a:r>
            <a:endParaRPr lang="it-IT" sz="16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A585D698-8839-96F6-8296-E15FB473493A}"/>
              </a:ext>
            </a:extLst>
          </p:cNvPr>
          <p:cNvGrpSpPr/>
          <p:nvPr/>
        </p:nvGrpSpPr>
        <p:grpSpPr>
          <a:xfrm>
            <a:off x="145144" y="2934004"/>
            <a:ext cx="5285435" cy="1662096"/>
            <a:chOff x="221062" y="2999871"/>
            <a:chExt cx="5285435" cy="1662096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8E46A340-4D5C-DC2B-211C-52DEE8D19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1062" y="3369203"/>
              <a:ext cx="5285435" cy="1292764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0E6763F2-4EA2-DD86-090B-9DC4A5E7DFD5}"/>
                </a:ext>
              </a:extLst>
            </p:cNvPr>
            <p:cNvSpPr txBox="1"/>
            <p:nvPr/>
          </p:nvSpPr>
          <p:spPr>
            <a:xfrm>
              <a:off x="221062" y="2999871"/>
              <a:ext cx="52854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spc="-38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Book" panose="02000503020000020003" pitchFamily="2" charset="0"/>
                </a:rPr>
                <a:t>3D models of sinonasal cancer for testing new drugs</a:t>
              </a:r>
            </a:p>
          </p:txBody>
        </p: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0AE492C-4263-0EE3-57DD-4DA3B85EBBE6}"/>
              </a:ext>
            </a:extLst>
          </p:cNvPr>
          <p:cNvSpPr txBox="1"/>
          <p:nvPr/>
        </p:nvSpPr>
        <p:spPr>
          <a:xfrm>
            <a:off x="6623824" y="2823736"/>
            <a:ext cx="5072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spc="-3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Book" panose="02000503020000020003" pitchFamily="2" charset="0"/>
              </a:rPr>
              <a:t>Design and fabrication of a nose-on-chip device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6B515B9C-AC2D-5048-357F-134CA62554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8" y="3262334"/>
            <a:ext cx="5855716" cy="137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62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">
            <a:extLst>
              <a:ext uri="{FF2B5EF4-FFF2-40B4-BE49-F238E27FC236}">
                <a16:creationId xmlns:a16="http://schemas.microsoft.com/office/drawing/2014/main" id="{BAA0CF40-BC23-FB76-CE42-0C36F422F2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FC196AA-5D43-1DBC-1B46-AFDABC606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737" b="1"/>
          <a:stretch/>
        </p:blipFill>
        <p:spPr>
          <a:xfrm>
            <a:off x="145144" y="219644"/>
            <a:ext cx="3263638" cy="124723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27C506A-BC0E-792E-B62B-B0BE661EDE6D}"/>
              </a:ext>
            </a:extLst>
          </p:cNvPr>
          <p:cNvSpPr txBox="1"/>
          <p:nvPr/>
        </p:nvSpPr>
        <p:spPr>
          <a:xfrm>
            <a:off x="3353031" y="226668"/>
            <a:ext cx="8838969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WP4: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Preclinical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models for precise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therapeutic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and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diagnostic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prevention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strategies 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(UNIPA: </a:t>
            </a:r>
            <a:r>
              <a:rPr lang="en-US" altLang="en-US" sz="1600" b="1" i="1" dirty="0">
                <a:solidFill>
                  <a:schemeClr val="accent1"/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G.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 </a:t>
            </a:r>
            <a:r>
              <a:rPr lang="en-US" altLang="en-US" sz="1600" b="1" i="1" dirty="0">
                <a:solidFill>
                  <a:schemeClr val="accent1"/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Stassi)</a:t>
            </a:r>
          </a:p>
          <a:p>
            <a:endParaRPr lang="it-IT" sz="1600" dirty="0">
              <a:solidFill>
                <a:srgbClr val="4472C4"/>
              </a:solidFill>
              <a:latin typeface="Comic Sans MS" panose="030F0902030302020204" pitchFamily="66" charset="0"/>
            </a:endParaRPr>
          </a:p>
          <a:p>
            <a:pPr>
              <a:defRPr sz="14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Task 4.2: Development of a powerful in vitro model for the response to radiotherapy in order to make clinical decisions more appropriate for treatment options </a:t>
            </a:r>
            <a:r>
              <a:rPr kumimoji="0" lang="en-US" altLang="en-US" sz="1600" i="1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(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UNIPA: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G.</a:t>
            </a:r>
            <a:r>
              <a:rPr kumimoji="0" lang="en-US" altLang="en-US" sz="1600" i="1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Stassi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IOM: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L.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Memeo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UniBO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M. L. Valentino;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UniCA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A. Fanti)</a:t>
            </a:r>
            <a:endParaRPr lang="it-IT" sz="1600" dirty="0">
              <a:solidFill>
                <a:schemeClr val="accent1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9D858A3D-A989-0DCC-71B2-16429ED02C59}"/>
              </a:ext>
            </a:extLst>
          </p:cNvPr>
          <p:cNvGrpSpPr/>
          <p:nvPr/>
        </p:nvGrpSpPr>
        <p:grpSpPr>
          <a:xfrm>
            <a:off x="1837582" y="2269860"/>
            <a:ext cx="8516836" cy="3393531"/>
            <a:chOff x="233269" y="2269860"/>
            <a:chExt cx="7021642" cy="2694520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E1BABE00-6170-7CD8-8E86-48B5DD5C83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5840" b="10529"/>
            <a:stretch/>
          </p:blipFill>
          <p:spPr>
            <a:xfrm>
              <a:off x="278085" y="3416915"/>
              <a:ext cx="6976826" cy="1547465"/>
            </a:xfrm>
            <a:prstGeom prst="rect">
              <a:avLst/>
            </a:prstGeom>
          </p:spPr>
        </p:pic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id="{221EBAD9-4F97-98F6-FF05-BAFE9665B3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66046"/>
            <a:stretch/>
          </p:blipFill>
          <p:spPr>
            <a:xfrm>
              <a:off x="233269" y="2269860"/>
              <a:ext cx="6888702" cy="966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8670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">
            <a:extLst>
              <a:ext uri="{FF2B5EF4-FFF2-40B4-BE49-F238E27FC236}">
                <a16:creationId xmlns:a16="http://schemas.microsoft.com/office/drawing/2014/main" id="{BAA0CF40-BC23-FB76-CE42-0C36F422F2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FC196AA-5D43-1DBC-1B46-AFDABC606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737" b="1"/>
          <a:stretch/>
        </p:blipFill>
        <p:spPr>
          <a:xfrm>
            <a:off x="145144" y="219644"/>
            <a:ext cx="3263638" cy="124723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27C506A-BC0E-792E-B62B-B0BE661EDE6D}"/>
              </a:ext>
            </a:extLst>
          </p:cNvPr>
          <p:cNvSpPr txBox="1"/>
          <p:nvPr/>
        </p:nvSpPr>
        <p:spPr>
          <a:xfrm>
            <a:off x="3353031" y="226668"/>
            <a:ext cx="883896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WP4: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Preclinical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models for precise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therapeutic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and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diagnostic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prevention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strategies 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(UNIPA: </a:t>
            </a:r>
            <a:r>
              <a:rPr lang="en-US" altLang="en-US" sz="1600" b="1" i="1" dirty="0">
                <a:solidFill>
                  <a:schemeClr val="accent1"/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G.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 </a:t>
            </a:r>
            <a:r>
              <a:rPr lang="en-US" altLang="en-US" sz="1600" b="1" i="1" dirty="0">
                <a:solidFill>
                  <a:schemeClr val="accent1"/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Stassi)</a:t>
            </a:r>
          </a:p>
          <a:p>
            <a:endParaRPr lang="it-IT" sz="1600" dirty="0">
              <a:solidFill>
                <a:srgbClr val="4472C4"/>
              </a:solidFill>
              <a:latin typeface="Comic Sans MS" panose="030F0902030302020204" pitchFamily="66" charset="0"/>
            </a:endParaRPr>
          </a:p>
          <a:p>
            <a:pPr>
              <a:defRPr sz="14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Task 4.3: Validation at single-cell level 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(UNIPA: 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G.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 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Stassi;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UniBO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A. M.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Porcelli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UniCT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C. Romano, P.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Vigneri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UniMIB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R. Piazza;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UniSAPIENZA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 A.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Zingoni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UniPA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 S. Di Franco)</a:t>
            </a:r>
            <a:endParaRPr lang="it-IT" sz="16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1CDC8CA5-3924-A3D4-4FB5-A7D2CC45BE0E}"/>
              </a:ext>
            </a:extLst>
          </p:cNvPr>
          <p:cNvGrpSpPr/>
          <p:nvPr/>
        </p:nvGrpSpPr>
        <p:grpSpPr>
          <a:xfrm>
            <a:off x="2560321" y="1725572"/>
            <a:ext cx="2612570" cy="4008575"/>
            <a:chOff x="964642" y="1840018"/>
            <a:chExt cx="2612570" cy="4008575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428B1C29-B692-BA27-6744-042F703B1C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1052"/>
            <a:stretch/>
          </p:blipFill>
          <p:spPr>
            <a:xfrm>
              <a:off x="964642" y="2716010"/>
              <a:ext cx="2612570" cy="3132583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CE29D256-49D1-3F84-C5B2-8977BB6D8F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5414" r="51052" b="31933"/>
            <a:stretch/>
          </p:blipFill>
          <p:spPr>
            <a:xfrm>
              <a:off x="1244351" y="1840018"/>
              <a:ext cx="2053151" cy="803869"/>
            </a:xfrm>
            <a:prstGeom prst="rect">
              <a:avLst/>
            </a:prstGeom>
          </p:spPr>
        </p:pic>
      </p:grpSp>
      <p:pic>
        <p:nvPicPr>
          <p:cNvPr id="11" name="Immagine 10">
            <a:extLst>
              <a:ext uri="{FF2B5EF4-FFF2-40B4-BE49-F238E27FC236}">
                <a16:creationId xmlns:a16="http://schemas.microsoft.com/office/drawing/2014/main" id="{831746AE-50FF-0E28-056B-62A69D8DC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6170" y="2274559"/>
            <a:ext cx="4697906" cy="334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0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2" y="0"/>
            <a:ext cx="10515600" cy="1325563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2A65AE"/>
                </a:solidFill>
                <a:latin typeface="General Sans" pitchFamily="50" charset="0"/>
              </a:rPr>
              <a:t>SPOKE 3</a:t>
            </a:r>
            <a:br>
              <a:rPr lang="it-IT" b="1" dirty="0">
                <a:solidFill>
                  <a:srgbClr val="2A65AE"/>
                </a:solidFill>
                <a:latin typeface="General Sans" pitchFamily="50" charset="0"/>
              </a:rPr>
            </a:br>
            <a:r>
              <a:rPr lang="it-IT" sz="4000" b="1" dirty="0" err="1">
                <a:solidFill>
                  <a:srgbClr val="2A65AE"/>
                </a:solidFill>
                <a:latin typeface="General Sans" pitchFamily="50" charset="0"/>
              </a:rPr>
              <a:t>Prediction</a:t>
            </a:r>
            <a:r>
              <a:rPr lang="it-IT" sz="4000" b="1" dirty="0">
                <a:solidFill>
                  <a:srgbClr val="2A65AE"/>
                </a:solidFill>
                <a:latin typeface="General Sans" pitchFamily="50" charset="0"/>
              </a:rPr>
              <a:t> </a:t>
            </a:r>
            <a:r>
              <a:rPr lang="it-IT" sz="4000" b="1" dirty="0" err="1">
                <a:solidFill>
                  <a:srgbClr val="2A65AE"/>
                </a:solidFill>
                <a:latin typeface="General Sans" pitchFamily="50" charset="0"/>
              </a:rPr>
              <a:t>Models</a:t>
            </a:r>
            <a:endParaRPr lang="it-IT" sz="4000" b="1" dirty="0">
              <a:solidFill>
                <a:srgbClr val="2A65AE"/>
              </a:solidFill>
              <a:latin typeface="General Sans" pitchFamily="50" charset="0"/>
            </a:endParaRPr>
          </a:p>
        </p:txBody>
      </p:sp>
      <p:pic>
        <p:nvPicPr>
          <p:cNvPr id="5" name="Immagine 2">
            <a:extLst>
              <a:ext uri="{FF2B5EF4-FFF2-40B4-BE49-F238E27FC236}">
                <a16:creationId xmlns:a16="http://schemas.microsoft.com/office/drawing/2014/main" id="{0801B44F-CA5C-3BE3-4F94-83799540E0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6" name="Picture 5" descr="A black background with white letters and a green and red symbol&#10;&#10;Description automatically generated">
            <a:extLst>
              <a:ext uri="{FF2B5EF4-FFF2-40B4-BE49-F238E27FC236}">
                <a16:creationId xmlns:a16="http://schemas.microsoft.com/office/drawing/2014/main" id="{1FFD31DD-6B8E-4371-CCBC-227DE80FD1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241" y="6081288"/>
            <a:ext cx="2689860" cy="69529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63A0DA3-70C6-4C41-1512-F9A4B60602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5"/>
          <a:stretch/>
        </p:blipFill>
        <p:spPr>
          <a:xfrm>
            <a:off x="7621160" y="91842"/>
            <a:ext cx="1924283" cy="572529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64B67F3-6E23-2582-067F-BC662E910A07}"/>
              </a:ext>
            </a:extLst>
          </p:cNvPr>
          <p:cNvSpPr txBox="1"/>
          <p:nvPr/>
        </p:nvSpPr>
        <p:spPr>
          <a:xfrm>
            <a:off x="211873" y="2467238"/>
            <a:ext cx="70246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latin typeface="Comic Sans MS" panose="030F0902030302020204" pitchFamily="66" charset="0"/>
              </a:rPr>
              <a:t>n. of </a:t>
            </a:r>
            <a:r>
              <a:rPr lang="it-IT" sz="3200" b="1" dirty="0" err="1">
                <a:latin typeface="Comic Sans MS" panose="030F0902030302020204" pitchFamily="66" charset="0"/>
              </a:rPr>
              <a:t>researchers</a:t>
            </a:r>
            <a:r>
              <a:rPr lang="it-IT" sz="3200" b="1" dirty="0">
                <a:latin typeface="Comic Sans MS" panose="030F0902030302020204" pitchFamily="66" charset="0"/>
              </a:rPr>
              <a:t>: 60+</a:t>
            </a:r>
          </a:p>
          <a:p>
            <a:r>
              <a:rPr lang="it-IT" sz="3200" b="1" dirty="0">
                <a:latin typeface="Comic Sans MS" panose="030F0902030302020204" pitchFamily="66" charset="0"/>
              </a:rPr>
              <a:t>				4 PhD </a:t>
            </a:r>
            <a:r>
              <a:rPr lang="it-IT" sz="3200" b="1" dirty="0" err="1">
                <a:latin typeface="Comic Sans MS" panose="030F0902030302020204" pitchFamily="66" charset="0"/>
              </a:rPr>
              <a:t>students</a:t>
            </a:r>
            <a:r>
              <a:rPr lang="it-IT" sz="3200" b="1" dirty="0">
                <a:latin typeface="Comic Sans MS" panose="030F09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9582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">
            <a:extLst>
              <a:ext uri="{FF2B5EF4-FFF2-40B4-BE49-F238E27FC236}">
                <a16:creationId xmlns:a16="http://schemas.microsoft.com/office/drawing/2014/main" id="{BAA0CF40-BC23-FB76-CE42-0C36F422F2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FC196AA-5D43-1DBC-1B46-AFDABC606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737" b="1"/>
          <a:stretch/>
        </p:blipFill>
        <p:spPr>
          <a:xfrm>
            <a:off x="145144" y="219644"/>
            <a:ext cx="3263638" cy="124723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27C506A-BC0E-792E-B62B-B0BE661EDE6D}"/>
              </a:ext>
            </a:extLst>
          </p:cNvPr>
          <p:cNvSpPr txBox="1"/>
          <p:nvPr/>
        </p:nvSpPr>
        <p:spPr>
          <a:xfrm>
            <a:off x="3353031" y="226668"/>
            <a:ext cx="883896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WP4: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Preclinical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models for precise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therapeutic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and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diagnostic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prevention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strategies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600" dirty="0">
              <a:solidFill>
                <a:srgbClr val="4472C4"/>
              </a:solidFill>
              <a:latin typeface="Comic Sans MS" panose="030F0902030302020204" pitchFamily="66" charset="0"/>
            </a:endParaRPr>
          </a:p>
          <a:p>
            <a:pPr>
              <a:defRPr sz="14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Task 4.4: Generation and optimization of preclinical animal models based on the use of organoids 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(UNIPA: 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G.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 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Stassi; IFO-IRE: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F.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Ganci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M.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Porru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IOM: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C.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Colarossi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M. NEGRI: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G.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Damia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UniBO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L.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Ricciardello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)</a:t>
            </a:r>
            <a:endParaRPr lang="it-IT" sz="16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95BC9C4D-89CC-5889-90BE-DD130DDCF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69" y="2401556"/>
            <a:ext cx="5801740" cy="268535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9011748-07BD-88AB-62BE-5ABF92C50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2409" y="2277419"/>
            <a:ext cx="6020137" cy="240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1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">
            <a:extLst>
              <a:ext uri="{FF2B5EF4-FFF2-40B4-BE49-F238E27FC236}">
                <a16:creationId xmlns:a16="http://schemas.microsoft.com/office/drawing/2014/main" id="{BAA0CF40-BC23-FB76-CE42-0C36F422F2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FC196AA-5D43-1DBC-1B46-AFDABC606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737" b="1"/>
          <a:stretch/>
        </p:blipFill>
        <p:spPr>
          <a:xfrm>
            <a:off x="145144" y="219644"/>
            <a:ext cx="3263638" cy="124723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27C506A-BC0E-792E-B62B-B0BE661EDE6D}"/>
              </a:ext>
            </a:extLst>
          </p:cNvPr>
          <p:cNvSpPr txBox="1"/>
          <p:nvPr/>
        </p:nvSpPr>
        <p:spPr>
          <a:xfrm>
            <a:off x="3353031" y="226668"/>
            <a:ext cx="883896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WP4: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Preclinical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models for precise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therapeutic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and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diagnostic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prevention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strategies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600" dirty="0">
              <a:solidFill>
                <a:srgbClr val="4472C4"/>
              </a:solidFill>
              <a:latin typeface="Comic Sans MS" panose="030F09020303020202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Task 4.4: Generation and optimization of preclinical animal models based on the use of organoids 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(UNIPA: 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G.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 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Stassi; IFO-IRE: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F.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Ganci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, M.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Porru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IOM: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C.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Colarossi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M. NEGRI: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G.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Damia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lang="en-US" alt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UniBO</a:t>
            </a:r>
            <a:r>
              <a:rPr lang="en-US" alt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L. </a:t>
            </a:r>
            <a:r>
              <a:rPr lang="en-US" alt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Ricciardello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)</a:t>
            </a:r>
            <a:r>
              <a:rPr lang="en-US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endParaRPr lang="it-IT" sz="1600" dirty="0">
              <a:solidFill>
                <a:schemeClr val="accent1"/>
              </a:solidFill>
              <a:latin typeface="Comic Sans MS" panose="030F0902030302020204" pitchFamily="66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0A4B809-AFEC-013E-4514-5BDB14B1B06D}"/>
              </a:ext>
            </a:extLst>
          </p:cNvPr>
          <p:cNvSpPr txBox="1"/>
          <p:nvPr/>
        </p:nvSpPr>
        <p:spPr>
          <a:xfrm>
            <a:off x="72571" y="2031979"/>
            <a:ext cx="4891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</a:rPr>
              <a:t>We set up the </a:t>
            </a:r>
            <a:r>
              <a:rPr lang="it-IT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obtain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organoids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it-IT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derived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tumor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</a:rPr>
              <a:t> xenografts (</a:t>
            </a:r>
            <a:r>
              <a:rPr lang="it-IT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PDXs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</a:rPr>
              <a:t>) of </a:t>
            </a:r>
            <a:r>
              <a:rPr lang="it-IT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ovarian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</a:rPr>
              <a:t> carcinoma </a:t>
            </a:r>
            <a:r>
              <a:rPr lang="it-IT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undergoing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histological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examinantion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validation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functional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</a:rPr>
              <a:t> DNA </a:t>
            </a:r>
            <a:r>
              <a:rPr lang="it-IT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repair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</a:rPr>
              <a:t> (i.e. RAD51 foci </a:t>
            </a:r>
            <a:r>
              <a:rPr lang="it-IT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basal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levels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</a:rPr>
              <a:t>), and to investigate the </a:t>
            </a:r>
            <a:r>
              <a:rPr lang="it-IT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replication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fork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</a:rPr>
              <a:t> (i.e. </a:t>
            </a:r>
            <a:r>
              <a:rPr lang="it-IT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fiber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</a:rPr>
              <a:t>) to </a:t>
            </a:r>
            <a:r>
              <a:rPr lang="it-IT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understand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tumor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</a:rPr>
              <a:t> to treatments. </a:t>
            </a:r>
            <a:endParaRPr lang="en-GB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7E2E13C-6FA2-7B80-93A2-A7BF83D9F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44" y="3295860"/>
            <a:ext cx="4746417" cy="2066087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A934EB5B-2394-A620-942A-659B7C811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3432" y="2524290"/>
            <a:ext cx="6639890" cy="264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68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">
            <a:extLst>
              <a:ext uri="{FF2B5EF4-FFF2-40B4-BE49-F238E27FC236}">
                <a16:creationId xmlns:a16="http://schemas.microsoft.com/office/drawing/2014/main" id="{BAA0CF40-BC23-FB76-CE42-0C36F422F2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FC196AA-5D43-1DBC-1B46-AFDABC606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737" b="1"/>
          <a:stretch/>
        </p:blipFill>
        <p:spPr>
          <a:xfrm>
            <a:off x="145144" y="219644"/>
            <a:ext cx="3263638" cy="124723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27C506A-BC0E-792E-B62B-B0BE661EDE6D}"/>
              </a:ext>
            </a:extLst>
          </p:cNvPr>
          <p:cNvSpPr txBox="1"/>
          <p:nvPr/>
        </p:nvSpPr>
        <p:spPr>
          <a:xfrm>
            <a:off x="3353031" y="226668"/>
            <a:ext cx="883896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WP4: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Preclinical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models for precise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therapeutic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and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diagnostic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prevention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strategies 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(UNIPA: </a:t>
            </a:r>
            <a:r>
              <a:rPr lang="en-US" altLang="en-US" sz="1600" b="1" i="1" dirty="0">
                <a:solidFill>
                  <a:schemeClr val="accent1"/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G.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 </a:t>
            </a:r>
            <a:r>
              <a:rPr lang="en-US" altLang="en-US" sz="1600" b="1" i="1" dirty="0">
                <a:solidFill>
                  <a:schemeClr val="accent1"/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Stassi)</a:t>
            </a:r>
          </a:p>
          <a:p>
            <a:endParaRPr lang="it-IT" sz="1600" dirty="0">
              <a:solidFill>
                <a:srgbClr val="4472C4"/>
              </a:solidFill>
              <a:latin typeface="Comic Sans MS" panose="030F0902030302020204" pitchFamily="66" charset="0"/>
            </a:endParaRPr>
          </a:p>
          <a:p>
            <a:pPr>
              <a:defRPr sz="14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Task 4.5: Mouse models of mitochondrial metabolism </a:t>
            </a:r>
            <a:r>
              <a:rPr kumimoji="0" lang="en-US" altLang="en-US" sz="1600" i="1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(</a:t>
            </a:r>
            <a:r>
              <a:rPr lang="en-GB" sz="1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UniTOR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 VERGATA: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 E. Candi, G. </a:t>
            </a:r>
            <a:r>
              <a:rPr lang="en-GB" sz="1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Melino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; </a:t>
            </a:r>
            <a:r>
              <a:rPr lang="en-GB" sz="1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UniFG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: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 T. </a:t>
            </a:r>
            <a:r>
              <a:rPr lang="en-GB" sz="1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Cassano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; </a:t>
            </a:r>
            <a:r>
              <a:rPr lang="en-GB" sz="1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UniVPM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: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 S. </a:t>
            </a:r>
            <a:r>
              <a:rPr lang="en-GB" sz="1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Marchi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)</a:t>
            </a:r>
            <a:endParaRPr lang="it-IT" sz="16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0B0A7A7-FABA-5904-428C-780322793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54" y="1894804"/>
            <a:ext cx="4657748" cy="367011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13677F7-8D0D-EF4D-F38D-03E47732806C}"/>
              </a:ext>
            </a:extLst>
          </p:cNvPr>
          <p:cNvSpPr txBox="1"/>
          <p:nvPr/>
        </p:nvSpPr>
        <p:spPr>
          <a:xfrm>
            <a:off x="5911335" y="1787904"/>
            <a:ext cx="57866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Lipid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droplets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LDs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LABEL-FREE MODE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a 3D-Cell Explorer-fluo (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Nanolive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SA, and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quantification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with the smart lipid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droplets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software (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Nanolive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), which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provided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several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metrics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including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morphological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, to </a:t>
            </a:r>
            <a:r>
              <a:rPr lang="it-IT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monitor and </a:t>
            </a:r>
            <a:r>
              <a:rPr lang="it-IT" sz="1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quantify</a:t>
            </a:r>
            <a:r>
              <a:rPr lang="it-IT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LDs</a:t>
            </a:r>
            <a:r>
              <a:rPr lang="it-IT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 in live </a:t>
            </a:r>
            <a:r>
              <a:rPr lang="it-IT" sz="1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it-IT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staining</a:t>
            </a:r>
            <a:endParaRPr lang="en-GB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666A97B-64C9-B82E-A5F2-4AC7098C76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2690" y="2871759"/>
            <a:ext cx="5552044" cy="254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839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">
            <a:extLst>
              <a:ext uri="{FF2B5EF4-FFF2-40B4-BE49-F238E27FC236}">
                <a16:creationId xmlns:a16="http://schemas.microsoft.com/office/drawing/2014/main" id="{BAA0CF40-BC23-FB76-CE42-0C36F422F2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FC196AA-5D43-1DBC-1B46-AFDABC606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737" b="1"/>
          <a:stretch/>
        </p:blipFill>
        <p:spPr>
          <a:xfrm>
            <a:off x="145144" y="219644"/>
            <a:ext cx="3263638" cy="124723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27C506A-BC0E-792E-B62B-B0BE661EDE6D}"/>
              </a:ext>
            </a:extLst>
          </p:cNvPr>
          <p:cNvSpPr txBox="1"/>
          <p:nvPr/>
        </p:nvSpPr>
        <p:spPr>
          <a:xfrm>
            <a:off x="3353031" y="226668"/>
            <a:ext cx="8838969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WP4: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Preclinical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models for precise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therapeutic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and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diagnostic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prevention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strategies 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(UNIPA: </a:t>
            </a:r>
            <a:r>
              <a:rPr lang="en-US" altLang="en-US" sz="1600" b="1" i="1" dirty="0">
                <a:solidFill>
                  <a:schemeClr val="accent1"/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G.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 </a:t>
            </a:r>
            <a:r>
              <a:rPr lang="en-US" altLang="en-US" sz="1600" b="1" i="1" dirty="0">
                <a:solidFill>
                  <a:schemeClr val="accent1"/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Stassi)</a:t>
            </a:r>
          </a:p>
          <a:p>
            <a:endParaRPr lang="it-IT" sz="1600" dirty="0">
              <a:solidFill>
                <a:srgbClr val="4472C4"/>
              </a:solidFill>
              <a:latin typeface="Comic Sans MS" panose="030F0902030302020204" pitchFamily="66" charset="0"/>
            </a:endParaRPr>
          </a:p>
          <a:p>
            <a:pPr>
              <a:defRPr sz="14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Task 4.6: Innovative treatment planning system for electron FLASH radiotherapy from in silico modeling to preclinical validation in organoids and animal models for deep seated tumors </a:t>
            </a:r>
            <a:r>
              <a:rPr lang="en-US" sz="1600" i="1" kern="1200" spc="0" noProof="0" dirty="0"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Comic Sans MS" panose="030F0902030302020204" pitchFamily="66" charset="0"/>
                <a:cs typeface="Helvetica" panose="020B0604020202020204" pitchFamily="34" charset="0"/>
              </a:rPr>
              <a:t>(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IOM: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 D. Giuffrida; </a:t>
            </a:r>
            <a:r>
              <a:rPr lang="en-GB" sz="1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UniROMA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 SAPIENZA: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 V. Patera;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SIT: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 G. </a:t>
            </a:r>
            <a:r>
              <a:rPr lang="en-GB" sz="1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Felici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; </a:t>
            </a:r>
            <a:r>
              <a:rPr lang="en-GB" sz="1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UniPI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: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 F. </a:t>
            </a:r>
            <a:r>
              <a:rPr lang="en-GB" sz="1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Paiar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, M. G. </a:t>
            </a:r>
            <a:r>
              <a:rPr lang="en-GB" sz="1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Bisogni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)</a:t>
            </a:r>
            <a:endParaRPr lang="it-IT" sz="16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87E1C78-30A5-6232-C250-3A8716EF12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213"/>
          <a:stretch/>
        </p:blipFill>
        <p:spPr>
          <a:xfrm>
            <a:off x="6640786" y="3391044"/>
            <a:ext cx="4753196" cy="2167763"/>
          </a:xfrm>
          <a:prstGeom prst="rect">
            <a:avLst/>
          </a:prstGeom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083B7E60-9EE9-BE86-08A2-40761188517B}"/>
              </a:ext>
            </a:extLst>
          </p:cNvPr>
          <p:cNvGrpSpPr/>
          <p:nvPr/>
        </p:nvGrpSpPr>
        <p:grpSpPr>
          <a:xfrm>
            <a:off x="718364" y="3127940"/>
            <a:ext cx="4760056" cy="2587230"/>
            <a:chOff x="202316" y="2632668"/>
            <a:chExt cx="4760056" cy="2587230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B386CE35-4EE4-BCE9-F15C-413B1472B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2316" y="2632668"/>
              <a:ext cx="4760056" cy="2587230"/>
            </a:xfrm>
            <a:prstGeom prst="rect">
              <a:avLst/>
            </a:prstGeom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E85F4B31-77B8-7580-1B04-E521D8934447}"/>
                </a:ext>
              </a:extLst>
            </p:cNvPr>
            <p:cNvSpPr/>
            <p:nvPr/>
          </p:nvSpPr>
          <p:spPr>
            <a:xfrm>
              <a:off x="1202724" y="2677297"/>
              <a:ext cx="2557849" cy="1733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EA268BF8-BE03-9FCE-9643-D00262FE70B4}"/>
                </a:ext>
              </a:extLst>
            </p:cNvPr>
            <p:cNvSpPr/>
            <p:nvPr/>
          </p:nvSpPr>
          <p:spPr>
            <a:xfrm>
              <a:off x="4466505" y="2649927"/>
              <a:ext cx="418533" cy="3849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" name="Immagine 10">
            <a:extLst>
              <a:ext uri="{FF2B5EF4-FFF2-40B4-BE49-F238E27FC236}">
                <a16:creationId xmlns:a16="http://schemas.microsoft.com/office/drawing/2014/main" id="{23F81C58-720B-F069-69CC-6F2FEA4D37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0175"/>
          <a:stretch/>
        </p:blipFill>
        <p:spPr>
          <a:xfrm>
            <a:off x="2592628" y="2332094"/>
            <a:ext cx="7772400" cy="73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7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">
            <a:extLst>
              <a:ext uri="{FF2B5EF4-FFF2-40B4-BE49-F238E27FC236}">
                <a16:creationId xmlns:a16="http://schemas.microsoft.com/office/drawing/2014/main" id="{74B90BED-DEEB-01D7-89AF-D8E9FC23E9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6" name="Picture 5" descr="A black background with white letters and a green and red symbol&#10;&#10;Description automatically generated">
            <a:extLst>
              <a:ext uri="{FF2B5EF4-FFF2-40B4-BE49-F238E27FC236}">
                <a16:creationId xmlns:a16="http://schemas.microsoft.com/office/drawing/2014/main" id="{E14C61FD-D962-856D-1B08-87B29CCCB9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241" y="6081288"/>
            <a:ext cx="2689860" cy="6952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173445-DFA2-A3B8-8A2C-63A415065651}"/>
              </a:ext>
            </a:extLst>
          </p:cNvPr>
          <p:cNvSpPr txBox="1"/>
          <p:nvPr/>
        </p:nvSpPr>
        <p:spPr>
          <a:xfrm>
            <a:off x="3996705" y="0"/>
            <a:ext cx="4198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Comic Sans MS" panose="030F0902030302020204" pitchFamily="66" charset="0"/>
              </a:rPr>
              <a:t>Where are we going?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9EA578-F37C-AAFB-564D-99C67B6993E9}"/>
              </a:ext>
            </a:extLst>
          </p:cNvPr>
          <p:cNvSpPr txBox="1"/>
          <p:nvPr/>
        </p:nvSpPr>
        <p:spPr>
          <a:xfrm>
            <a:off x="431178" y="992459"/>
            <a:ext cx="1103970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b="1" u="sng" dirty="0">
                <a:solidFill>
                  <a:srgbClr val="0070C0"/>
                </a:solidFill>
                <a:latin typeface="Comic Sans MS" panose="030F0902030302020204" pitchFamily="66" charset="0"/>
              </a:rPr>
              <a:t>⁠Integration of Multi-Omics Data: </a:t>
            </a:r>
            <a:r>
              <a:rPr lang="en-US" sz="2000" dirty="0">
                <a:latin typeface="Comic Sans MS" panose="030F0902030302020204" pitchFamily="66" charset="0"/>
              </a:rPr>
              <a:t>Expanding the models to incorporate multi-omics data (genomics, proteomics, metabolomics, etc.) to enhance the accuracy and predictive power of the prognosis and therapeutic response;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 dirty="0">
              <a:latin typeface="Comic Sans MS" panose="030F0902030302020204" pitchFamily="66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b="1" u="sng" dirty="0">
                <a:solidFill>
                  <a:srgbClr val="0070C0"/>
                </a:solidFill>
                <a:latin typeface="Comic Sans MS" panose="030F0902030302020204" pitchFamily="66" charset="0"/>
              </a:rPr>
              <a:t>Real-Time Data Analysis: </a:t>
            </a:r>
            <a:r>
              <a:rPr lang="en-US" sz="2000" dirty="0">
                <a:latin typeface="Comic Sans MS" panose="030F0902030302020204" pitchFamily="66" charset="0"/>
              </a:rPr>
              <a:t>Developing capabilities for real-time data analysis to provide timely prognostic and therapeutic insights, allowing for more dynamic and responsive patient care;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 dirty="0">
              <a:latin typeface="Comic Sans MS" panose="030F0902030302020204" pitchFamily="66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b="1" u="sng" dirty="0">
                <a:solidFill>
                  <a:srgbClr val="0070C0"/>
                </a:solidFill>
                <a:latin typeface="Comic Sans MS" panose="030F0902030302020204" pitchFamily="66" charset="0"/>
              </a:rPr>
              <a:t>Personalized Medicine: </a:t>
            </a:r>
            <a:r>
              <a:rPr lang="en-US" sz="2000" dirty="0">
                <a:latin typeface="Comic Sans MS" panose="030F0902030302020204" pitchFamily="66" charset="0"/>
              </a:rPr>
              <a:t>Tailoring the prediction models to individual patients by including personalized health data, leading to more precise and effective treatment plans;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 dirty="0">
              <a:latin typeface="Comic Sans MS" panose="030F0902030302020204" pitchFamily="66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b="1" u="sng" dirty="0">
                <a:solidFill>
                  <a:srgbClr val="0070C0"/>
                </a:solidFill>
                <a:latin typeface="Comic Sans MS" panose="030F0902030302020204" pitchFamily="66" charset="0"/>
              </a:rPr>
              <a:t>Machine Learning and AI Advancements: </a:t>
            </a:r>
            <a:r>
              <a:rPr lang="en-US" sz="2000" dirty="0">
                <a:latin typeface="Comic Sans MS" panose="030F0902030302020204" pitchFamily="66" charset="0"/>
              </a:rPr>
              <a:t>Leveraging the latest advancements in machine learning and artificial intelligence to improve model performance and uncover new predictive biomarkers.</a:t>
            </a:r>
          </a:p>
        </p:txBody>
      </p:sp>
    </p:spTree>
    <p:extLst>
      <p:ext uri="{BB962C8B-B14F-4D97-AF65-F5344CB8AC3E}">
        <p14:creationId xmlns:p14="http://schemas.microsoft.com/office/powerpoint/2010/main" val="314156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">
            <a:extLst>
              <a:ext uri="{FF2B5EF4-FFF2-40B4-BE49-F238E27FC236}">
                <a16:creationId xmlns:a16="http://schemas.microsoft.com/office/drawing/2014/main" id="{54A3F2AC-0988-8D34-15F4-EE27CC4A09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6" name="Picture 5" descr="A black background with white letters and a green and red symbol&#10;&#10;Description automatically generated">
            <a:extLst>
              <a:ext uri="{FF2B5EF4-FFF2-40B4-BE49-F238E27FC236}">
                <a16:creationId xmlns:a16="http://schemas.microsoft.com/office/drawing/2014/main" id="{BAB31B71-FF5A-5D5E-630A-5B44AF11BE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241" y="6081288"/>
            <a:ext cx="2689860" cy="6952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FA385E-3F6E-C333-4818-8A9CF46C8688}"/>
              </a:ext>
            </a:extLst>
          </p:cNvPr>
          <p:cNvSpPr txBox="1"/>
          <p:nvPr/>
        </p:nvSpPr>
        <p:spPr>
          <a:xfrm>
            <a:off x="758284" y="1003601"/>
            <a:ext cx="103371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Comic Sans MS" panose="030F0902030302020204" pitchFamily="66" charset="0"/>
              </a:rPr>
              <a:t>⁠</a:t>
            </a:r>
            <a:r>
              <a:rPr lang="en-US" sz="2000" b="1" u="sng" dirty="0">
                <a:solidFill>
                  <a:srgbClr val="0070C0"/>
                </a:solidFill>
                <a:latin typeface="Comic Sans MS" panose="030F0902030302020204" pitchFamily="66" charset="0"/>
              </a:rPr>
              <a:t>Clinical Trials and Validation: </a:t>
            </a:r>
            <a:r>
              <a:rPr lang="en-US" sz="2000" dirty="0">
                <a:latin typeface="Comic Sans MS" panose="030F0902030302020204" pitchFamily="66" charset="0"/>
              </a:rPr>
              <a:t>Conducting extensive clinical trials to validate the models in diverse patient populations, ensuring their robustness and generalizability;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latin typeface="Comic Sans MS" panose="030F09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u="sng" dirty="0">
                <a:solidFill>
                  <a:srgbClr val="0070C0"/>
                </a:solidFill>
                <a:latin typeface="Comic Sans MS" panose="030F0902030302020204" pitchFamily="66" charset="0"/>
              </a:rPr>
              <a:t>Collaboration with Healthcare Providers: </a:t>
            </a:r>
            <a:r>
              <a:rPr lang="en-US" sz="2000" dirty="0">
                <a:latin typeface="Comic Sans MS" panose="030F0902030302020204" pitchFamily="66" charset="0"/>
              </a:rPr>
              <a:t>Partnering with healthcare providers to integrate these predictive models into clinical workflows, facilitating their adoption and practical application in routine medical practice;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latin typeface="Comic Sans MS" panose="030F09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u="sng" dirty="0">
                <a:solidFill>
                  <a:srgbClr val="0070C0"/>
                </a:solidFill>
                <a:latin typeface="Comic Sans MS" panose="030F0902030302020204" pitchFamily="66" charset="0"/>
              </a:rPr>
              <a:t>Ethical and Regulatory Considerations: </a:t>
            </a:r>
            <a:r>
              <a:rPr lang="en-US" sz="2000" dirty="0">
                <a:latin typeface="Comic Sans MS" panose="030F0902030302020204" pitchFamily="66" charset="0"/>
              </a:rPr>
              <a:t>Addressing ethical and regulatory issues associated with the use of advanced predictive models in healthcare, ensuring patient privacy and data security;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latin typeface="Comic Sans MS" panose="030F09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u="sng" dirty="0">
                <a:solidFill>
                  <a:srgbClr val="0070C0"/>
                </a:solidFill>
                <a:latin typeface="Comic Sans MS" panose="030F0902030302020204" pitchFamily="66" charset="0"/>
              </a:rPr>
              <a:t>Educational Programs</a:t>
            </a:r>
            <a:r>
              <a:rPr lang="en-US" sz="2000" dirty="0">
                <a:latin typeface="Comic Sans MS" panose="030F0902030302020204" pitchFamily="66" charset="0"/>
              </a:rPr>
              <a:t>: Developing educational programs and tools to train healthcare professionals in the use and interpretation of these advanced prediction models, promoting widespread understanding and utilization.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9B5488-3C92-59FD-CAA7-A4A2F98C7A93}"/>
              </a:ext>
            </a:extLst>
          </p:cNvPr>
          <p:cNvSpPr txBox="1"/>
          <p:nvPr/>
        </p:nvSpPr>
        <p:spPr>
          <a:xfrm>
            <a:off x="3996705" y="0"/>
            <a:ext cx="3482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Comic Sans MS" panose="030F0902030302020204" pitchFamily="66" charset="0"/>
              </a:rPr>
              <a:t>The CHALLENGE</a:t>
            </a:r>
          </a:p>
        </p:txBody>
      </p:sp>
    </p:spTree>
    <p:extLst>
      <p:ext uri="{BB962C8B-B14F-4D97-AF65-F5344CB8AC3E}">
        <p14:creationId xmlns:p14="http://schemas.microsoft.com/office/powerpoint/2010/main" val="32925901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">
            <a:extLst>
              <a:ext uri="{FF2B5EF4-FFF2-40B4-BE49-F238E27FC236}">
                <a16:creationId xmlns:a16="http://schemas.microsoft.com/office/drawing/2014/main" id="{163CA223-EEB5-9A45-3E9C-794A5E7CA0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6" name="Picture 5" descr="A black background with white letters and a green and red symbol&#10;&#10;Description automatically generated">
            <a:extLst>
              <a:ext uri="{FF2B5EF4-FFF2-40B4-BE49-F238E27FC236}">
                <a16:creationId xmlns:a16="http://schemas.microsoft.com/office/drawing/2014/main" id="{3C006C50-096D-A3A2-3416-526EA01C8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241" y="6081288"/>
            <a:ext cx="2689860" cy="6952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CD38A4-29C1-CB14-9440-37C780F0B459}"/>
              </a:ext>
            </a:extLst>
          </p:cNvPr>
          <p:cNvSpPr txBox="1"/>
          <p:nvPr/>
        </p:nvSpPr>
        <p:spPr>
          <a:xfrm>
            <a:off x="2931614" y="39281"/>
            <a:ext cx="6295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Comic Sans MS" panose="030F0902030302020204" pitchFamily="66" charset="0"/>
              </a:rPr>
              <a:t>Forecasts after project closure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221F73-929D-5EC0-43CE-092E73279E36}"/>
              </a:ext>
            </a:extLst>
          </p:cNvPr>
          <p:cNvSpPr txBox="1"/>
          <p:nvPr/>
        </p:nvSpPr>
        <p:spPr>
          <a:xfrm>
            <a:off x="-4411" y="798895"/>
            <a:ext cx="1188348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sz="1600" dirty="0">
                <a:latin typeface="Comic Sans MS" panose="030F0902030302020204" pitchFamily="66" charset="0"/>
              </a:rPr>
              <a:t> ⁠</a:t>
            </a:r>
            <a:r>
              <a:rPr lang="en-US" sz="1600" b="1" u="sng" dirty="0">
                <a:solidFill>
                  <a:srgbClr val="0070C0"/>
                </a:solidFill>
                <a:latin typeface="Comic Sans MS" panose="030F0902030302020204" pitchFamily="66" charset="0"/>
              </a:rPr>
              <a:t>Enhanced Prognostic Accuracy: </a:t>
            </a:r>
            <a:r>
              <a:rPr lang="en-US" sz="1600" dirty="0">
                <a:latin typeface="Comic Sans MS" panose="030F0902030302020204" pitchFamily="66" charset="0"/>
              </a:rPr>
              <a:t>The development of sophisticated </a:t>
            </a:r>
            <a:r>
              <a:rPr lang="en-US" sz="1600" b="1" dirty="0">
                <a:latin typeface="Comic Sans MS" panose="030F0902030302020204" pitchFamily="66" charset="0"/>
              </a:rPr>
              <a:t>prediction models</a:t>
            </a:r>
            <a:r>
              <a:rPr lang="en-US" sz="1600" dirty="0">
                <a:latin typeface="Comic Sans MS" panose="030F0902030302020204" pitchFamily="66" charset="0"/>
              </a:rPr>
              <a:t> is expected to significantly improve the accuracy of prognostic assessments, enabling earlier and more reliable identification of disease outcomes;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n-US" sz="1600" dirty="0">
              <a:latin typeface="Comic Sans MS" panose="030F0902030302020204" pitchFamily="66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sz="1600" dirty="0">
                <a:latin typeface="Comic Sans MS" panose="030F0902030302020204" pitchFamily="66" charset="0"/>
              </a:rPr>
              <a:t>⁠</a:t>
            </a:r>
            <a:r>
              <a:rPr lang="en-US" sz="1600" b="1" u="sng" dirty="0">
                <a:solidFill>
                  <a:srgbClr val="0070C0"/>
                </a:solidFill>
                <a:latin typeface="Comic Sans MS" panose="030F0902030302020204" pitchFamily="66" charset="0"/>
              </a:rPr>
              <a:t>Optimized Therapeutic Responses: </a:t>
            </a:r>
            <a:r>
              <a:rPr lang="en-US" sz="1600" dirty="0">
                <a:latin typeface="Comic Sans MS" panose="030F0902030302020204" pitchFamily="66" charset="0"/>
              </a:rPr>
              <a:t>By predicting therapeutic responses with greater precision, </a:t>
            </a:r>
            <a:r>
              <a:rPr lang="en-US" sz="1600" b="1" dirty="0">
                <a:latin typeface="Comic Sans MS" panose="030F0902030302020204" pitchFamily="66" charset="0"/>
              </a:rPr>
              <a:t>the models </a:t>
            </a:r>
            <a:r>
              <a:rPr lang="en-US" sz="1600" dirty="0">
                <a:latin typeface="Comic Sans MS" panose="030F0902030302020204" pitchFamily="66" charset="0"/>
              </a:rPr>
              <a:t>will facilitate the customization of treatment plans, leading to more effective and targeted interventions for patients;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n-US" sz="1600" dirty="0">
              <a:latin typeface="Comic Sans MS" panose="030F0902030302020204" pitchFamily="66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sz="1600" b="1" u="sng" dirty="0">
                <a:solidFill>
                  <a:srgbClr val="0070C0"/>
                </a:solidFill>
                <a:latin typeface="Comic Sans MS" panose="030F0902030302020204" pitchFamily="66" charset="0"/>
              </a:rPr>
              <a:t>⁠Data-Driven Decision Making: </a:t>
            </a:r>
            <a:r>
              <a:rPr lang="en-US" sz="1600" dirty="0">
                <a:latin typeface="Comic Sans MS" panose="030F0902030302020204" pitchFamily="66" charset="0"/>
              </a:rPr>
              <a:t>Comprehensive data treatment will empower clinicians with robust, data-driven insights, enhancing decision-making processes in clinical settings;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n-US" sz="1600" dirty="0">
              <a:latin typeface="Comic Sans MS" panose="030F0902030302020204" pitchFamily="66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sz="1600" dirty="0">
                <a:latin typeface="Comic Sans MS" panose="030F0902030302020204" pitchFamily="66" charset="0"/>
              </a:rPr>
              <a:t>⁠</a:t>
            </a:r>
            <a:r>
              <a:rPr lang="en-US" sz="1600" b="1" u="sng" dirty="0">
                <a:solidFill>
                  <a:srgbClr val="0070C0"/>
                </a:solidFill>
                <a:latin typeface="Comic Sans MS" panose="030F0902030302020204" pitchFamily="66" charset="0"/>
              </a:rPr>
              <a:t>Reduced Healthcare Costs: </a:t>
            </a:r>
            <a:r>
              <a:rPr lang="en-US" sz="1600" dirty="0">
                <a:latin typeface="Comic Sans MS" panose="030F0902030302020204" pitchFamily="66" charset="0"/>
              </a:rPr>
              <a:t>Improved prognostic and therapeutic predictions will help in reducing unnecessary treatments and optimizing resource allocation, thereby lowering overall healthcare costs;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n-US" sz="1600" dirty="0">
              <a:latin typeface="Comic Sans MS" panose="030F0902030302020204" pitchFamily="66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sz="1600" b="1" u="sng" dirty="0">
                <a:solidFill>
                  <a:srgbClr val="0070C0"/>
                </a:solidFill>
                <a:latin typeface="Comic Sans MS" panose="030F0902030302020204" pitchFamily="66" charset="0"/>
              </a:rPr>
              <a:t>Patient-Centric Care: </a:t>
            </a:r>
            <a:r>
              <a:rPr lang="en-US" sz="1600" dirty="0">
                <a:latin typeface="Comic Sans MS" panose="030F0902030302020204" pitchFamily="66" charset="0"/>
              </a:rPr>
              <a:t>The integration of personalized data </a:t>
            </a:r>
            <a:r>
              <a:rPr lang="en-US" sz="1600" b="1" dirty="0">
                <a:latin typeface="Comic Sans MS" panose="030F0902030302020204" pitchFamily="66" charset="0"/>
              </a:rPr>
              <a:t>into prediction models </a:t>
            </a:r>
            <a:r>
              <a:rPr lang="en-US" sz="1600" dirty="0">
                <a:latin typeface="Comic Sans MS" panose="030F0902030302020204" pitchFamily="66" charset="0"/>
              </a:rPr>
              <a:t>will promote patient-centric care, offering tailored treatment options that align with individual patient profiles;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n-US" sz="1600" dirty="0">
              <a:latin typeface="Comic Sans MS" panose="030F0902030302020204" pitchFamily="66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sz="1600" b="1" u="sng" dirty="0">
                <a:solidFill>
                  <a:srgbClr val="0070C0"/>
                </a:solidFill>
                <a:latin typeface="Comic Sans MS" panose="030F0902030302020204" pitchFamily="66" charset="0"/>
              </a:rPr>
              <a:t>Scientific Advancements:</a:t>
            </a:r>
            <a:r>
              <a:rPr lang="en-US" sz="1600" dirty="0">
                <a:latin typeface="Comic Sans MS" panose="030F0902030302020204" pitchFamily="66" charset="0"/>
              </a:rPr>
              <a:t> The spoke 3 will contribute to the broader scientific understanding of disease mechanisms and treatment responses, paving the way for future research and innovation in the field of precision medicine;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n-US" sz="1600" dirty="0">
              <a:latin typeface="Comic Sans MS" panose="030F0902030302020204" pitchFamily="66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sz="1600" b="1" u="sng" dirty="0">
                <a:solidFill>
                  <a:srgbClr val="0070C0"/>
                </a:solidFill>
                <a:latin typeface="Comic Sans MS" panose="030F0902030302020204" pitchFamily="66" charset="0"/>
              </a:rPr>
              <a:t>Clinical Integration: </a:t>
            </a:r>
            <a:r>
              <a:rPr lang="en-US" sz="1600" dirty="0">
                <a:latin typeface="Comic Sans MS" panose="030F0902030302020204" pitchFamily="66" charset="0"/>
              </a:rPr>
              <a:t>The successful implementation of </a:t>
            </a:r>
            <a:r>
              <a:rPr lang="en-US" sz="1600" b="1" dirty="0">
                <a:latin typeface="Comic Sans MS" panose="030F0902030302020204" pitchFamily="66" charset="0"/>
              </a:rPr>
              <a:t>these models </a:t>
            </a:r>
            <a:r>
              <a:rPr lang="en-US" sz="1600" dirty="0">
                <a:latin typeface="Comic Sans MS" panose="030F0902030302020204" pitchFamily="66" charset="0"/>
              </a:rPr>
              <a:t>in clinical practice will bridge the gap between research and real-world application, ultimately improving patient outcomes on a large scale.</a:t>
            </a:r>
          </a:p>
        </p:txBody>
      </p:sp>
    </p:spTree>
    <p:extLst>
      <p:ext uri="{BB962C8B-B14F-4D97-AF65-F5344CB8AC3E}">
        <p14:creationId xmlns:p14="http://schemas.microsoft.com/office/powerpoint/2010/main" val="4035721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" name="Segnaposto contenuto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719" cy="6866709"/>
          </a:xfrm>
        </p:spPr>
      </p:pic>
    </p:spTree>
    <p:extLst>
      <p:ext uri="{BB962C8B-B14F-4D97-AF65-F5344CB8AC3E}">
        <p14:creationId xmlns:p14="http://schemas.microsoft.com/office/powerpoint/2010/main" val="674373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">
            <a:extLst>
              <a:ext uri="{FF2B5EF4-FFF2-40B4-BE49-F238E27FC236}">
                <a16:creationId xmlns:a16="http://schemas.microsoft.com/office/drawing/2014/main" id="{07CCF69A-BD71-A7E3-68E7-85DC0F4EEE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6" name="Picture 5" descr="A black background with white letters and a green and red symbol&#10;&#10;Description automatically generated">
            <a:extLst>
              <a:ext uri="{FF2B5EF4-FFF2-40B4-BE49-F238E27FC236}">
                <a16:creationId xmlns:a16="http://schemas.microsoft.com/office/drawing/2014/main" id="{DB4344FC-96AE-0D75-A882-A34285E13E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241" y="6081288"/>
            <a:ext cx="2689860" cy="69529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0E20BAD-C308-441A-1759-1D5493738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04" y="290033"/>
            <a:ext cx="4418081" cy="507609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DDD8845-674C-5F34-2D2F-CE899C1B7F76}"/>
              </a:ext>
            </a:extLst>
          </p:cNvPr>
          <p:cNvSpPr txBox="1"/>
          <p:nvPr/>
        </p:nvSpPr>
        <p:spPr>
          <a:xfrm>
            <a:off x="4462585" y="262684"/>
            <a:ext cx="77294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C10000"/>
                </a:solidFill>
                <a:effectLst/>
                <a:latin typeface="Helvetica" pitchFamily="2" charset="0"/>
              </a:rPr>
              <a:t>PREDICTION MODELS (</a:t>
            </a:r>
            <a:r>
              <a:rPr lang="it-IT" sz="1400" b="1" dirty="0" err="1">
                <a:solidFill>
                  <a:srgbClr val="C10000"/>
                </a:solidFill>
                <a:effectLst/>
                <a:latin typeface="Helvetica" pitchFamily="2" charset="0"/>
              </a:rPr>
              <a:t>UniPA</a:t>
            </a:r>
            <a:r>
              <a:rPr lang="it-IT" sz="1400" b="1" dirty="0">
                <a:solidFill>
                  <a:srgbClr val="C10000"/>
                </a:solidFill>
                <a:effectLst/>
                <a:latin typeface="Helvetica" pitchFamily="2" charset="0"/>
              </a:rPr>
              <a:t>)</a:t>
            </a:r>
          </a:p>
          <a:p>
            <a:pPr algn="just"/>
            <a:r>
              <a:rPr lang="it-IT" sz="1400" dirty="0">
                <a:solidFill>
                  <a:srgbClr val="C10000"/>
                </a:solidFill>
                <a:effectLst/>
                <a:latin typeface="Helvetica" pitchFamily="2" charset="0"/>
              </a:rPr>
              <a:t>Development of </a:t>
            </a:r>
            <a:r>
              <a:rPr lang="it-IT" sz="1400" dirty="0" err="1">
                <a:solidFill>
                  <a:srgbClr val="C10000"/>
                </a:solidFill>
                <a:effectLst/>
                <a:latin typeface="Helvetica" pitchFamily="2" charset="0"/>
              </a:rPr>
              <a:t>advanced</a:t>
            </a:r>
            <a:r>
              <a:rPr lang="it-IT" sz="1400" dirty="0">
                <a:solidFill>
                  <a:srgbClr val="C10000"/>
                </a:solidFill>
                <a:effectLst/>
                <a:latin typeface="Helvetica" pitchFamily="2" charset="0"/>
              </a:rPr>
              <a:t> </a:t>
            </a:r>
            <a:r>
              <a:rPr lang="it-IT" sz="1400" dirty="0" err="1">
                <a:solidFill>
                  <a:srgbClr val="C10000"/>
                </a:solidFill>
                <a:effectLst/>
                <a:latin typeface="Helvetica" pitchFamily="2" charset="0"/>
              </a:rPr>
              <a:t>prediction</a:t>
            </a:r>
            <a:r>
              <a:rPr lang="it-IT" sz="1400" dirty="0">
                <a:solidFill>
                  <a:srgbClr val="C10000"/>
                </a:solidFill>
                <a:effectLst/>
                <a:latin typeface="Helvetica" pitchFamily="2" charset="0"/>
              </a:rPr>
              <a:t> models for </a:t>
            </a:r>
            <a:r>
              <a:rPr lang="it-IT" sz="1400" dirty="0" err="1">
                <a:solidFill>
                  <a:srgbClr val="C10000"/>
                </a:solidFill>
                <a:effectLst/>
                <a:latin typeface="Helvetica" pitchFamily="2" charset="0"/>
              </a:rPr>
              <a:t>prognosis</a:t>
            </a:r>
            <a:r>
              <a:rPr lang="it-IT" sz="1400" dirty="0">
                <a:solidFill>
                  <a:srgbClr val="C10000"/>
                </a:solidFill>
                <a:effectLst/>
                <a:latin typeface="Helvetica" pitchFamily="2" charset="0"/>
              </a:rPr>
              <a:t> and </a:t>
            </a:r>
            <a:r>
              <a:rPr lang="it-IT" sz="1400" dirty="0" err="1">
                <a:solidFill>
                  <a:srgbClr val="C10000"/>
                </a:solidFill>
                <a:effectLst/>
                <a:latin typeface="Helvetica" pitchFamily="2" charset="0"/>
              </a:rPr>
              <a:t>therapeutic</a:t>
            </a:r>
            <a:r>
              <a:rPr lang="it-IT" sz="1400" dirty="0">
                <a:solidFill>
                  <a:srgbClr val="C10000"/>
                </a:solidFill>
                <a:effectLst/>
                <a:latin typeface="Helvetica" pitchFamily="2" charset="0"/>
              </a:rPr>
              <a:t> </a:t>
            </a:r>
            <a:r>
              <a:rPr lang="it-IT" sz="1400" dirty="0" err="1">
                <a:solidFill>
                  <a:srgbClr val="C10000"/>
                </a:solidFill>
                <a:effectLst/>
                <a:latin typeface="Helvetica" pitchFamily="2" charset="0"/>
              </a:rPr>
              <a:t>response</a:t>
            </a:r>
            <a:r>
              <a:rPr lang="it-IT" sz="1400" dirty="0">
                <a:solidFill>
                  <a:srgbClr val="C10000"/>
                </a:solidFill>
                <a:effectLst/>
                <a:latin typeface="Helvetica" pitchFamily="2" charset="0"/>
              </a:rPr>
              <a:t> </a:t>
            </a:r>
            <a:r>
              <a:rPr lang="it-IT" sz="1400" dirty="0" err="1">
                <a:solidFill>
                  <a:srgbClr val="C10000"/>
                </a:solidFill>
                <a:effectLst/>
                <a:latin typeface="Helvetica" pitchFamily="2" charset="0"/>
              </a:rPr>
              <a:t>based</a:t>
            </a:r>
            <a:r>
              <a:rPr lang="it-IT" sz="1400" dirty="0">
                <a:solidFill>
                  <a:srgbClr val="C10000"/>
                </a:solidFill>
                <a:effectLst/>
                <a:latin typeface="Helvetica" pitchFamily="2" charset="0"/>
              </a:rPr>
              <a:t> on </a:t>
            </a:r>
            <a:r>
              <a:rPr lang="it-IT" sz="1400" dirty="0" err="1">
                <a:solidFill>
                  <a:srgbClr val="C10000"/>
                </a:solidFill>
                <a:effectLst/>
                <a:latin typeface="Helvetica" pitchFamily="2" charset="0"/>
              </a:rPr>
              <a:t>comprehensive</a:t>
            </a:r>
            <a:r>
              <a:rPr lang="it-IT" sz="1400" dirty="0">
                <a:solidFill>
                  <a:srgbClr val="C10000"/>
                </a:solidFill>
                <a:effectLst/>
                <a:latin typeface="Helvetica" pitchFamily="2" charset="0"/>
              </a:rPr>
              <a:t> data treatment</a:t>
            </a:r>
          </a:p>
          <a:p>
            <a:endParaRPr lang="it-IT" sz="14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1C59BC1-2F59-E9F8-3AC2-46BE73B30296}"/>
              </a:ext>
            </a:extLst>
          </p:cNvPr>
          <p:cNvSpPr txBox="1"/>
          <p:nvPr/>
        </p:nvSpPr>
        <p:spPr>
          <a:xfrm>
            <a:off x="4462585" y="941420"/>
            <a:ext cx="770170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effectLst/>
                <a:latin typeface="Helvetica" pitchFamily="2" charset="0"/>
              </a:rPr>
              <a:t>The </a:t>
            </a:r>
            <a:r>
              <a:rPr lang="it-IT" sz="1400" dirty="0" err="1">
                <a:effectLst/>
                <a:latin typeface="Helvetica" pitchFamily="2" charset="0"/>
              </a:rPr>
              <a:t>realization</a:t>
            </a:r>
            <a:r>
              <a:rPr lang="it-IT" sz="1400" dirty="0">
                <a:effectLst/>
                <a:latin typeface="Helvetica" pitchFamily="2" charset="0"/>
              </a:rPr>
              <a:t> of </a:t>
            </a:r>
            <a:r>
              <a:rPr lang="it-IT" sz="1400" dirty="0" err="1">
                <a:effectLst/>
                <a:latin typeface="Helvetica" pitchFamily="2" charset="0"/>
              </a:rPr>
              <a:t>this</a:t>
            </a:r>
            <a:r>
              <a:rPr lang="it-IT" sz="1400" dirty="0">
                <a:effectLst/>
                <a:latin typeface="Helvetica" pitchFamily="2" charset="0"/>
              </a:rPr>
              <a:t> activity </a:t>
            </a:r>
            <a:r>
              <a:rPr lang="it-IT" sz="1400" dirty="0" err="1">
                <a:effectLst/>
                <a:latin typeface="Helvetica" pitchFamily="2" charset="0"/>
              </a:rPr>
              <a:t>will</a:t>
            </a:r>
            <a:r>
              <a:rPr lang="it-IT" sz="1400" dirty="0">
                <a:effectLst/>
                <a:latin typeface="Helvetica" pitchFamily="2" charset="0"/>
              </a:rPr>
              <a:t> be </a:t>
            </a:r>
            <a:r>
              <a:rPr lang="it-IT" sz="1400" dirty="0" err="1">
                <a:effectLst/>
                <a:latin typeface="Helvetica" pitchFamily="2" charset="0"/>
              </a:rPr>
              <a:t>facilitated</a:t>
            </a:r>
            <a:r>
              <a:rPr lang="it-IT" sz="1400" dirty="0">
                <a:effectLst/>
                <a:latin typeface="Helvetica" pitchFamily="2" charset="0"/>
              </a:rPr>
              <a:t> by the </a:t>
            </a:r>
            <a:r>
              <a:rPr lang="it-IT" sz="1400" dirty="0" err="1">
                <a:effectLst/>
                <a:latin typeface="Helvetica" pitchFamily="2" charset="0"/>
              </a:rPr>
              <a:t>already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established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protocol</a:t>
            </a:r>
            <a:r>
              <a:rPr lang="it-IT" sz="1400" dirty="0">
                <a:effectLst/>
                <a:latin typeface="Helvetica" pitchFamily="2" charset="0"/>
              </a:rPr>
              <a:t> for the </a:t>
            </a:r>
            <a:r>
              <a:rPr lang="it-IT" sz="1400" dirty="0" err="1">
                <a:effectLst/>
                <a:latin typeface="Helvetica" pitchFamily="2" charset="0"/>
              </a:rPr>
              <a:t>isolation</a:t>
            </a:r>
            <a:r>
              <a:rPr lang="it-IT" sz="1400" dirty="0">
                <a:effectLst/>
                <a:latin typeface="Helvetica" pitchFamily="2" charset="0"/>
              </a:rPr>
              <a:t> and </a:t>
            </a:r>
            <a:r>
              <a:rPr lang="it-IT" sz="1400" dirty="0" err="1">
                <a:effectLst/>
                <a:latin typeface="Helvetica" pitchFamily="2" charset="0"/>
              </a:rPr>
              <a:t>purification</a:t>
            </a:r>
            <a:r>
              <a:rPr lang="it-IT" sz="1400" dirty="0">
                <a:effectLst/>
                <a:latin typeface="Helvetica" pitchFamily="2" charset="0"/>
              </a:rPr>
              <a:t> of </a:t>
            </a:r>
            <a:r>
              <a:rPr lang="it-IT" sz="1400" dirty="0" err="1">
                <a:effectLst/>
                <a:latin typeface="Helvetica" pitchFamily="2" charset="0"/>
              </a:rPr>
              <a:t>organoids</a:t>
            </a:r>
            <a:r>
              <a:rPr lang="it-IT" sz="1400" dirty="0">
                <a:latin typeface="Helvetica" pitchFamily="2" charset="0"/>
              </a:rPr>
              <a:t> and </a:t>
            </a:r>
            <a:r>
              <a:rPr lang="it-IT" sz="1400" dirty="0">
                <a:effectLst/>
                <a:latin typeface="Helvetica" pitchFamily="2" charset="0"/>
              </a:rPr>
              <a:t>model </a:t>
            </a:r>
            <a:r>
              <a:rPr lang="it-IT" sz="1400" dirty="0" err="1">
                <a:effectLst/>
                <a:latin typeface="Helvetica" pitchFamily="2" charset="0"/>
              </a:rPr>
              <a:t>recapitulating</a:t>
            </a:r>
            <a:r>
              <a:rPr lang="it-IT" sz="1400" dirty="0">
                <a:effectLst/>
                <a:latin typeface="Helvetica" pitchFamily="2" charset="0"/>
              </a:rPr>
              <a:t> the </a:t>
            </a:r>
            <a:r>
              <a:rPr lang="it-IT" sz="1400" dirty="0" err="1">
                <a:effectLst/>
                <a:latin typeface="Helvetica" pitchFamily="2" charset="0"/>
              </a:rPr>
              <a:t>complex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evolution</a:t>
            </a:r>
            <a:r>
              <a:rPr lang="it-IT" sz="1400" dirty="0">
                <a:effectLst/>
                <a:latin typeface="Helvetica" pitchFamily="2" charset="0"/>
              </a:rPr>
              <a:t> of a </a:t>
            </a:r>
            <a:r>
              <a:rPr lang="it-IT" sz="1400" dirty="0" err="1">
                <a:effectLst/>
                <a:latin typeface="Helvetica" pitchFamily="2" charset="0"/>
              </a:rPr>
              <a:t>cell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even</a:t>
            </a:r>
            <a:r>
              <a:rPr lang="it-IT" sz="1400" dirty="0">
                <a:effectLst/>
                <a:latin typeface="Helvetica" pitchFamily="2" charset="0"/>
              </a:rPr>
              <a:t> following an action of an </a:t>
            </a:r>
            <a:r>
              <a:rPr lang="it-IT" sz="1400" dirty="0" err="1">
                <a:effectLst/>
                <a:latin typeface="Helvetica" pitchFamily="2" charset="0"/>
              </a:rPr>
              <a:t>external</a:t>
            </a:r>
            <a:r>
              <a:rPr lang="it-IT" sz="1400" dirty="0">
                <a:effectLst/>
                <a:latin typeface="Helvetica" pitchFamily="2" charset="0"/>
              </a:rPr>
              <a:t> agent (</a:t>
            </a:r>
            <a:r>
              <a:rPr lang="it-IT" sz="1400" dirty="0" err="1">
                <a:effectLst/>
                <a:latin typeface="Helvetica" pitchFamily="2" charset="0"/>
              </a:rPr>
              <a:t>drug</a:t>
            </a:r>
            <a:r>
              <a:rPr lang="it-IT" sz="1400" dirty="0">
                <a:effectLst/>
                <a:latin typeface="Helvetica" pitchFamily="2" charset="0"/>
              </a:rPr>
              <a:t>, </a:t>
            </a:r>
            <a:r>
              <a:rPr lang="it-IT" sz="1400" dirty="0" err="1">
                <a:effectLst/>
                <a:latin typeface="Helvetica" pitchFamily="2" charset="0"/>
              </a:rPr>
              <a:t>radiation</a:t>
            </a:r>
            <a:r>
              <a:rPr lang="it-IT" sz="1400" dirty="0">
                <a:effectLst/>
                <a:latin typeface="Helvetica" pitchFamily="2" charset="0"/>
              </a:rPr>
              <a:t>, etc.). </a:t>
            </a:r>
            <a:r>
              <a:rPr lang="it-IT" sz="1400" dirty="0" err="1">
                <a:latin typeface="Helvetica" pitchFamily="2" charset="0"/>
              </a:rPr>
              <a:t>O</a:t>
            </a:r>
            <a:r>
              <a:rPr lang="it-IT" sz="1400" dirty="0" err="1">
                <a:effectLst/>
                <a:latin typeface="Helvetica" pitchFamily="2" charset="0"/>
              </a:rPr>
              <a:t>rganoids</a:t>
            </a:r>
            <a:r>
              <a:rPr lang="it-IT" sz="1400" dirty="0">
                <a:effectLst/>
                <a:latin typeface="Helvetica" pitchFamily="2" charset="0"/>
              </a:rPr>
              <a:t>, </a:t>
            </a:r>
            <a:r>
              <a:rPr lang="it-IT" sz="1400" dirty="0" err="1">
                <a:effectLst/>
                <a:latin typeface="Helvetica" pitchFamily="2" charset="0"/>
              </a:rPr>
              <a:t>fibroblasts</a:t>
            </a:r>
            <a:r>
              <a:rPr lang="it-IT" sz="1400" dirty="0">
                <a:effectLst/>
                <a:latin typeface="Helvetica" pitchFamily="2" charset="0"/>
              </a:rPr>
              <a:t>, adipose, </a:t>
            </a:r>
            <a:r>
              <a:rPr lang="it-IT" sz="1400" dirty="0" err="1">
                <a:effectLst/>
                <a:latin typeface="Helvetica" pitchFamily="2" charset="0"/>
              </a:rPr>
              <a:t>mesenchymal</a:t>
            </a:r>
            <a:r>
              <a:rPr lang="it-IT" sz="1400" dirty="0">
                <a:effectLst/>
                <a:latin typeface="Helvetica" pitchFamily="2" charset="0"/>
              </a:rPr>
              <a:t>, </a:t>
            </a:r>
            <a:r>
              <a:rPr lang="it-IT" sz="1400" dirty="0" err="1">
                <a:effectLst/>
                <a:latin typeface="Helvetica" pitchFamily="2" charset="0"/>
              </a:rPr>
              <a:t>endothelial</a:t>
            </a:r>
            <a:r>
              <a:rPr lang="it-IT" sz="1400" dirty="0">
                <a:effectLst/>
                <a:latin typeface="Helvetica" pitchFamily="2" charset="0"/>
              </a:rPr>
              <a:t> and immune </a:t>
            </a:r>
            <a:r>
              <a:rPr lang="it-IT" sz="1400" dirty="0" err="1">
                <a:effectLst/>
                <a:latin typeface="Helvetica" pitchFamily="2" charset="0"/>
              </a:rPr>
              <a:t>cells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will</a:t>
            </a:r>
            <a:r>
              <a:rPr lang="it-IT" sz="1400" dirty="0">
                <a:effectLst/>
                <a:latin typeface="Helvetica" pitchFamily="2" charset="0"/>
              </a:rPr>
              <a:t> be 3D </a:t>
            </a:r>
            <a:r>
              <a:rPr lang="it-IT" sz="1400" dirty="0" err="1">
                <a:effectLst/>
                <a:latin typeface="Helvetica" pitchFamily="2" charset="0"/>
              </a:rPr>
              <a:t>bioprinted</a:t>
            </a:r>
            <a:r>
              <a:rPr lang="it-IT" sz="1400" dirty="0">
                <a:effectLst/>
                <a:latin typeface="Helvetica" pitchFamily="2" charset="0"/>
              </a:rPr>
              <a:t>. </a:t>
            </a:r>
            <a:r>
              <a:rPr lang="it-IT" sz="1400" dirty="0" err="1">
                <a:effectLst/>
                <a:latin typeface="Helvetica" pitchFamily="2" charset="0"/>
              </a:rPr>
              <a:t>This</a:t>
            </a:r>
            <a:r>
              <a:rPr lang="it-IT" sz="1400" dirty="0">
                <a:effectLst/>
                <a:latin typeface="Helvetica" pitchFamily="2" charset="0"/>
              </a:rPr>
              <a:t> 3D </a:t>
            </a:r>
            <a:r>
              <a:rPr lang="it-IT" sz="1400" dirty="0" err="1">
                <a:effectLst/>
                <a:latin typeface="Helvetica" pitchFamily="2" charset="0"/>
              </a:rPr>
              <a:t>structure</a:t>
            </a:r>
            <a:r>
              <a:rPr lang="it-IT" sz="1400" dirty="0">
                <a:effectLst/>
                <a:latin typeface="Helvetica" pitchFamily="2" charset="0"/>
              </a:rPr>
              <a:t>, </a:t>
            </a:r>
            <a:r>
              <a:rPr lang="it-IT" sz="1400" dirty="0" err="1">
                <a:effectLst/>
                <a:latin typeface="Helvetica" pitchFamily="2" charset="0"/>
              </a:rPr>
              <a:t>which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will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also</a:t>
            </a:r>
            <a:r>
              <a:rPr lang="it-IT" sz="1400" dirty="0">
                <a:effectLst/>
                <a:latin typeface="Helvetica" pitchFamily="2" charset="0"/>
              </a:rPr>
              <a:t> be </a:t>
            </a:r>
            <a:r>
              <a:rPr lang="it-IT" sz="1400" dirty="0" err="1">
                <a:effectLst/>
                <a:latin typeface="Helvetica" pitchFamily="2" charset="0"/>
              </a:rPr>
              <a:t>simulated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through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existing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analytical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tissue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growth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codes</a:t>
            </a:r>
            <a:r>
              <a:rPr lang="it-IT" sz="1400" dirty="0">
                <a:effectLst/>
                <a:latin typeface="Helvetica" pitchFamily="2" charset="0"/>
              </a:rPr>
              <a:t>, </a:t>
            </a:r>
            <a:r>
              <a:rPr lang="it-IT" sz="1400" dirty="0" err="1">
                <a:effectLst/>
                <a:latin typeface="Helvetica" pitchFamily="2" charset="0"/>
              </a:rPr>
              <a:t>will</a:t>
            </a:r>
            <a:r>
              <a:rPr lang="it-IT" sz="1400" dirty="0">
                <a:effectLst/>
                <a:latin typeface="Helvetica" pitchFamily="2" charset="0"/>
              </a:rPr>
              <a:t> be </a:t>
            </a:r>
            <a:r>
              <a:rPr lang="it-IT" sz="1400" dirty="0" err="1">
                <a:effectLst/>
                <a:latin typeface="Helvetica" pitchFamily="2" charset="0"/>
              </a:rPr>
              <a:t>investigated</a:t>
            </a:r>
            <a:r>
              <a:rPr lang="it-IT" sz="1400" dirty="0">
                <a:effectLst/>
                <a:latin typeface="Helvetica" pitchFamily="2" charset="0"/>
              </a:rPr>
              <a:t> by </a:t>
            </a:r>
            <a:r>
              <a:rPr lang="it-IT" sz="1400" dirty="0" err="1">
                <a:effectLst/>
                <a:latin typeface="Helvetica" pitchFamily="2" charset="0"/>
              </a:rPr>
              <a:t>evaluating</a:t>
            </a:r>
            <a:r>
              <a:rPr lang="it-IT" sz="1400" dirty="0">
                <a:effectLst/>
                <a:latin typeface="Helvetica" pitchFamily="2" charset="0"/>
              </a:rPr>
              <a:t> the action of </a:t>
            </a:r>
            <a:r>
              <a:rPr lang="it-IT" sz="1400" dirty="0" err="1">
                <a:effectLst/>
                <a:latin typeface="Helvetica" pitchFamily="2" charset="0"/>
              </a:rPr>
              <a:t>specific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compounds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selected</a:t>
            </a:r>
            <a:r>
              <a:rPr lang="it-IT" sz="1400" dirty="0">
                <a:effectLst/>
                <a:latin typeface="Helvetica" pitchFamily="2" charset="0"/>
              </a:rPr>
              <a:t> by the consortium and </a:t>
            </a:r>
            <a:r>
              <a:rPr lang="it-IT" sz="1400" dirty="0" err="1">
                <a:effectLst/>
                <a:latin typeface="Helvetica" pitchFamily="2" charset="0"/>
              </a:rPr>
              <a:t>radiotherapy</a:t>
            </a:r>
            <a:r>
              <a:rPr lang="it-IT" sz="1400" dirty="0">
                <a:effectLst/>
                <a:latin typeface="Helvetica" pitchFamily="2" charset="0"/>
              </a:rPr>
              <a:t>. </a:t>
            </a:r>
            <a:r>
              <a:rPr lang="it-IT" sz="1400" dirty="0" err="1">
                <a:effectLst/>
                <a:latin typeface="Helvetica" pitchFamily="2" charset="0"/>
              </a:rPr>
              <a:t>Its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development</a:t>
            </a:r>
            <a:r>
              <a:rPr lang="it-IT" sz="1400" dirty="0">
                <a:effectLst/>
                <a:latin typeface="Helvetica" pitchFamily="2" charset="0"/>
              </a:rPr>
              <a:t> following the </a:t>
            </a:r>
            <a:r>
              <a:rPr lang="it-IT" sz="1400" dirty="0" err="1">
                <a:effectLst/>
                <a:latin typeface="Helvetica" pitchFamily="2" charset="0"/>
              </a:rPr>
              <a:t>external</a:t>
            </a:r>
            <a:r>
              <a:rPr lang="it-IT" sz="1400" dirty="0">
                <a:effectLst/>
                <a:latin typeface="Helvetica" pitchFamily="2" charset="0"/>
              </a:rPr>
              <a:t> action </a:t>
            </a:r>
            <a:r>
              <a:rPr lang="it-IT" sz="1400" dirty="0" err="1">
                <a:effectLst/>
                <a:latin typeface="Helvetica" pitchFamily="2" charset="0"/>
              </a:rPr>
              <a:t>will</a:t>
            </a:r>
            <a:r>
              <a:rPr lang="it-IT" sz="1400" dirty="0">
                <a:effectLst/>
                <a:latin typeface="Helvetica" pitchFamily="2" charset="0"/>
              </a:rPr>
              <a:t> be </a:t>
            </a:r>
            <a:r>
              <a:rPr lang="it-IT" sz="1400" dirty="0" err="1">
                <a:effectLst/>
                <a:latin typeface="Helvetica" pitchFamily="2" charset="0"/>
              </a:rPr>
              <a:t>monitored</a:t>
            </a:r>
            <a:r>
              <a:rPr lang="it-IT" sz="1400" dirty="0">
                <a:effectLst/>
                <a:latin typeface="Helvetica" pitchFamily="2" charset="0"/>
              </a:rPr>
              <a:t> and the "</a:t>
            </a:r>
            <a:r>
              <a:rPr lang="it-IT" sz="1400" dirty="0" err="1">
                <a:effectLst/>
                <a:latin typeface="Helvetica" pitchFamily="2" charset="0"/>
              </a:rPr>
              <a:t>physiopathology</a:t>
            </a:r>
            <a:r>
              <a:rPr lang="it-IT" sz="1400" dirty="0">
                <a:effectLst/>
                <a:latin typeface="Helvetica" pitchFamily="2" charset="0"/>
              </a:rPr>
              <a:t>" </a:t>
            </a:r>
            <a:r>
              <a:rPr lang="it-IT" sz="1400" dirty="0" err="1">
                <a:effectLst/>
                <a:latin typeface="Helvetica" pitchFamily="2" charset="0"/>
              </a:rPr>
              <a:t>will</a:t>
            </a:r>
            <a:r>
              <a:rPr lang="it-IT" sz="1400" dirty="0">
                <a:effectLst/>
                <a:latin typeface="Helvetica" pitchFamily="2" charset="0"/>
              </a:rPr>
              <a:t> be </a:t>
            </a:r>
            <a:r>
              <a:rPr lang="it-IT" sz="1400" dirty="0" err="1">
                <a:effectLst/>
                <a:latin typeface="Helvetica" pitchFamily="2" charset="0"/>
              </a:rPr>
              <a:t>analyzed</a:t>
            </a:r>
            <a:r>
              <a:rPr lang="it-IT" sz="1400" dirty="0">
                <a:effectLst/>
                <a:latin typeface="Helvetica" pitchFamily="2" charset="0"/>
              </a:rPr>
              <a:t> and </a:t>
            </a:r>
            <a:r>
              <a:rPr lang="it-IT" sz="1400" dirty="0" err="1">
                <a:effectLst/>
                <a:latin typeface="Helvetica" pitchFamily="2" charset="0"/>
              </a:rPr>
              <a:t>simulated</a:t>
            </a:r>
            <a:r>
              <a:rPr lang="it-IT" sz="1400" dirty="0">
                <a:effectLst/>
                <a:latin typeface="Helvetica" pitchFamily="2" charset="0"/>
              </a:rPr>
              <a:t> with machine learning </a:t>
            </a:r>
            <a:r>
              <a:rPr lang="it-IT" sz="1400" dirty="0" err="1">
                <a:effectLst/>
                <a:latin typeface="Helvetica" pitchFamily="2" charset="0"/>
              </a:rPr>
              <a:t>approaches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capable</a:t>
            </a:r>
            <a:r>
              <a:rPr lang="it-IT" sz="1400" dirty="0">
                <a:effectLst/>
                <a:latin typeface="Helvetica" pitchFamily="2" charset="0"/>
              </a:rPr>
              <a:t> of </a:t>
            </a:r>
            <a:r>
              <a:rPr lang="it-IT" sz="1400" dirty="0" err="1">
                <a:effectLst/>
                <a:latin typeface="Helvetica" pitchFamily="2" charset="0"/>
              </a:rPr>
              <a:t>reproducing</a:t>
            </a:r>
            <a:r>
              <a:rPr lang="it-IT" sz="1400" dirty="0">
                <a:effectLst/>
                <a:latin typeface="Helvetica" pitchFamily="2" charset="0"/>
              </a:rPr>
              <a:t> the </a:t>
            </a:r>
            <a:r>
              <a:rPr lang="it-IT" sz="1400" dirty="0" err="1">
                <a:effectLst/>
                <a:latin typeface="Helvetica" pitchFamily="2" charset="0"/>
              </a:rPr>
              <a:t>complex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mechanisms</a:t>
            </a:r>
            <a:r>
              <a:rPr lang="it-IT" sz="1400" dirty="0">
                <a:effectLst/>
                <a:latin typeface="Helvetica" pitchFamily="2" charset="0"/>
              </a:rPr>
              <a:t> of </a:t>
            </a:r>
            <a:r>
              <a:rPr lang="it-IT" sz="1400" dirty="0" err="1">
                <a:effectLst/>
                <a:latin typeface="Helvetica" pitchFamily="2" charset="0"/>
              </a:rPr>
              <a:t>cellular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communication</a:t>
            </a:r>
            <a:r>
              <a:rPr lang="it-IT" sz="1400" dirty="0">
                <a:effectLst/>
                <a:latin typeface="Helvetica" pitchFamily="2" charset="0"/>
              </a:rPr>
              <a:t>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B0226D-1CF8-3FD0-F1F3-3450EB115414}"/>
              </a:ext>
            </a:extLst>
          </p:cNvPr>
          <p:cNvSpPr txBox="1"/>
          <p:nvPr/>
        </p:nvSpPr>
        <p:spPr>
          <a:xfrm>
            <a:off x="4526317" y="3235391"/>
            <a:ext cx="75742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accent1"/>
                </a:solidFill>
                <a:effectLst/>
                <a:latin typeface="Helvetica" pitchFamily="2" charset="0"/>
              </a:rPr>
              <a:t>WP 1:</a:t>
            </a:r>
            <a:r>
              <a:rPr lang="it-IT" sz="1400" dirty="0">
                <a:solidFill>
                  <a:schemeClr val="accent1"/>
                </a:solidFill>
                <a:effectLst/>
                <a:latin typeface="Helvetica" pitchFamily="2" charset="0"/>
              </a:rPr>
              <a:t> </a:t>
            </a:r>
            <a:r>
              <a:rPr lang="it-IT" sz="1400" dirty="0" err="1">
                <a:solidFill>
                  <a:schemeClr val="accent1"/>
                </a:solidFill>
                <a:effectLst/>
                <a:latin typeface="Helvetica" pitchFamily="2" charset="0"/>
              </a:rPr>
              <a:t>Integrated</a:t>
            </a:r>
            <a:r>
              <a:rPr lang="it-IT" sz="1400" dirty="0">
                <a:solidFill>
                  <a:schemeClr val="accent1"/>
                </a:solidFill>
                <a:effectLst/>
                <a:latin typeface="Helvetica" pitchFamily="2" charset="0"/>
              </a:rPr>
              <a:t> </a:t>
            </a:r>
            <a:r>
              <a:rPr lang="it-IT" sz="1400" dirty="0" err="1">
                <a:solidFill>
                  <a:schemeClr val="accent1"/>
                </a:solidFill>
                <a:effectLst/>
                <a:latin typeface="Helvetica" pitchFamily="2" charset="0"/>
              </a:rPr>
              <a:t>experimental</a:t>
            </a:r>
            <a:r>
              <a:rPr lang="it-IT" sz="1400" dirty="0">
                <a:solidFill>
                  <a:schemeClr val="accent1"/>
                </a:solidFill>
                <a:effectLst/>
                <a:latin typeface="Helvetica" pitchFamily="2" charset="0"/>
              </a:rPr>
              <a:t> and </a:t>
            </a:r>
            <a:r>
              <a:rPr lang="it-IT" sz="1400" dirty="0" err="1">
                <a:solidFill>
                  <a:schemeClr val="accent1"/>
                </a:solidFill>
                <a:effectLst/>
                <a:latin typeface="Helvetica" pitchFamily="2" charset="0"/>
              </a:rPr>
              <a:t>computational</a:t>
            </a:r>
            <a:r>
              <a:rPr lang="it-IT" sz="1400" dirty="0">
                <a:solidFill>
                  <a:schemeClr val="accent1"/>
                </a:solidFill>
                <a:effectLst/>
                <a:latin typeface="Helvetica" pitchFamily="2" charset="0"/>
              </a:rPr>
              <a:t> models of 3D </a:t>
            </a:r>
            <a:r>
              <a:rPr lang="it-IT" sz="1400" dirty="0" err="1">
                <a:solidFill>
                  <a:schemeClr val="accent1"/>
                </a:solidFill>
                <a:effectLst/>
                <a:latin typeface="Helvetica" pitchFamily="2" charset="0"/>
              </a:rPr>
              <a:t>cultures</a:t>
            </a:r>
            <a:r>
              <a:rPr lang="it-IT" sz="1400" dirty="0">
                <a:solidFill>
                  <a:schemeClr val="accent1"/>
                </a:solidFill>
                <a:effectLst/>
                <a:latin typeface="Helvetica" pitchFamily="2" charset="0"/>
              </a:rPr>
              <a:t> of human </a:t>
            </a:r>
            <a:r>
              <a:rPr lang="it-IT" sz="1400" dirty="0" err="1">
                <a:solidFill>
                  <a:schemeClr val="accent1"/>
                </a:solidFill>
                <a:effectLst/>
                <a:latin typeface="Helvetica" pitchFamily="2" charset="0"/>
              </a:rPr>
              <a:t>cells</a:t>
            </a:r>
            <a:r>
              <a:rPr lang="it-IT" sz="1400" dirty="0">
                <a:solidFill>
                  <a:schemeClr val="accent1"/>
                </a:solidFill>
                <a:effectLst/>
                <a:latin typeface="Helvetica" pitchFamily="2" charset="0"/>
              </a:rPr>
              <a:t> with </a:t>
            </a:r>
            <a:r>
              <a:rPr lang="it-IT" sz="1400" dirty="0" err="1">
                <a:solidFill>
                  <a:schemeClr val="accent1"/>
                </a:solidFill>
                <a:effectLst/>
                <a:latin typeface="Helvetica" pitchFamily="2" charset="0"/>
              </a:rPr>
              <a:t>specific</a:t>
            </a:r>
            <a:r>
              <a:rPr lang="it-IT" sz="1400" dirty="0">
                <a:solidFill>
                  <a:schemeClr val="accent1"/>
                </a:solidFill>
                <a:effectLst/>
                <a:latin typeface="Helvetica" pitchFamily="2" charset="0"/>
              </a:rPr>
              <a:t> gene </a:t>
            </a:r>
            <a:r>
              <a:rPr lang="it-IT" sz="1400" dirty="0" err="1">
                <a:solidFill>
                  <a:schemeClr val="accent1"/>
                </a:solidFill>
                <a:effectLst/>
                <a:latin typeface="Helvetica" pitchFamily="2" charset="0"/>
              </a:rPr>
              <a:t>mutations</a:t>
            </a:r>
            <a:r>
              <a:rPr lang="it-IT" sz="1400" dirty="0">
                <a:solidFill>
                  <a:schemeClr val="accent1"/>
                </a:solidFill>
                <a:effectLst/>
                <a:latin typeface="Helvetica" pitchFamily="2" charset="0"/>
              </a:rPr>
              <a:t> or </a:t>
            </a:r>
            <a:r>
              <a:rPr lang="it-IT" sz="1400" dirty="0" err="1">
                <a:solidFill>
                  <a:schemeClr val="accent1"/>
                </a:solidFill>
                <a:effectLst/>
                <a:latin typeface="Helvetica" pitchFamily="2" charset="0"/>
              </a:rPr>
              <a:t>biogenesis</a:t>
            </a:r>
            <a:r>
              <a:rPr lang="it-IT" sz="1400" dirty="0">
                <a:solidFill>
                  <a:schemeClr val="accent1"/>
                </a:solidFill>
                <a:effectLst/>
                <a:latin typeface="Helvetica" pitchFamily="2" charset="0"/>
              </a:rPr>
              <a:t> </a:t>
            </a:r>
            <a:r>
              <a:rPr lang="it-IT" sz="1400" dirty="0" err="1">
                <a:solidFill>
                  <a:schemeClr val="accent1"/>
                </a:solidFill>
                <a:effectLst/>
                <a:latin typeface="Helvetica" pitchFamily="2" charset="0"/>
              </a:rPr>
              <a:t>alterations</a:t>
            </a:r>
            <a:r>
              <a:rPr lang="it-IT" sz="1400" dirty="0">
                <a:solidFill>
                  <a:schemeClr val="accent1"/>
                </a:solidFill>
                <a:effectLst/>
                <a:latin typeface="Helvetica" pitchFamily="2" charset="0"/>
              </a:rPr>
              <a:t> of RNA/</a:t>
            </a:r>
            <a:r>
              <a:rPr lang="it-IT" sz="1400" dirty="0" err="1">
                <a:solidFill>
                  <a:schemeClr val="accent1"/>
                </a:solidFill>
                <a:effectLst/>
                <a:latin typeface="Helvetica" pitchFamily="2" charset="0"/>
              </a:rPr>
              <a:t>Proteins</a:t>
            </a:r>
            <a:r>
              <a:rPr lang="it-IT" sz="1400" dirty="0">
                <a:solidFill>
                  <a:schemeClr val="accent1"/>
                </a:solidFill>
                <a:effectLst/>
                <a:latin typeface="Helvetica" pitchFamily="2" charset="0"/>
              </a:rPr>
              <a:t>;</a:t>
            </a:r>
          </a:p>
          <a:p>
            <a:endParaRPr lang="it-IT" sz="1400" dirty="0">
              <a:solidFill>
                <a:schemeClr val="accent1"/>
              </a:solidFill>
              <a:effectLst/>
              <a:latin typeface="Helvetica" pitchFamily="2" charset="0"/>
            </a:endParaRPr>
          </a:p>
          <a:p>
            <a:r>
              <a:rPr lang="it-IT" sz="1400" b="1" dirty="0">
                <a:solidFill>
                  <a:schemeClr val="accent1"/>
                </a:solidFill>
                <a:latin typeface="Helvetica" pitchFamily="2" charset="0"/>
              </a:rPr>
              <a:t>WP 2: </a:t>
            </a:r>
            <a:r>
              <a:rPr lang="it-IT" sz="1400" dirty="0" err="1">
                <a:solidFill>
                  <a:schemeClr val="accent1"/>
                </a:solidFill>
                <a:latin typeface="Helvetica" pitchFamily="2" charset="0"/>
              </a:rPr>
              <a:t>Simulation</a:t>
            </a:r>
            <a:r>
              <a:rPr lang="it-IT" sz="1400" dirty="0">
                <a:solidFill>
                  <a:schemeClr val="accent1"/>
                </a:solidFill>
                <a:latin typeface="Helvetica" pitchFamily="2" charset="0"/>
              </a:rPr>
              <a:t> of </a:t>
            </a:r>
            <a:r>
              <a:rPr lang="it-IT" sz="1400" dirty="0" err="1">
                <a:solidFill>
                  <a:schemeClr val="accent1"/>
                </a:solidFill>
                <a:latin typeface="Helvetica" pitchFamily="2" charset="0"/>
              </a:rPr>
              <a:t>mutated</a:t>
            </a:r>
            <a:r>
              <a:rPr lang="it-IT" sz="1400" dirty="0">
                <a:solidFill>
                  <a:schemeClr val="accent1"/>
                </a:solidFill>
                <a:latin typeface="Helvetica" pitchFamily="2" charset="0"/>
              </a:rPr>
              <a:t> </a:t>
            </a:r>
            <a:r>
              <a:rPr lang="it-IT" sz="1400" dirty="0" err="1">
                <a:solidFill>
                  <a:schemeClr val="accent1"/>
                </a:solidFill>
                <a:latin typeface="Helvetica" pitchFamily="2" charset="0"/>
              </a:rPr>
              <a:t>proteins</a:t>
            </a:r>
            <a:r>
              <a:rPr lang="it-IT" sz="1400" dirty="0">
                <a:solidFill>
                  <a:schemeClr val="accent1"/>
                </a:solidFill>
                <a:latin typeface="Helvetica" pitchFamily="2" charset="0"/>
              </a:rPr>
              <a:t> and </a:t>
            </a:r>
            <a:r>
              <a:rPr lang="it-IT" sz="1400" dirty="0" err="1">
                <a:solidFill>
                  <a:schemeClr val="accent1"/>
                </a:solidFill>
                <a:latin typeface="Helvetica" pitchFamily="2" charset="0"/>
              </a:rPr>
              <a:t>complex</a:t>
            </a:r>
            <a:r>
              <a:rPr lang="it-IT" sz="1400" dirty="0">
                <a:solidFill>
                  <a:schemeClr val="accent1"/>
                </a:solidFill>
                <a:latin typeface="Helvetica" pitchFamily="2" charset="0"/>
              </a:rPr>
              <a:t> </a:t>
            </a:r>
            <a:r>
              <a:rPr lang="it-IT" sz="1400" dirty="0" err="1">
                <a:solidFill>
                  <a:schemeClr val="accent1"/>
                </a:solidFill>
                <a:latin typeface="Helvetica" pitchFamily="2" charset="0"/>
              </a:rPr>
              <a:t>structures</a:t>
            </a:r>
            <a:r>
              <a:rPr lang="it-IT" sz="1400" dirty="0">
                <a:solidFill>
                  <a:schemeClr val="accent1"/>
                </a:solidFill>
                <a:latin typeface="Helvetica" pitchFamily="2" charset="0"/>
              </a:rPr>
              <a:t> </a:t>
            </a:r>
            <a:r>
              <a:rPr lang="it-IT" sz="1400" dirty="0" err="1">
                <a:solidFill>
                  <a:schemeClr val="accent1"/>
                </a:solidFill>
                <a:latin typeface="Helvetica" pitchFamily="2" charset="0"/>
              </a:rPr>
              <a:t>through</a:t>
            </a:r>
            <a:r>
              <a:rPr lang="it-IT" sz="1400" dirty="0">
                <a:solidFill>
                  <a:schemeClr val="accent1"/>
                </a:solidFill>
                <a:latin typeface="Helvetica" pitchFamily="2" charset="0"/>
              </a:rPr>
              <a:t> quantum computing and AI;</a:t>
            </a:r>
          </a:p>
          <a:p>
            <a:endParaRPr lang="it-IT" sz="1400" dirty="0">
              <a:solidFill>
                <a:schemeClr val="accent1"/>
              </a:solidFill>
              <a:effectLst/>
              <a:latin typeface="Helvetica" pitchFamily="2" charset="0"/>
            </a:endParaRPr>
          </a:p>
          <a:p>
            <a:r>
              <a:rPr lang="it-IT" sz="1400" b="1" dirty="0">
                <a:solidFill>
                  <a:schemeClr val="accent1"/>
                </a:solidFill>
                <a:effectLst/>
                <a:latin typeface="Helvetica" pitchFamily="2" charset="0"/>
              </a:rPr>
              <a:t>WP 3:</a:t>
            </a:r>
            <a:r>
              <a:rPr lang="it-IT" sz="1400" dirty="0">
                <a:solidFill>
                  <a:schemeClr val="accent1"/>
                </a:solidFill>
                <a:effectLst/>
                <a:latin typeface="Helvetica" pitchFamily="2" charset="0"/>
              </a:rPr>
              <a:t> </a:t>
            </a:r>
            <a:r>
              <a:rPr lang="it-IT" sz="1400" dirty="0" err="1">
                <a:solidFill>
                  <a:schemeClr val="accent1"/>
                </a:solidFill>
                <a:effectLst/>
                <a:latin typeface="Helvetica" pitchFamily="2" charset="0"/>
              </a:rPr>
              <a:t>Pharmacophoric</a:t>
            </a:r>
            <a:r>
              <a:rPr lang="it-IT" sz="1400" dirty="0">
                <a:solidFill>
                  <a:schemeClr val="accent1"/>
                </a:solidFill>
                <a:effectLst/>
                <a:latin typeface="Helvetica" pitchFamily="2" charset="0"/>
              </a:rPr>
              <a:t> </a:t>
            </a:r>
            <a:r>
              <a:rPr lang="it-IT" sz="1400" dirty="0" err="1">
                <a:solidFill>
                  <a:schemeClr val="accent1"/>
                </a:solidFill>
                <a:effectLst/>
                <a:latin typeface="Helvetica" pitchFamily="2" charset="0"/>
              </a:rPr>
              <a:t>dynamic</a:t>
            </a:r>
            <a:r>
              <a:rPr lang="it-IT" sz="1400" dirty="0">
                <a:solidFill>
                  <a:schemeClr val="accent1"/>
                </a:solidFill>
                <a:effectLst/>
                <a:latin typeface="Helvetica" pitchFamily="2" charset="0"/>
              </a:rPr>
              <a:t> docking </a:t>
            </a:r>
            <a:r>
              <a:rPr lang="it-IT" sz="1400" dirty="0" err="1">
                <a:solidFill>
                  <a:schemeClr val="accent1"/>
                </a:solidFill>
                <a:effectLst/>
                <a:latin typeface="Helvetica" pitchFamily="2" charset="0"/>
              </a:rPr>
              <a:t>simulations</a:t>
            </a:r>
            <a:r>
              <a:rPr lang="it-IT" sz="1400" dirty="0">
                <a:solidFill>
                  <a:schemeClr val="accent1"/>
                </a:solidFill>
                <a:effectLst/>
                <a:latin typeface="Helvetica" pitchFamily="2" charset="0"/>
              </a:rPr>
              <a:t> of </a:t>
            </a:r>
            <a:r>
              <a:rPr lang="it-IT" sz="1400" dirty="0" err="1">
                <a:solidFill>
                  <a:schemeClr val="accent1"/>
                </a:solidFill>
                <a:effectLst/>
                <a:latin typeface="Helvetica" pitchFamily="2" charset="0"/>
              </a:rPr>
              <a:t>genetic</a:t>
            </a:r>
            <a:r>
              <a:rPr lang="it-IT" sz="1400" dirty="0">
                <a:solidFill>
                  <a:schemeClr val="accent1"/>
                </a:solidFill>
                <a:effectLst/>
                <a:latin typeface="Helvetica" pitchFamily="2" charset="0"/>
              </a:rPr>
              <a:t> </a:t>
            </a:r>
            <a:r>
              <a:rPr lang="it-IT" sz="1400" dirty="0" err="1">
                <a:solidFill>
                  <a:schemeClr val="accent1"/>
                </a:solidFill>
                <a:effectLst/>
                <a:latin typeface="Helvetica" pitchFamily="2" charset="0"/>
              </a:rPr>
              <a:t>altered</a:t>
            </a:r>
            <a:r>
              <a:rPr lang="it-IT" sz="1400" dirty="0">
                <a:solidFill>
                  <a:schemeClr val="accent1"/>
                </a:solidFill>
                <a:effectLst/>
                <a:latin typeface="Helvetica" pitchFamily="2" charset="0"/>
              </a:rPr>
              <a:t> </a:t>
            </a:r>
            <a:r>
              <a:rPr lang="it-IT" sz="1400" dirty="0" err="1">
                <a:solidFill>
                  <a:schemeClr val="accent1"/>
                </a:solidFill>
                <a:effectLst/>
                <a:latin typeface="Helvetica" pitchFamily="2" charset="0"/>
              </a:rPr>
              <a:t>molecules</a:t>
            </a:r>
            <a:r>
              <a:rPr lang="it-IT" sz="1400" dirty="0">
                <a:solidFill>
                  <a:schemeClr val="accent1"/>
                </a:solidFill>
                <a:latin typeface="Helvetica" pitchFamily="2" charset="0"/>
              </a:rPr>
              <a:t>;</a:t>
            </a:r>
            <a:endParaRPr lang="it-IT" sz="1400" dirty="0">
              <a:solidFill>
                <a:schemeClr val="accent1"/>
              </a:solidFill>
              <a:effectLst/>
              <a:latin typeface="Helvetica" pitchFamily="2" charset="0"/>
            </a:endParaRPr>
          </a:p>
          <a:p>
            <a:endParaRPr lang="it-IT" sz="1400" dirty="0">
              <a:solidFill>
                <a:schemeClr val="accent1"/>
              </a:solidFill>
              <a:latin typeface="Helvetica" pitchFamily="2" charset="0"/>
            </a:endParaRPr>
          </a:p>
          <a:p>
            <a:r>
              <a:rPr lang="it-IT" sz="1400" b="1" dirty="0">
                <a:solidFill>
                  <a:schemeClr val="accent1"/>
                </a:solidFill>
                <a:effectLst/>
                <a:latin typeface="Helvetica" pitchFamily="2" charset="0"/>
              </a:rPr>
              <a:t>WP4:</a:t>
            </a:r>
            <a:r>
              <a:rPr lang="it-IT" sz="1400" dirty="0">
                <a:solidFill>
                  <a:schemeClr val="accent1"/>
                </a:solidFill>
                <a:effectLst/>
                <a:latin typeface="Helvetica" pitchFamily="2" charset="0"/>
              </a:rPr>
              <a:t> </a:t>
            </a:r>
            <a:r>
              <a:rPr lang="it-IT" sz="1400" dirty="0" err="1">
                <a:solidFill>
                  <a:schemeClr val="accent1"/>
                </a:solidFill>
                <a:effectLst/>
                <a:latin typeface="Helvetica" pitchFamily="2" charset="0"/>
              </a:rPr>
              <a:t>Preclinical</a:t>
            </a:r>
            <a:r>
              <a:rPr lang="it-IT" sz="1400" dirty="0">
                <a:solidFill>
                  <a:schemeClr val="accent1"/>
                </a:solidFill>
                <a:effectLst/>
                <a:latin typeface="Helvetica" pitchFamily="2" charset="0"/>
              </a:rPr>
              <a:t> models for precise </a:t>
            </a:r>
            <a:r>
              <a:rPr lang="it-IT" sz="1400" dirty="0" err="1">
                <a:solidFill>
                  <a:schemeClr val="accent1"/>
                </a:solidFill>
                <a:effectLst/>
                <a:latin typeface="Helvetica" pitchFamily="2" charset="0"/>
              </a:rPr>
              <a:t>therapeutic</a:t>
            </a:r>
            <a:r>
              <a:rPr lang="it-IT" sz="1400" dirty="0">
                <a:solidFill>
                  <a:schemeClr val="accent1"/>
                </a:solidFill>
                <a:effectLst/>
                <a:latin typeface="Helvetica" pitchFamily="2" charset="0"/>
              </a:rPr>
              <a:t> and </a:t>
            </a:r>
            <a:r>
              <a:rPr lang="it-IT" sz="1400" dirty="0" err="1">
                <a:solidFill>
                  <a:schemeClr val="accent1"/>
                </a:solidFill>
                <a:effectLst/>
                <a:latin typeface="Helvetica" pitchFamily="2" charset="0"/>
              </a:rPr>
              <a:t>diagnostic</a:t>
            </a:r>
            <a:r>
              <a:rPr lang="it-IT" sz="1400" dirty="0">
                <a:solidFill>
                  <a:schemeClr val="accent1"/>
                </a:solidFill>
                <a:effectLst/>
                <a:latin typeface="Helvetica" pitchFamily="2" charset="0"/>
              </a:rPr>
              <a:t> </a:t>
            </a:r>
            <a:r>
              <a:rPr lang="it-IT" sz="1400" dirty="0" err="1">
                <a:solidFill>
                  <a:schemeClr val="accent1"/>
                </a:solidFill>
                <a:effectLst/>
                <a:latin typeface="Helvetica" pitchFamily="2" charset="0"/>
              </a:rPr>
              <a:t>prevention</a:t>
            </a:r>
            <a:r>
              <a:rPr lang="it-IT" sz="1400" dirty="0">
                <a:solidFill>
                  <a:schemeClr val="accent1"/>
                </a:solidFill>
                <a:effectLst/>
                <a:latin typeface="Helvetica" pitchFamily="2" charset="0"/>
              </a:rPr>
              <a:t> strategies.</a:t>
            </a:r>
          </a:p>
        </p:txBody>
      </p:sp>
    </p:spTree>
    <p:extLst>
      <p:ext uri="{BB962C8B-B14F-4D97-AF65-F5344CB8AC3E}">
        <p14:creationId xmlns:p14="http://schemas.microsoft.com/office/powerpoint/2010/main" val="3530199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">
            <a:extLst>
              <a:ext uri="{FF2B5EF4-FFF2-40B4-BE49-F238E27FC236}">
                <a16:creationId xmlns:a16="http://schemas.microsoft.com/office/drawing/2014/main" id="{BAA0CF40-BC23-FB76-CE42-0C36F422F2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6" name="Picture 5" descr="A black background with white letters and a green and red symbol&#10;&#10;Description automatically generated">
            <a:extLst>
              <a:ext uri="{FF2B5EF4-FFF2-40B4-BE49-F238E27FC236}">
                <a16:creationId xmlns:a16="http://schemas.microsoft.com/office/drawing/2014/main" id="{52FDCB76-8EFB-02EA-9F98-ADBE68D967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241" y="6081288"/>
            <a:ext cx="2689860" cy="69529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B732FC1-731B-73F6-E65B-A494D95CAE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2859" b="67238"/>
          <a:stretch/>
        </p:blipFill>
        <p:spPr>
          <a:xfrm>
            <a:off x="153585" y="341713"/>
            <a:ext cx="1584738" cy="2197859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9E54A17-C07D-D424-4FDF-67A096B31734}"/>
              </a:ext>
            </a:extLst>
          </p:cNvPr>
          <p:cNvSpPr txBox="1"/>
          <p:nvPr/>
        </p:nvSpPr>
        <p:spPr>
          <a:xfrm>
            <a:off x="1607342" y="299122"/>
            <a:ext cx="10675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accent1"/>
                </a:solidFill>
                <a:latin typeface="Comic Sans MS" panose="030F0902030302020204" pitchFamily="66" charset="0"/>
              </a:rPr>
              <a:t>WP 1: </a:t>
            </a:r>
            <a:r>
              <a:rPr lang="it-IT" sz="1600" b="1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Integrated</a:t>
            </a:r>
            <a:r>
              <a:rPr lang="it-IT" sz="1600" b="1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lang="it-IT" sz="1600" b="1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experimental</a:t>
            </a:r>
            <a:r>
              <a:rPr lang="it-IT" sz="1600" b="1" dirty="0">
                <a:solidFill>
                  <a:schemeClr val="accent1"/>
                </a:solidFill>
                <a:latin typeface="Comic Sans MS" panose="030F0902030302020204" pitchFamily="66" charset="0"/>
              </a:rPr>
              <a:t> and </a:t>
            </a:r>
            <a:r>
              <a:rPr lang="it-IT" sz="1600" b="1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computational</a:t>
            </a:r>
            <a:r>
              <a:rPr lang="it-IT" sz="1600" b="1" dirty="0">
                <a:solidFill>
                  <a:schemeClr val="accent1"/>
                </a:solidFill>
                <a:latin typeface="Comic Sans MS" panose="030F0902030302020204" pitchFamily="66" charset="0"/>
              </a:rPr>
              <a:t> models of 3D </a:t>
            </a:r>
            <a:r>
              <a:rPr lang="it-IT" sz="1600" b="1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cultures</a:t>
            </a:r>
            <a:r>
              <a:rPr lang="it-IT" sz="1600" b="1" dirty="0">
                <a:solidFill>
                  <a:schemeClr val="accent1"/>
                </a:solidFill>
                <a:latin typeface="Comic Sans MS" panose="030F0902030302020204" pitchFamily="66" charset="0"/>
              </a:rPr>
              <a:t> of human </a:t>
            </a:r>
            <a:r>
              <a:rPr lang="it-IT" sz="1600" b="1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cells</a:t>
            </a:r>
            <a:r>
              <a:rPr lang="it-IT" sz="1600" b="1" dirty="0">
                <a:solidFill>
                  <a:schemeClr val="accent1"/>
                </a:solidFill>
                <a:latin typeface="Comic Sans MS" panose="030F0902030302020204" pitchFamily="66" charset="0"/>
              </a:rPr>
              <a:t> with </a:t>
            </a:r>
            <a:r>
              <a:rPr lang="it-IT" sz="1600" b="1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specific</a:t>
            </a:r>
            <a:r>
              <a:rPr lang="it-IT" sz="1600" b="1" dirty="0">
                <a:solidFill>
                  <a:schemeClr val="accent1"/>
                </a:solidFill>
                <a:latin typeface="Comic Sans MS" panose="030F0902030302020204" pitchFamily="66" charset="0"/>
              </a:rPr>
              <a:t> gene </a:t>
            </a:r>
            <a:r>
              <a:rPr lang="it-IT" sz="1600" b="1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mutations</a:t>
            </a:r>
            <a:r>
              <a:rPr lang="it-IT" sz="1600" b="1" dirty="0">
                <a:solidFill>
                  <a:schemeClr val="accent1"/>
                </a:solidFill>
                <a:latin typeface="Comic Sans MS" panose="030F0902030302020204" pitchFamily="66" charset="0"/>
              </a:rPr>
              <a:t> or </a:t>
            </a:r>
            <a:r>
              <a:rPr lang="it-IT" sz="1600" b="1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biogenesis</a:t>
            </a:r>
            <a:r>
              <a:rPr lang="it-IT" sz="1600" b="1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lang="it-IT" sz="1600" b="1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alterations</a:t>
            </a:r>
            <a:r>
              <a:rPr lang="it-IT" sz="1600" b="1" dirty="0">
                <a:solidFill>
                  <a:schemeClr val="accent1"/>
                </a:solidFill>
                <a:latin typeface="Comic Sans MS" panose="030F0902030302020204" pitchFamily="66" charset="0"/>
              </a:rPr>
              <a:t> of RNA/</a:t>
            </a:r>
            <a:r>
              <a:rPr lang="it-IT" sz="1600" b="1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Proteins</a:t>
            </a:r>
            <a:endParaRPr lang="it-IT" sz="1600" b="1" dirty="0">
              <a:solidFill>
                <a:schemeClr val="accent1"/>
              </a:solidFill>
              <a:latin typeface="Comic Sans MS" panose="030F0902030302020204" pitchFamily="66" charset="0"/>
            </a:endParaRPr>
          </a:p>
          <a:p>
            <a:endParaRPr lang="it-IT" sz="1600" b="1" dirty="0">
              <a:solidFill>
                <a:schemeClr val="accent1"/>
              </a:solidFill>
              <a:latin typeface="Comic Sans MS" panose="030F0902030302020204" pitchFamily="66" charset="0"/>
            </a:endParaRP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>
                <a:solidFill>
                  <a:schemeClr val="accent1"/>
                </a:solidFill>
                <a:latin typeface="Comic Sans MS" panose="030F0902030302020204" pitchFamily="66" charset="0"/>
              </a:rPr>
              <a:t>Task 1.1: 3D simulation of spheroid structures through machine learning </a:t>
            </a:r>
            <a:r>
              <a:rPr lang="en-US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</a:rPr>
              <a:t>(UNIPA: G. </a:t>
            </a:r>
            <a:r>
              <a:rPr lang="en-US" alt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</a:rPr>
              <a:t>Raso</a:t>
            </a:r>
            <a:r>
              <a:rPr lang="en-US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</a:rPr>
              <a:t>, D. </a:t>
            </a:r>
            <a:r>
              <a:rPr lang="en-US" alt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</a:rPr>
              <a:t>Tegolo</a:t>
            </a:r>
            <a:r>
              <a:rPr lang="en-US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</a:rPr>
              <a:t>, S. </a:t>
            </a:r>
            <a:r>
              <a:rPr lang="en-US" alt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</a:rPr>
              <a:t>Vitabile</a:t>
            </a:r>
            <a:r>
              <a:rPr lang="en-US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</a:rPr>
              <a:t>, G. </a:t>
            </a:r>
            <a:r>
              <a:rPr lang="en-US" alt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</a:rPr>
              <a:t>Cicceri</a:t>
            </a:r>
            <a:r>
              <a:rPr lang="en-US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</a:rPr>
              <a:t>, S. Di Bella; BIREX: D. </a:t>
            </a:r>
            <a:r>
              <a:rPr lang="en-US" alt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</a:rPr>
              <a:t>Mascolo</a:t>
            </a:r>
            <a:r>
              <a:rPr lang="en-US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</a:rPr>
              <a:t>)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365F0A9F-7E43-98AD-DA97-5A4280C304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19" y="2883568"/>
            <a:ext cx="5653370" cy="291625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68BDFE4E-00A5-480A-590F-598AF983D0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689" y="3111525"/>
            <a:ext cx="6181327" cy="2665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CABB63-0A7F-9A64-D5A7-592B6B107C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113" y="4266542"/>
            <a:ext cx="1566458" cy="1055494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28CF07-3C61-624D-46BC-F92A87F8B6F3}"/>
              </a:ext>
            </a:extLst>
          </p:cNvPr>
          <p:cNvSpPr txBox="1"/>
          <p:nvPr/>
        </p:nvSpPr>
        <p:spPr>
          <a:xfrm>
            <a:off x="6002423" y="2491935"/>
            <a:ext cx="614989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Radiomics: </a:t>
            </a:r>
            <a:r>
              <a:rPr lang="en-GB" sz="1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 feature classes, with the exception of shape can be calculated on either the original image and/or a derived image, obtained by applying one of several filters. </a:t>
            </a: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218F0A-B028-6071-E1F8-F1E221E247F2}"/>
              </a:ext>
            </a:extLst>
          </p:cNvPr>
          <p:cNvSpPr txBox="1"/>
          <p:nvPr/>
        </p:nvSpPr>
        <p:spPr>
          <a:xfrm>
            <a:off x="-147473" y="2656894"/>
            <a:ext cx="6149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benchmarking of deep learning models for </a:t>
            </a:r>
            <a:r>
              <a:rPr lang="it-IT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</a:t>
            </a:r>
            <a:endParaRPr lang="it-IT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classification</a:t>
            </a:r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intestinal</a:t>
            </a:r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organoids</a:t>
            </a:r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9469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">
            <a:extLst>
              <a:ext uri="{FF2B5EF4-FFF2-40B4-BE49-F238E27FC236}">
                <a16:creationId xmlns:a16="http://schemas.microsoft.com/office/drawing/2014/main" id="{BAA0CF40-BC23-FB76-CE42-0C36F422F2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B732FC1-731B-73F6-E65B-A494D95CAE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859" b="67238"/>
          <a:stretch/>
        </p:blipFill>
        <p:spPr>
          <a:xfrm>
            <a:off x="86679" y="62938"/>
            <a:ext cx="1584738" cy="2197859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9E54A17-C07D-D424-4FDF-67A096B31734}"/>
              </a:ext>
            </a:extLst>
          </p:cNvPr>
          <p:cNvSpPr txBox="1"/>
          <p:nvPr/>
        </p:nvSpPr>
        <p:spPr>
          <a:xfrm>
            <a:off x="1579604" y="31887"/>
            <a:ext cx="10675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accent1"/>
                </a:solidFill>
                <a:effectLst/>
                <a:latin typeface="Comic Sans MS" panose="030F0902030302020204" pitchFamily="66" charset="0"/>
              </a:rPr>
              <a:t>WP 1:</a:t>
            </a:r>
            <a:r>
              <a:rPr lang="it-IT" sz="1600" dirty="0">
                <a:solidFill>
                  <a:schemeClr val="accent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effectLst/>
                <a:latin typeface="Comic Sans MS" panose="030F0902030302020204" pitchFamily="66" charset="0"/>
              </a:rPr>
              <a:t>Integrated</a:t>
            </a:r>
            <a:r>
              <a:rPr lang="it-IT" sz="1600" dirty="0">
                <a:solidFill>
                  <a:schemeClr val="accent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effectLst/>
                <a:latin typeface="Comic Sans MS" panose="030F0902030302020204" pitchFamily="66" charset="0"/>
              </a:rPr>
              <a:t>experimental</a:t>
            </a:r>
            <a:r>
              <a:rPr lang="it-IT" sz="1600" dirty="0">
                <a:solidFill>
                  <a:schemeClr val="accent1"/>
                </a:solidFill>
                <a:effectLst/>
                <a:latin typeface="Comic Sans MS" panose="030F0902030302020204" pitchFamily="66" charset="0"/>
              </a:rPr>
              <a:t> and </a:t>
            </a:r>
            <a:r>
              <a:rPr lang="it-IT" sz="1600" dirty="0" err="1">
                <a:solidFill>
                  <a:schemeClr val="accent1"/>
                </a:solidFill>
                <a:effectLst/>
                <a:latin typeface="Comic Sans MS" panose="030F0902030302020204" pitchFamily="66" charset="0"/>
              </a:rPr>
              <a:t>computational</a:t>
            </a:r>
            <a:r>
              <a:rPr lang="it-IT" sz="1600" dirty="0">
                <a:solidFill>
                  <a:schemeClr val="accent1"/>
                </a:solidFill>
                <a:effectLst/>
                <a:latin typeface="Comic Sans MS" panose="030F0902030302020204" pitchFamily="66" charset="0"/>
              </a:rPr>
              <a:t> models of 3D </a:t>
            </a:r>
            <a:r>
              <a:rPr lang="it-IT" sz="1600" dirty="0" err="1">
                <a:solidFill>
                  <a:schemeClr val="accent1"/>
                </a:solidFill>
                <a:effectLst/>
                <a:latin typeface="Comic Sans MS" panose="030F0902030302020204" pitchFamily="66" charset="0"/>
              </a:rPr>
              <a:t>cultures</a:t>
            </a:r>
            <a:r>
              <a:rPr lang="it-IT" sz="1600" dirty="0">
                <a:solidFill>
                  <a:schemeClr val="accent1"/>
                </a:solidFill>
                <a:effectLst/>
                <a:latin typeface="Comic Sans MS" panose="030F0902030302020204" pitchFamily="66" charset="0"/>
              </a:rPr>
              <a:t> of human cells with specific gene </a:t>
            </a:r>
            <a:r>
              <a:rPr lang="it-IT" sz="1600" dirty="0" err="1">
                <a:solidFill>
                  <a:schemeClr val="accent1"/>
                </a:solidFill>
                <a:effectLst/>
                <a:latin typeface="Comic Sans MS" panose="030F0902030302020204" pitchFamily="66" charset="0"/>
              </a:rPr>
              <a:t>mutations</a:t>
            </a:r>
            <a:r>
              <a:rPr lang="it-IT" sz="1600" dirty="0">
                <a:solidFill>
                  <a:schemeClr val="accent1"/>
                </a:solidFill>
                <a:effectLst/>
                <a:latin typeface="Comic Sans MS" panose="030F0902030302020204" pitchFamily="66" charset="0"/>
              </a:rPr>
              <a:t> or </a:t>
            </a:r>
            <a:r>
              <a:rPr lang="it-IT" sz="1600" dirty="0" err="1">
                <a:solidFill>
                  <a:schemeClr val="accent1"/>
                </a:solidFill>
                <a:effectLst/>
                <a:latin typeface="Comic Sans MS" panose="030F0902030302020204" pitchFamily="66" charset="0"/>
              </a:rPr>
              <a:t>biogenesis</a:t>
            </a:r>
            <a:r>
              <a:rPr lang="it-IT" sz="1600" dirty="0">
                <a:solidFill>
                  <a:schemeClr val="accent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effectLst/>
                <a:latin typeface="Comic Sans MS" panose="030F0902030302020204" pitchFamily="66" charset="0"/>
              </a:rPr>
              <a:t>alterations</a:t>
            </a:r>
            <a:r>
              <a:rPr lang="it-IT" sz="1600" dirty="0">
                <a:solidFill>
                  <a:schemeClr val="accent1"/>
                </a:solidFill>
                <a:effectLst/>
                <a:latin typeface="Comic Sans MS" panose="030F0902030302020204" pitchFamily="66" charset="0"/>
              </a:rPr>
              <a:t> of RNA/</a:t>
            </a:r>
            <a:r>
              <a:rPr lang="it-IT" sz="1600" dirty="0" err="1">
                <a:solidFill>
                  <a:schemeClr val="accent1"/>
                </a:solidFill>
                <a:effectLst/>
                <a:latin typeface="Comic Sans MS" panose="030F0902030302020204" pitchFamily="66" charset="0"/>
              </a:rPr>
              <a:t>Proteins</a:t>
            </a:r>
            <a:endParaRPr lang="it-IT" sz="1600" dirty="0">
              <a:solidFill>
                <a:schemeClr val="accent1"/>
              </a:solidFill>
              <a:effectLst/>
              <a:latin typeface="Comic Sans MS" panose="030F0902030302020204" pitchFamily="66" charset="0"/>
            </a:endParaRPr>
          </a:p>
          <a:p>
            <a:endParaRPr lang="it-IT" sz="1600" dirty="0">
              <a:solidFill>
                <a:schemeClr val="accent1"/>
              </a:solidFill>
              <a:effectLst/>
              <a:latin typeface="Comic Sans MS" panose="030F0902030302020204" pitchFamily="66" charset="0"/>
            </a:endParaRPr>
          </a:p>
          <a:p>
            <a:r>
              <a:rPr lang="en-GB" sz="1600" dirty="0">
                <a:solidFill>
                  <a:srgbClr val="4472C4"/>
                </a:solidFill>
                <a:latin typeface="Comic Sans MS" panose="030F0902030302020204" pitchFamily="66" charset="0"/>
              </a:rPr>
              <a:t>Task 1.2: Regulatory molecular circuits of 3D cell growth affecting physio-pathological cell phenotypes </a:t>
            </a:r>
            <a:r>
              <a:rPr kumimoji="0" lang="en-US" altLang="en-US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(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UNIPA: </a:t>
            </a:r>
            <a:r>
              <a:rPr lang="en-US" altLang="en-US" sz="1600" i="1" dirty="0">
                <a:latin typeface="Comic Sans MS" panose="030F0902030302020204" pitchFamily="66" charset="0"/>
              </a:rPr>
              <a:t>M. Todaro</a:t>
            </a:r>
            <a:r>
              <a:rPr kumimoji="0" lang="en-US" altLang="en-US" sz="1600" i="1" u="none" strike="noStrike" cap="none" normalizeH="0" baseline="0" dirty="0">
                <a:ln>
                  <a:noFill/>
                </a:ln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kumimoji="0" lang="en-US" altLang="en-US" sz="16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UniBO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: </a:t>
            </a:r>
            <a:r>
              <a:rPr lang="en-US" altLang="en-US" sz="1600" i="1" dirty="0">
                <a:latin typeface="Comic Sans MS" panose="030F0902030302020204" pitchFamily="66" charset="0"/>
                <a:ea typeface="Times New Roman" panose="02020603050405020304" pitchFamily="18" charset="0"/>
              </a:rPr>
              <a:t>G. </a:t>
            </a:r>
            <a:r>
              <a:rPr lang="en-US" altLang="en-US" sz="1600" i="1" dirty="0" err="1">
                <a:latin typeface="Comic Sans MS" panose="030F0902030302020204" pitchFamily="66" charset="0"/>
                <a:ea typeface="Times New Roman" panose="02020603050405020304" pitchFamily="18" charset="0"/>
              </a:rPr>
              <a:t>Capranico</a:t>
            </a:r>
            <a:r>
              <a:rPr kumimoji="0" lang="en-US" altLang="en-US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)</a:t>
            </a:r>
          </a:p>
        </p:txBody>
      </p:sp>
      <p:pic>
        <p:nvPicPr>
          <p:cNvPr id="258" name="Immagine 257">
            <a:extLst>
              <a:ext uri="{FF2B5EF4-FFF2-40B4-BE49-F238E27FC236}">
                <a16:creationId xmlns:a16="http://schemas.microsoft.com/office/drawing/2014/main" id="{D328715F-EA50-1F3E-49CC-C098BF5A8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60" y="3180234"/>
            <a:ext cx="2417597" cy="2065865"/>
          </a:xfrm>
          <a:prstGeom prst="rect">
            <a:avLst/>
          </a:prstGeom>
        </p:spPr>
      </p:pic>
      <p:pic>
        <p:nvPicPr>
          <p:cNvPr id="325" name="Immagine 324">
            <a:extLst>
              <a:ext uri="{FF2B5EF4-FFF2-40B4-BE49-F238E27FC236}">
                <a16:creationId xmlns:a16="http://schemas.microsoft.com/office/drawing/2014/main" id="{016C45BE-A25B-00FE-D4DB-4C3DCA53D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9971" y="2709237"/>
            <a:ext cx="1677356" cy="1795411"/>
          </a:xfrm>
          <a:prstGeom prst="rect">
            <a:avLst/>
          </a:prstGeom>
        </p:spPr>
      </p:pic>
      <p:pic>
        <p:nvPicPr>
          <p:cNvPr id="332" name="Immagine 331">
            <a:extLst>
              <a:ext uri="{FF2B5EF4-FFF2-40B4-BE49-F238E27FC236}">
                <a16:creationId xmlns:a16="http://schemas.microsoft.com/office/drawing/2014/main" id="{B1944162-E550-6E50-4219-5E479F03BE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6088" y="3014467"/>
            <a:ext cx="1985734" cy="1663109"/>
          </a:xfrm>
          <a:prstGeom prst="rect">
            <a:avLst/>
          </a:prstGeom>
        </p:spPr>
      </p:pic>
      <p:pic>
        <p:nvPicPr>
          <p:cNvPr id="341" name="Immagine 340">
            <a:extLst>
              <a:ext uri="{FF2B5EF4-FFF2-40B4-BE49-F238E27FC236}">
                <a16:creationId xmlns:a16="http://schemas.microsoft.com/office/drawing/2014/main" id="{2A5CE8BF-FE49-E03F-CA05-C50633021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0457" y="4504648"/>
            <a:ext cx="2158605" cy="1348622"/>
          </a:xfrm>
          <a:prstGeom prst="rect">
            <a:avLst/>
          </a:prstGeom>
        </p:spPr>
      </p:pic>
      <p:pic>
        <p:nvPicPr>
          <p:cNvPr id="343" name="Immagine 342">
            <a:extLst>
              <a:ext uri="{FF2B5EF4-FFF2-40B4-BE49-F238E27FC236}">
                <a16:creationId xmlns:a16="http://schemas.microsoft.com/office/drawing/2014/main" id="{6808902D-44C3-A3FA-73B5-BDACA12D8C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5081" y="1952016"/>
            <a:ext cx="3603355" cy="1866486"/>
          </a:xfrm>
          <a:prstGeom prst="rect">
            <a:avLst/>
          </a:prstGeom>
        </p:spPr>
      </p:pic>
      <p:pic>
        <p:nvPicPr>
          <p:cNvPr id="345" name="Immagine 344">
            <a:extLst>
              <a:ext uri="{FF2B5EF4-FFF2-40B4-BE49-F238E27FC236}">
                <a16:creationId xmlns:a16="http://schemas.microsoft.com/office/drawing/2014/main" id="{054B4A0E-8320-2A54-FE2D-925E1A4F86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2802" y="3821093"/>
            <a:ext cx="3191155" cy="2165709"/>
          </a:xfrm>
          <a:prstGeom prst="rect">
            <a:avLst/>
          </a:prstGeom>
        </p:spPr>
      </p:pic>
      <p:pic>
        <p:nvPicPr>
          <p:cNvPr id="2" name="Immagine 340">
            <a:extLst>
              <a:ext uri="{FF2B5EF4-FFF2-40B4-BE49-F238E27FC236}">
                <a16:creationId xmlns:a16="http://schemas.microsoft.com/office/drawing/2014/main" id="{65086A00-F25B-4AD4-7741-B9C977AC69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4340" y="4601528"/>
            <a:ext cx="2158605" cy="1348622"/>
          </a:xfrm>
          <a:prstGeom prst="rect">
            <a:avLst/>
          </a:prstGeom>
        </p:spPr>
      </p:pic>
      <p:sp>
        <p:nvSpPr>
          <p:cNvPr id="3" name="CasellaDiTesto 90">
            <a:extLst>
              <a:ext uri="{FF2B5EF4-FFF2-40B4-BE49-F238E27FC236}">
                <a16:creationId xmlns:a16="http://schemas.microsoft.com/office/drawing/2014/main" id="{4F15F94C-A133-E5EF-8806-E0218CAC63F6}"/>
              </a:ext>
            </a:extLst>
          </p:cNvPr>
          <p:cNvSpPr txBox="1"/>
          <p:nvPr/>
        </p:nvSpPr>
        <p:spPr>
          <a:xfrm>
            <a:off x="522208" y="2448558"/>
            <a:ext cx="5399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the adipose tissue in obese patient influence the development and progression of breast cancer?</a:t>
            </a:r>
            <a:endParaRPr lang="it-IT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egnaposto testo 1">
            <a:extLst>
              <a:ext uri="{FF2B5EF4-FFF2-40B4-BE49-F238E27FC236}">
                <a16:creationId xmlns:a16="http://schemas.microsoft.com/office/drawing/2014/main" id="{25C63FFA-8E5F-8955-9271-B2BF4DB08141}"/>
              </a:ext>
            </a:extLst>
          </p:cNvPr>
          <p:cNvSpPr txBox="1">
            <a:spLocks/>
          </p:cNvSpPr>
          <p:nvPr/>
        </p:nvSpPr>
        <p:spPr>
          <a:xfrm>
            <a:off x="7181070" y="1249741"/>
            <a:ext cx="4312968" cy="816087"/>
          </a:xfrm>
          <a:noFill/>
          <a:ln>
            <a:noFill/>
          </a:ln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176"/>
              </a:spcBef>
            </a:pPr>
            <a:r>
              <a:rPr lang="it-IT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Topoisomerase</a:t>
            </a:r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I-DNA </a:t>
            </a:r>
            <a:r>
              <a:rPr lang="it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cleavage </a:t>
            </a:r>
            <a:r>
              <a:rPr lang="it-IT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complexes</a:t>
            </a:r>
            <a:r>
              <a:rPr lang="it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(Top1ccs) cause </a:t>
            </a:r>
            <a:r>
              <a:rPr lang="it-IT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genome</a:t>
            </a:r>
            <a:r>
              <a:rPr lang="it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instability</a:t>
            </a:r>
            <a:r>
              <a:rPr lang="it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it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Transcription-Replications</a:t>
            </a:r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conflicts</a:t>
            </a:r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TRCs</a:t>
            </a:r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endParaRPr lang="it-IT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957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">
            <a:extLst>
              <a:ext uri="{FF2B5EF4-FFF2-40B4-BE49-F238E27FC236}">
                <a16:creationId xmlns:a16="http://schemas.microsoft.com/office/drawing/2014/main" id="{BAA0CF40-BC23-FB76-CE42-0C36F422F2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A8A8D96B-2F26-5886-2DC4-E0522D4FC5E2}"/>
              </a:ext>
            </a:extLst>
          </p:cNvPr>
          <p:cNvSpPr txBox="1"/>
          <p:nvPr/>
        </p:nvSpPr>
        <p:spPr>
          <a:xfrm>
            <a:off x="3233781" y="387896"/>
            <a:ext cx="8521580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4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WP 2: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Simulation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of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mutated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proteins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and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complex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structures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through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quantum computing and AI</a:t>
            </a:r>
          </a:p>
          <a:p>
            <a:pPr>
              <a:defRPr sz="14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omic Sans MS" panose="030F0902030302020204" pitchFamily="66" charset="0"/>
            </a:endParaRPr>
          </a:p>
          <a:p>
            <a:pPr>
              <a:defRPr sz="14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it-IT" sz="1600" dirty="0">
                <a:solidFill>
                  <a:srgbClr val="4472C4"/>
                </a:solidFill>
                <a:latin typeface="Comic Sans MS" panose="030F0902030302020204" pitchFamily="66" charset="0"/>
              </a:rPr>
              <a:t>Task 2.1: Quantum computing techniques </a:t>
            </a:r>
            <a:r>
              <a:rPr lang="it-IT" sz="1600" dirty="0" err="1">
                <a:solidFill>
                  <a:srgbClr val="4472C4"/>
                </a:solidFill>
                <a:latin typeface="Comic Sans MS" panose="030F0902030302020204" pitchFamily="66" charset="0"/>
              </a:rPr>
              <a:t>applied</a:t>
            </a:r>
            <a:r>
              <a:rPr lang="it-IT" sz="1600" dirty="0">
                <a:solidFill>
                  <a:srgbClr val="4472C4"/>
                </a:solidFill>
                <a:latin typeface="Comic Sans MS" panose="030F0902030302020204" pitchFamily="66" charset="0"/>
              </a:rPr>
              <a:t> to </a:t>
            </a:r>
            <a:r>
              <a:rPr lang="it-IT" sz="1600" dirty="0" err="1">
                <a:solidFill>
                  <a:srgbClr val="4472C4"/>
                </a:solidFill>
                <a:latin typeface="Comic Sans MS" panose="030F0902030302020204" pitchFamily="66" charset="0"/>
              </a:rPr>
              <a:t>biochemical</a:t>
            </a:r>
            <a:r>
              <a:rPr lang="it-IT" sz="1600" dirty="0">
                <a:solidFill>
                  <a:srgbClr val="4472C4"/>
                </a:solidFill>
                <a:latin typeface="Comic Sans MS" panose="030F0902030302020204" pitchFamily="66" charset="0"/>
              </a:rPr>
              <a:t> systems, </a:t>
            </a:r>
            <a:r>
              <a:rPr lang="it-IT" sz="1600" dirty="0" err="1">
                <a:solidFill>
                  <a:srgbClr val="4472C4"/>
                </a:solidFill>
                <a:latin typeface="Comic Sans MS" panose="030F0902030302020204" pitchFamily="66" charset="0"/>
              </a:rPr>
              <a:t>molecular</a:t>
            </a:r>
            <a:r>
              <a:rPr lang="it-IT" sz="1600" dirty="0">
                <a:solidFill>
                  <a:srgbClr val="4472C4"/>
                </a:solidFill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solidFill>
                  <a:srgbClr val="4472C4"/>
                </a:solidFill>
                <a:latin typeface="Comic Sans MS" panose="030F0902030302020204" pitchFamily="66" charset="0"/>
              </a:rPr>
              <a:t>biology</a:t>
            </a:r>
            <a:r>
              <a:rPr lang="it-IT" sz="1600" dirty="0">
                <a:solidFill>
                  <a:srgbClr val="4472C4"/>
                </a:solidFill>
                <a:latin typeface="Comic Sans MS" panose="030F0902030302020204" pitchFamily="66" charset="0"/>
              </a:rPr>
              <a:t> and organic </a:t>
            </a:r>
            <a:r>
              <a:rPr lang="it-IT" sz="1600" dirty="0" err="1">
                <a:solidFill>
                  <a:srgbClr val="4472C4"/>
                </a:solidFill>
                <a:latin typeface="Comic Sans MS" panose="030F0902030302020204" pitchFamily="66" charset="0"/>
              </a:rPr>
              <a:t>chemistry</a:t>
            </a:r>
            <a:r>
              <a:rPr lang="it-IT" sz="1600" dirty="0">
                <a:solidFill>
                  <a:srgbClr val="4472C4"/>
                </a:solidFill>
                <a:latin typeface="Comic Sans MS" panose="030F0902030302020204" pitchFamily="66" charset="0"/>
              </a:rPr>
              <a:t> </a:t>
            </a:r>
            <a:r>
              <a:rPr lang="it-IT" sz="1600" i="1" dirty="0">
                <a:solidFill>
                  <a:srgbClr val="000000"/>
                </a:solidFill>
                <a:latin typeface="Comic Sans MS" panose="030F0902030302020204" pitchFamily="66" charset="0"/>
              </a:rPr>
              <a:t>(</a:t>
            </a:r>
            <a:r>
              <a:rPr lang="it-IT" sz="1600" b="1" i="1" dirty="0">
                <a:solidFill>
                  <a:srgbClr val="000000"/>
                </a:solidFill>
                <a:latin typeface="Comic Sans MS" panose="030F0902030302020204" pitchFamily="66" charset="0"/>
              </a:rPr>
              <a:t>UNIPA: </a:t>
            </a:r>
            <a:r>
              <a:rPr lang="it-IT" sz="1600" i="1" dirty="0">
                <a:solidFill>
                  <a:srgbClr val="000000"/>
                </a:solidFill>
                <a:latin typeface="Comic Sans MS" panose="030F0902030302020204" pitchFamily="66" charset="0"/>
              </a:rPr>
              <a:t>G.M. Palma)</a:t>
            </a:r>
          </a:p>
        </p:txBody>
      </p:sp>
      <p:sp>
        <p:nvSpPr>
          <p:cNvPr id="4" name="The paradigm: Supervised quantum machine learning.…">
            <a:extLst>
              <a:ext uri="{FF2B5EF4-FFF2-40B4-BE49-F238E27FC236}">
                <a16:creationId xmlns:a16="http://schemas.microsoft.com/office/drawing/2014/main" id="{F8D489AD-22B8-A17A-EB57-CA7BD1CCFE82}"/>
              </a:ext>
            </a:extLst>
          </p:cNvPr>
          <p:cNvSpPr txBox="1"/>
          <p:nvPr/>
        </p:nvSpPr>
        <p:spPr>
          <a:xfrm>
            <a:off x="191234" y="4518976"/>
            <a:ext cx="4848226" cy="1386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dirty="0">
                <a:solidFill>
                  <a:schemeClr val="accent1"/>
                </a:solidFill>
              </a:rPr>
              <a:t>The paradigm:</a:t>
            </a:r>
            <a:r>
              <a:rPr dirty="0"/>
              <a:t> </a:t>
            </a:r>
            <a:r>
              <a:rPr b="1" dirty="0"/>
              <a:t>Supervised quantum machine learning</a:t>
            </a:r>
            <a:r>
              <a:rPr dirty="0"/>
              <a:t>. </a:t>
            </a:r>
          </a:p>
          <a:p>
            <a:pPr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The quantum devices is “trained” to learn the functional relation between provided input and output. The data are encoded in the device as quantum states of some qubits interacting with a reservoir. The output is obtained measuring the reservoir plus classical post-processing.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E4922D8-ED67-2D91-4BC9-ECF4A6B8E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86" y="2659535"/>
            <a:ext cx="4846740" cy="1859441"/>
          </a:xfrm>
          <a:prstGeom prst="rect">
            <a:avLst/>
          </a:prstGeom>
        </p:spPr>
      </p:pic>
      <p:pic>
        <p:nvPicPr>
          <p:cNvPr id="8" name="Immagine 1" descr="Immagine 1">
            <a:extLst>
              <a:ext uri="{FF2B5EF4-FFF2-40B4-BE49-F238E27FC236}">
                <a16:creationId xmlns:a16="http://schemas.microsoft.com/office/drawing/2014/main" id="{2C2A3DBC-C73C-F5C1-1EB2-D350B422B5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665" b="68371"/>
          <a:stretch>
            <a:fillRect/>
          </a:stretch>
        </p:blipFill>
        <p:spPr>
          <a:xfrm>
            <a:off x="105656" y="111370"/>
            <a:ext cx="2963775" cy="1437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7777988F-0F19-FBB3-8283-AC662918F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521" y="2049941"/>
            <a:ext cx="5662245" cy="1821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E7E036-568F-61BD-D794-3081F2F7C3F3}"/>
              </a:ext>
            </a:extLst>
          </p:cNvPr>
          <p:cNvSpPr txBox="1"/>
          <p:nvPr/>
        </p:nvSpPr>
        <p:spPr>
          <a:xfrm>
            <a:off x="312470" y="2154358"/>
            <a:ext cx="6094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</a:rPr>
              <a:t>Quantum Extreme Learning Machine (QELM)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4F1138-9897-8915-6D7D-C3DAD13129D9}"/>
              </a:ext>
            </a:extLst>
          </p:cNvPr>
          <p:cNvSpPr txBox="1"/>
          <p:nvPr/>
        </p:nvSpPr>
        <p:spPr>
          <a:xfrm>
            <a:off x="5756818" y="4334311"/>
            <a:ext cx="6094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New efficient ways to establish if the dynamics of a reservoirs is suited to a QELM algorithms.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04957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">
            <a:extLst>
              <a:ext uri="{FF2B5EF4-FFF2-40B4-BE49-F238E27FC236}">
                <a16:creationId xmlns:a16="http://schemas.microsoft.com/office/drawing/2014/main" id="{BAA0CF40-BC23-FB76-CE42-0C36F422F2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8" name="Immagine 1" descr="Immagine 1">
            <a:extLst>
              <a:ext uri="{FF2B5EF4-FFF2-40B4-BE49-F238E27FC236}">
                <a16:creationId xmlns:a16="http://schemas.microsoft.com/office/drawing/2014/main" id="{2C2A3DBC-C73C-F5C1-1EB2-D350B422B5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665" b="68371"/>
          <a:stretch>
            <a:fillRect/>
          </a:stretch>
        </p:blipFill>
        <p:spPr>
          <a:xfrm>
            <a:off x="105656" y="111370"/>
            <a:ext cx="2963775" cy="143722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AB1259C9-B564-02DA-1882-5E84489EB471}"/>
              </a:ext>
            </a:extLst>
          </p:cNvPr>
          <p:cNvSpPr txBox="1"/>
          <p:nvPr/>
        </p:nvSpPr>
        <p:spPr>
          <a:xfrm>
            <a:off x="3069431" y="287419"/>
            <a:ext cx="9016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WP 2: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Simulation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of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mutated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proteins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and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complex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structures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through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quantum computing and AI</a:t>
            </a:r>
          </a:p>
          <a:p>
            <a:endParaRPr lang="it-IT" sz="1600" b="1" dirty="0">
              <a:solidFill>
                <a:srgbClr val="4472C4"/>
              </a:solidFill>
              <a:latin typeface="Comic Sans MS" panose="030F0902030302020204" pitchFamily="66" charset="0"/>
            </a:endParaRPr>
          </a:p>
          <a:p>
            <a:pPr>
              <a:defRPr sz="14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GB" sz="1600" i="1" dirty="0">
                <a:solidFill>
                  <a:srgbClr val="4472C4"/>
                </a:solidFill>
                <a:latin typeface="Comic Sans MS" panose="030F0902030302020204" pitchFamily="66" charset="0"/>
              </a:rPr>
              <a:t>Task 2.2: Integrative in silico assessment of the impact of mutations on protein structure, function, and interactions </a:t>
            </a:r>
            <a:r>
              <a:rPr lang="en-GB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</a:rPr>
              <a:t>(</a:t>
            </a:r>
            <a:r>
              <a:rPr lang="en-GB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</a:rPr>
              <a:t>UniTOR</a:t>
            </a:r>
            <a:r>
              <a:rPr lang="en-GB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</a:rPr>
              <a:t> VERGATA: </a:t>
            </a:r>
            <a:r>
              <a:rPr lang="en-GB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</a:rPr>
              <a:t>L. Stella; </a:t>
            </a:r>
            <a:r>
              <a:rPr lang="en-GB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</a:rPr>
              <a:t>UniBO</a:t>
            </a:r>
            <a:r>
              <a:rPr lang="en-GB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</a:rPr>
              <a:t>: </a:t>
            </a:r>
            <a:r>
              <a:rPr lang="en-GB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</a:rPr>
              <a:t>C. </a:t>
            </a:r>
            <a:r>
              <a:rPr lang="en-GB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</a:rPr>
              <a:t>Savojardo</a:t>
            </a:r>
            <a:r>
              <a:rPr lang="en-GB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</a:rPr>
              <a:t>)</a:t>
            </a:r>
          </a:p>
        </p:txBody>
      </p:sp>
      <p:pic>
        <p:nvPicPr>
          <p:cNvPr id="49" name="Immagine 48">
            <a:extLst>
              <a:ext uri="{FF2B5EF4-FFF2-40B4-BE49-F238E27FC236}">
                <a16:creationId xmlns:a16="http://schemas.microsoft.com/office/drawing/2014/main" id="{014BDD8A-0DF5-978D-8BE6-60F163669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41" y="2404010"/>
            <a:ext cx="4278589" cy="3588829"/>
          </a:xfrm>
          <a:prstGeom prst="rect">
            <a:avLst/>
          </a:prstGeom>
        </p:spPr>
      </p:pic>
      <p:pic>
        <p:nvPicPr>
          <p:cNvPr id="69" name="Immagine 68">
            <a:extLst>
              <a:ext uri="{FF2B5EF4-FFF2-40B4-BE49-F238E27FC236}">
                <a16:creationId xmlns:a16="http://schemas.microsoft.com/office/drawing/2014/main" id="{0529C724-B9D5-C4D0-6ACE-21A7EE5D4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878" y="2404010"/>
            <a:ext cx="4592005" cy="35888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B2CA19-143D-7F5A-5B24-7872349FC360}"/>
              </a:ext>
            </a:extLst>
          </p:cNvPr>
          <p:cNvSpPr txBox="1"/>
          <p:nvPr/>
        </p:nvSpPr>
        <p:spPr>
          <a:xfrm>
            <a:off x="446049" y="2034678"/>
            <a:ext cx="113711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Providing</a:t>
            </a:r>
            <a:r>
              <a:rPr lang="it-IT" sz="1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r>
              <a:rPr lang="it-IT" sz="1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models for the </a:t>
            </a:r>
            <a:r>
              <a:rPr lang="it-IT" sz="1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prediction</a:t>
            </a:r>
            <a:r>
              <a:rPr lang="it-IT" sz="1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the overall </a:t>
            </a:r>
            <a:r>
              <a:rPr lang="it-IT" sz="1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it-IT" sz="1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mutations</a:t>
            </a:r>
            <a:r>
              <a:rPr lang="it-IT" sz="1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sz="1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characteized</a:t>
            </a:r>
            <a:r>
              <a:rPr lang="it-IT" sz="1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proteins</a:t>
            </a:r>
            <a:r>
              <a:rPr lang="it-IT" sz="1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397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">
            <a:extLst>
              <a:ext uri="{FF2B5EF4-FFF2-40B4-BE49-F238E27FC236}">
                <a16:creationId xmlns:a16="http://schemas.microsoft.com/office/drawing/2014/main" id="{BAA0CF40-BC23-FB76-CE42-0C36F422F2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7C90454-1543-CAE4-4E7F-5DE1CB9067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939" b="34174"/>
          <a:stretch/>
        </p:blipFill>
        <p:spPr>
          <a:xfrm>
            <a:off x="0" y="117933"/>
            <a:ext cx="3924933" cy="1483021"/>
          </a:xfrm>
          <a:prstGeom prst="rect">
            <a:avLst/>
          </a:prstGeom>
        </p:spPr>
      </p:pic>
      <p:sp>
        <p:nvSpPr>
          <p:cNvPr id="4" name="CasellaDiTesto 2">
            <a:extLst>
              <a:ext uri="{FF2B5EF4-FFF2-40B4-BE49-F238E27FC236}">
                <a16:creationId xmlns:a16="http://schemas.microsoft.com/office/drawing/2014/main" id="{B45CD815-DF9E-DA29-5C38-0EC07466A7AA}"/>
              </a:ext>
            </a:extLst>
          </p:cNvPr>
          <p:cNvSpPr txBox="1"/>
          <p:nvPr/>
        </p:nvSpPr>
        <p:spPr>
          <a:xfrm>
            <a:off x="3990442" y="234061"/>
            <a:ext cx="8079585" cy="1785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WP 3: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Pharmacophoric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dynamic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docking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simulations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of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genetic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altered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molecules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omic Sans MS" panose="030F0902030302020204" pitchFamily="66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omic Sans MS" panose="030F0902030302020204" pitchFamily="66" charset="0"/>
            </a:endParaRPr>
          </a:p>
          <a:p>
            <a:pPr>
              <a:defRPr sz="14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Task 3.1: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Computation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of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molecule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bearing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genetic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alterations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able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to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bind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to the target in the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most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effective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way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possible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(docking) and with the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greatest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affinity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(</a:t>
            </a:r>
            <a:r>
              <a:rPr lang="it-IT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search</a:t>
            </a:r>
            <a:r>
              <a:rPr lang="it-IT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for the best scoring) </a:t>
            </a:r>
            <a:r>
              <a:rPr kumimoji="0" lang="en-US" altLang="en-US" sz="1600" b="0" i="1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(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UNIPA: 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A</a:t>
            </a:r>
            <a:r>
              <a:rPr kumimoji="0" lang="en-US" altLang="en-US" sz="1600" i="1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. Barone, G. </a:t>
            </a:r>
            <a:r>
              <a:rPr kumimoji="0" lang="en-US" altLang="en-US" sz="1600" i="1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Spinello</a:t>
            </a:r>
            <a:r>
              <a:rPr kumimoji="0" lang="en-US" altLang="en-US" sz="1600" i="1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BIREX:</a:t>
            </a:r>
            <a:r>
              <a:rPr kumimoji="0" lang="en-US" altLang="en-US" sz="1600" i="1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 M. </a:t>
            </a:r>
            <a:r>
              <a:rPr kumimoji="0" lang="en-US" altLang="en-US" sz="1600" i="1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Pulvirenti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; </a:t>
            </a:r>
            <a:r>
              <a:rPr kumimoji="0" lang="en-US" altLang="en-US" sz="1600" b="1" i="1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UniMIB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: L. De </a:t>
            </a:r>
            <a:r>
              <a:rPr kumimoji="0" lang="en-US" altLang="en-US" sz="1600" b="1" i="1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Gioia</a:t>
            </a:r>
            <a:r>
              <a:rPr lang="en-US" alt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902030302020204" pitchFamily="66" charset="0"/>
                <a:ea typeface="Times New Roman" panose="02020603050405020304" pitchFamily="18" charset="0"/>
              </a:rPr>
              <a:t>)</a:t>
            </a:r>
            <a:endParaRPr lang="it-IT" sz="16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902030302020204" pitchFamily="66" charset="0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lang="it-IT" sz="1400" dirty="0">
              <a:solidFill>
                <a:schemeClr val="accent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EC8108C-DC9D-459A-EBF0-BDD51D19F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654" y="1854092"/>
            <a:ext cx="2733814" cy="136009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710621D-B15E-7730-0B86-BBAB53FD19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0636" y="3145170"/>
            <a:ext cx="2864832" cy="2779314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C1E8A03C-829C-1BFF-A9F0-EADAE72A66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3440" y="1905484"/>
            <a:ext cx="2186616" cy="1308698"/>
          </a:xfrm>
          <a:prstGeom prst="rect">
            <a:avLst/>
          </a:prstGeom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6F278475-2E39-3E12-FAB0-343A83F1FA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8017" y="3338267"/>
            <a:ext cx="3357463" cy="239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34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">
            <a:extLst>
              <a:ext uri="{FF2B5EF4-FFF2-40B4-BE49-F238E27FC236}">
                <a16:creationId xmlns:a16="http://schemas.microsoft.com/office/drawing/2014/main" id="{BAA0CF40-BC23-FB76-CE42-0C36F422F2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7AA5966-154A-0C8B-55E9-6A20D6B4A2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939" b="34174"/>
          <a:stretch/>
        </p:blipFill>
        <p:spPr>
          <a:xfrm>
            <a:off x="0" y="117933"/>
            <a:ext cx="3924933" cy="1483021"/>
          </a:xfrm>
          <a:prstGeom prst="rect">
            <a:avLst/>
          </a:prstGeom>
        </p:spPr>
      </p:pic>
      <p:sp>
        <p:nvSpPr>
          <p:cNvPr id="10" name="CasellaDiTesto 2">
            <a:extLst>
              <a:ext uri="{FF2B5EF4-FFF2-40B4-BE49-F238E27FC236}">
                <a16:creationId xmlns:a16="http://schemas.microsoft.com/office/drawing/2014/main" id="{8C605DA8-0037-8FCF-87C7-109F857A0A29}"/>
              </a:ext>
            </a:extLst>
          </p:cNvPr>
          <p:cNvSpPr txBox="1"/>
          <p:nvPr/>
        </p:nvSpPr>
        <p:spPr>
          <a:xfrm>
            <a:off x="4019824" y="274667"/>
            <a:ext cx="807958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WP 3: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Pharmacophoric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dynamic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docking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simulations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of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genetic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altered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mic Sans MS" panose="030F0902030302020204" pitchFamily="66" charset="0"/>
              </a:rPr>
              <a:t>molecules</a:t>
            </a:r>
            <a:endParaRPr lang="it-IT" sz="1600" b="1" dirty="0">
              <a:solidFill>
                <a:srgbClr val="4472C4"/>
              </a:solidFill>
              <a:latin typeface="Comic Sans MS" panose="030F0902030302020204" pitchFamily="66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omic Sans MS" panose="030F0902030302020204" pitchFamily="66" charset="0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Task 3.2: Molecular synthesis for the experimental validation of computation models </a:t>
            </a:r>
            <a:r>
              <a:rPr kumimoji="0" lang="en-US" altLang="en-US" sz="1600" b="0" i="1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(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UNIPA: </a:t>
            </a:r>
            <a:r>
              <a:rPr kumimoji="0" lang="en-US" altLang="en-US" sz="1600" i="1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P. Diana;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anose="030F0902030302020204" pitchFamily="66" charset="0"/>
              </a:rPr>
              <a:t>UniBO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anose="030F0902030302020204" pitchFamily="66" charset="0"/>
              </a:rPr>
              <a:t>: </a:t>
            </a: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anose="030F0902030302020204" pitchFamily="66" charset="0"/>
              </a:rPr>
              <a:t>C. </a:t>
            </a:r>
            <a:r>
              <a:rPr kumimoji="0" lang="it-IT" sz="16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anose="030F0902030302020204" pitchFamily="66" charset="0"/>
              </a:rPr>
              <a:t>Savojardo</a:t>
            </a:r>
            <a:r>
              <a:rPr kumimoji="0" lang="en-US" altLang="en-US" sz="1600" i="1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) 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96F4AC4A-FB5A-CCBA-58DC-2FE980072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363" y="2168647"/>
            <a:ext cx="2495877" cy="1628249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9870926F-F5D9-599E-9C95-AE40E94ECB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922" y="3429000"/>
            <a:ext cx="2593011" cy="2563839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BA053A1-1C86-BE04-5A7B-BBC45F0A7D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4522" y="2090051"/>
            <a:ext cx="3011953" cy="1632058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A748FD0F-B30E-CADC-A016-426B6A936C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2691" y="3676359"/>
            <a:ext cx="2843784" cy="23164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5B685B-476F-E318-C94E-FD61B911D4C9}"/>
              </a:ext>
            </a:extLst>
          </p:cNvPr>
          <p:cNvSpPr txBox="1"/>
          <p:nvPr/>
        </p:nvSpPr>
        <p:spPr>
          <a:xfrm>
            <a:off x="277056" y="1540510"/>
            <a:ext cx="55421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ptos Display (Headings)"/>
                <a:ea typeface="+mj-ea"/>
                <a:cs typeface="+mj-cs"/>
              </a:rPr>
              <a:t>Non-Equilibrium Thermodynamic Integration in drug design: inhibitors of proteins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E1041E-3BD9-18AA-77B8-C031886FD125}"/>
              </a:ext>
            </a:extLst>
          </p:cNvPr>
          <p:cNvSpPr txBox="1"/>
          <p:nvPr/>
        </p:nvSpPr>
        <p:spPr>
          <a:xfrm>
            <a:off x="6546646" y="1487310"/>
            <a:ext cx="6094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Molecular synthesis for the experimental validation of computation models</a:t>
            </a:r>
          </a:p>
        </p:txBody>
      </p:sp>
    </p:spTree>
    <p:extLst>
      <p:ext uri="{BB962C8B-B14F-4D97-AF65-F5344CB8AC3E}">
        <p14:creationId xmlns:p14="http://schemas.microsoft.com/office/powerpoint/2010/main" val="9562835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2636</Words>
  <Application>Microsoft Macintosh PowerPoint</Application>
  <PresentationFormat>Widescreen</PresentationFormat>
  <Paragraphs>131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Aptos Display (Headings)</vt:lpstr>
      <vt:lpstr>Arial</vt:lpstr>
      <vt:lpstr>Avenir Book</vt:lpstr>
      <vt:lpstr>Calibri</vt:lpstr>
      <vt:lpstr>Calibri Light</vt:lpstr>
      <vt:lpstr>Comic Sans MS</vt:lpstr>
      <vt:lpstr>Courier New</vt:lpstr>
      <vt:lpstr>General Sans</vt:lpstr>
      <vt:lpstr>Helvetica</vt:lpstr>
      <vt:lpstr>Tema di Office</vt:lpstr>
      <vt:lpstr>PowerPoint Presentation</vt:lpstr>
      <vt:lpstr>SPOKE 3 Prediction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Account Microsoft</dc:creator>
  <cp:lastModifiedBy>Microsoft Office User</cp:lastModifiedBy>
  <cp:revision>56</cp:revision>
  <dcterms:created xsi:type="dcterms:W3CDTF">2024-05-13T08:52:54Z</dcterms:created>
  <dcterms:modified xsi:type="dcterms:W3CDTF">2024-06-13T09:12:44Z</dcterms:modified>
</cp:coreProperties>
</file>