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7" r:id="rId4"/>
    <p:sldId id="264" r:id="rId5"/>
    <p:sldId id="257" r:id="rId6"/>
    <p:sldId id="265" r:id="rId7"/>
    <p:sldId id="259" r:id="rId8"/>
    <p:sldId id="260" r:id="rId9"/>
    <p:sldId id="261" r:id="rId10"/>
    <p:sldId id="262" r:id="rId11"/>
    <p:sldId id="266" r:id="rId12"/>
    <p:sldId id="26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81650"/>
  </p:normalViewPr>
  <p:slideViewPr>
    <p:cSldViewPr snapToGrid="0">
      <p:cViewPr varScale="1">
        <p:scale>
          <a:sx n="98" d="100"/>
          <a:sy n="98" d="100"/>
        </p:scale>
        <p:origin x="-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801C-F2BF-4AAF-83BA-55596DEBE16C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1AE9-E615-4882-B681-47E0B702A47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93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260B-C92A-4F58-AB36-A2ABF1B4027F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90B0-9CD9-402D-B936-CE1A929BF0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44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91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92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12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latin typeface="General Sans" pitchFamily="50" charset="0"/>
              </a:rPr>
              <a:t>Il contributo dello </a:t>
            </a:r>
            <a:r>
              <a:rPr lang="it-IT" sz="1200" dirty="0" err="1">
                <a:latin typeface="General Sans" pitchFamily="50" charset="0"/>
              </a:rPr>
              <a:t>spoke</a:t>
            </a:r>
            <a:r>
              <a:rPr lang="it-IT" sz="1200" dirty="0">
                <a:latin typeface="General Sans" pitchFamily="50" charset="0"/>
              </a:rPr>
              <a:t> alla Medicina di Precisione in ambito  di: </a:t>
            </a:r>
          </a:p>
          <a:p>
            <a:r>
              <a:rPr lang="it-IT" sz="1200" dirty="0">
                <a:latin typeface="General Sans" pitchFamily="50" charset="0"/>
              </a:rPr>
              <a:t>Ricerca</a:t>
            </a:r>
          </a:p>
          <a:p>
            <a:r>
              <a:rPr lang="it-IT" sz="1200" dirty="0">
                <a:latin typeface="General Sans" pitchFamily="50" charset="0"/>
              </a:rPr>
              <a:t>Clinica</a:t>
            </a:r>
          </a:p>
          <a:p>
            <a:r>
              <a:rPr lang="it-IT" sz="1200" dirty="0">
                <a:latin typeface="General Sans" pitchFamily="50" charset="0"/>
              </a:rPr>
              <a:t>Sviluppo Tecnologico</a:t>
            </a:r>
            <a:r>
              <a:rPr lang="it-IT" sz="1600" dirty="0">
                <a:latin typeface="General Sans" pitchFamily="50" charset="0"/>
              </a:rPr>
              <a:t> </a:t>
            </a:r>
            <a:endParaRPr lang="it-IT" dirty="0">
              <a:latin typeface="General Sans" pitchFamily="50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0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22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IT" dirty="0"/>
              <a:t>iattaforma di bioinformatica</a:t>
            </a:r>
          </a:p>
          <a:p>
            <a:r>
              <a:rPr lang="en-IT" dirty="0"/>
              <a:t>1 immagine swarm learning di Armand</a:t>
            </a:r>
          </a:p>
          <a:p>
            <a:endParaRPr lang="en-IT" dirty="0"/>
          </a:p>
          <a:p>
            <a:pPr marL="0" indent="0" fontAlgn="base">
              <a:buNone/>
            </a:pPr>
            <a:r>
              <a:rPr lang="en-US" sz="1200" b="1" dirty="0"/>
              <a:t>Topic 1. </a:t>
            </a:r>
            <a:r>
              <a:rPr lang="en-US" sz="1200" dirty="0"/>
              <a:t>Distributed AI training and testing through </a:t>
            </a:r>
            <a:r>
              <a:rPr lang="en-US" sz="1200" b="1" dirty="0"/>
              <a:t>swarm learning </a:t>
            </a:r>
            <a:endParaRPr lang="en-IT" sz="1200" b="1" dirty="0"/>
          </a:p>
          <a:p>
            <a:pPr marL="0" indent="0" fontAlgn="base">
              <a:buNone/>
            </a:pPr>
            <a:r>
              <a:rPr lang="en-US" sz="1200" dirty="0"/>
              <a:t>	</a:t>
            </a:r>
            <a:r>
              <a:rPr lang="en-US" sz="1200" b="1" dirty="0"/>
              <a:t>Topic 2. </a:t>
            </a:r>
            <a:r>
              <a:rPr lang="en-US" sz="1200" dirty="0"/>
              <a:t>Generation and validation of </a:t>
            </a:r>
            <a:r>
              <a:rPr lang="en-US" sz="1200" b="1" dirty="0"/>
              <a:t>synthetic data </a:t>
            </a:r>
            <a:endParaRPr lang="en-IT" sz="1200" b="1" dirty="0"/>
          </a:p>
          <a:p>
            <a:pPr marL="0" indent="0" fontAlgn="base">
              <a:buNone/>
            </a:pPr>
            <a:r>
              <a:rPr lang="en-US" sz="1200" dirty="0"/>
              <a:t>	</a:t>
            </a:r>
            <a:r>
              <a:rPr lang="en-US" sz="1200" b="1" dirty="0"/>
              <a:t>Topic 3. </a:t>
            </a:r>
            <a:r>
              <a:rPr lang="en-US" sz="1200" dirty="0"/>
              <a:t>Development of </a:t>
            </a:r>
            <a:r>
              <a:rPr lang="en-US" sz="1200" b="1" dirty="0"/>
              <a:t>augmented reality systems </a:t>
            </a:r>
            <a:r>
              <a:rPr lang="en-US" sz="1200" dirty="0"/>
              <a:t>that are integrated with </a:t>
            </a:r>
            <a:r>
              <a:rPr lang="en-US" sz="1200" b="1" dirty="0"/>
              <a:t>robotic 	  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200" b="1" dirty="0"/>
              <a:t>	               surgery</a:t>
            </a:r>
            <a:r>
              <a:rPr lang="en-US" sz="1200" dirty="0"/>
              <a:t>, employing an </a:t>
            </a:r>
            <a:r>
              <a:rPr lang="en-US" sz="1200" b="1" dirty="0"/>
              <a:t>AI-based approach 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200" b="1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200" b="1" dirty="0"/>
              <a:t>Open Science – open data &amp; open methods</a:t>
            </a:r>
            <a:endParaRPr lang="en-IT" sz="1200" b="1" dirty="0"/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455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black"/>
                </a:solidFill>
                <a:latin typeface="General Sans" pitchFamily="50" charset="0"/>
              </a:rPr>
              <a:t>Valutazione rischi/benefici </a:t>
            </a:r>
            <a:r>
              <a:rPr lang="it-IT" sz="1200" dirty="0" err="1">
                <a:solidFill>
                  <a:prstClr val="black"/>
                </a:solidFill>
                <a:latin typeface="General Sans" pitchFamily="50" charset="0"/>
              </a:rPr>
              <a:t>swarm</a:t>
            </a:r>
            <a:r>
              <a:rPr lang="it-IT" sz="1200" dirty="0">
                <a:solidFill>
                  <a:prstClr val="black"/>
                </a:solidFill>
                <a:latin typeface="General Sans" pitchFamily="50" charset="0"/>
              </a:rPr>
              <a:t> learning</a:t>
            </a: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79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78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3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6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6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FD56-0A19-4EB7-9CAE-6E045ADE585D}" type="datetimeFigureOut">
              <a:rPr lang="it-IT" smtClean="0"/>
              <a:t>11/06/24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4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PREVISIONI DOPO LA CHIUSURA DEL PROGETTO</a:t>
            </a:r>
          </a:p>
          <a:p>
            <a:pPr marL="0" indent="0">
              <a:buNone/>
            </a:pPr>
            <a:endParaRPr lang="it-IT" sz="2000" b="1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23FBAFC3-3229-37FF-04AE-3CBB0BF13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1368346-BBCF-1113-C4BD-AA5DD7132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76BCEF-40B0-B67F-E659-06023D384840}"/>
              </a:ext>
            </a:extLst>
          </p:cNvPr>
          <p:cNvSpPr txBox="1"/>
          <p:nvPr/>
        </p:nvSpPr>
        <p:spPr>
          <a:xfrm flipH="1">
            <a:off x="5111555" y="3255110"/>
            <a:ext cx="6675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Migliorare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la salute </a:t>
            </a:r>
            <a:r>
              <a:rPr lang="en-US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pubblica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dotando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ricercatori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ed </a:t>
            </a:r>
            <a:r>
              <a:rPr lang="en-US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fornitori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servizi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sanitari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infrastrutture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adeguate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archiviare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analizzare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sistematicamente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big data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sanitari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24B57-80FC-7181-66E0-0C85075F16BB}"/>
              </a:ext>
            </a:extLst>
          </p:cNvPr>
          <p:cNvSpPr txBox="1"/>
          <p:nvPr/>
        </p:nvSpPr>
        <p:spPr>
          <a:xfrm>
            <a:off x="2080138" y="4621781"/>
            <a:ext cx="17451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0627F6-B73F-87DC-6472-53821C4E6A75}"/>
              </a:ext>
            </a:extLst>
          </p:cNvPr>
          <p:cNvGrpSpPr/>
          <p:nvPr/>
        </p:nvGrpSpPr>
        <p:grpSpPr>
          <a:xfrm>
            <a:off x="1678316" y="2633376"/>
            <a:ext cx="2943782" cy="1904998"/>
            <a:chOff x="2552946" y="2362200"/>
            <a:chExt cx="2676165" cy="19049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395177-7B2B-BE42-E717-AC81BB7A70E7}"/>
                </a:ext>
              </a:extLst>
            </p:cNvPr>
            <p:cNvGrpSpPr/>
            <p:nvPr/>
          </p:nvGrpSpPr>
          <p:grpSpPr>
            <a:xfrm>
              <a:off x="2552946" y="2362200"/>
              <a:ext cx="2676165" cy="1904998"/>
              <a:chOff x="2208213" y="2747965"/>
              <a:chExt cx="3744916" cy="2665775"/>
            </a:xfrm>
            <a:effectLst/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4BAB35BC-3442-009A-19DA-5A47BCAE6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26" y="2797178"/>
                <a:ext cx="1655764" cy="1466851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498" y="160"/>
                  </a:cxn>
                  <a:cxn ang="0">
                    <a:pos x="1043" y="361"/>
                  </a:cxn>
                  <a:cxn ang="0">
                    <a:pos x="772" y="573"/>
                  </a:cxn>
                  <a:cxn ang="0">
                    <a:pos x="744" y="924"/>
                  </a:cxn>
                  <a:cxn ang="0">
                    <a:pos x="113" y="527"/>
                  </a:cxn>
                  <a:cxn ang="0">
                    <a:pos x="0" y="406"/>
                  </a:cxn>
                  <a:cxn ang="0">
                    <a:pos x="194" y="0"/>
                  </a:cxn>
                </a:cxnLst>
                <a:rect l="0" t="0" r="r" b="b"/>
                <a:pathLst>
                  <a:path w="1043" h="924">
                    <a:moveTo>
                      <a:pt x="194" y="0"/>
                    </a:moveTo>
                    <a:lnTo>
                      <a:pt x="498" y="160"/>
                    </a:lnTo>
                    <a:lnTo>
                      <a:pt x="1043" y="361"/>
                    </a:lnTo>
                    <a:lnTo>
                      <a:pt x="772" y="573"/>
                    </a:lnTo>
                    <a:lnTo>
                      <a:pt x="744" y="924"/>
                    </a:lnTo>
                    <a:lnTo>
                      <a:pt x="113" y="527"/>
                    </a:lnTo>
                    <a:lnTo>
                      <a:pt x="0" y="406"/>
                    </a:lnTo>
                    <a:lnTo>
                      <a:pt x="19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DB8CE27-B805-F330-52D3-55594C1ED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927" y="3317878"/>
                <a:ext cx="1870076" cy="1698625"/>
              </a:xfrm>
              <a:custGeom>
                <a:avLst/>
                <a:gdLst/>
                <a:ahLst/>
                <a:cxnLst>
                  <a:cxn ang="0">
                    <a:pos x="380" y="0"/>
                  </a:cxn>
                  <a:cxn ang="0">
                    <a:pos x="550" y="136"/>
                  </a:cxn>
                  <a:cxn ang="0">
                    <a:pos x="1178" y="335"/>
                  </a:cxn>
                  <a:cxn ang="0">
                    <a:pos x="722" y="627"/>
                  </a:cxn>
                  <a:cxn ang="0">
                    <a:pos x="693" y="1070"/>
                  </a:cxn>
                  <a:cxn ang="0">
                    <a:pos x="247" y="760"/>
                  </a:cxn>
                  <a:cxn ang="0">
                    <a:pos x="0" y="643"/>
                  </a:cxn>
                  <a:cxn ang="0">
                    <a:pos x="34" y="197"/>
                  </a:cxn>
                  <a:cxn ang="0">
                    <a:pos x="380" y="0"/>
                  </a:cxn>
                </a:cxnLst>
                <a:rect l="0" t="0" r="r" b="b"/>
                <a:pathLst>
                  <a:path w="1178" h="1070">
                    <a:moveTo>
                      <a:pt x="380" y="0"/>
                    </a:moveTo>
                    <a:lnTo>
                      <a:pt x="550" y="136"/>
                    </a:lnTo>
                    <a:lnTo>
                      <a:pt x="1178" y="335"/>
                    </a:lnTo>
                    <a:lnTo>
                      <a:pt x="722" y="627"/>
                    </a:lnTo>
                    <a:lnTo>
                      <a:pt x="693" y="1070"/>
                    </a:lnTo>
                    <a:lnTo>
                      <a:pt x="247" y="760"/>
                    </a:lnTo>
                    <a:lnTo>
                      <a:pt x="0" y="643"/>
                    </a:lnTo>
                    <a:lnTo>
                      <a:pt x="34" y="197"/>
                    </a:lnTo>
                    <a:lnTo>
                      <a:pt x="38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3D2461E-3019-29E9-F7B7-8292D1FD7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7" y="3244852"/>
                <a:ext cx="1033463" cy="1328738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409" y="0"/>
                  </a:cxn>
                  <a:cxn ang="0">
                    <a:pos x="617" y="97"/>
                  </a:cxn>
                  <a:cxn ang="0">
                    <a:pos x="628" y="116"/>
                  </a:cxn>
                  <a:cxn ang="0">
                    <a:pos x="638" y="137"/>
                  </a:cxn>
                  <a:cxn ang="0">
                    <a:pos x="645" y="155"/>
                  </a:cxn>
                  <a:cxn ang="0">
                    <a:pos x="648" y="170"/>
                  </a:cxn>
                  <a:cxn ang="0">
                    <a:pos x="651" y="182"/>
                  </a:cxn>
                  <a:cxn ang="0">
                    <a:pos x="651" y="185"/>
                  </a:cxn>
                  <a:cxn ang="0">
                    <a:pos x="596" y="152"/>
                  </a:cxn>
                  <a:cxn ang="0">
                    <a:pos x="583" y="142"/>
                  </a:cxn>
                  <a:cxn ang="0">
                    <a:pos x="565" y="133"/>
                  </a:cxn>
                  <a:cxn ang="0">
                    <a:pos x="542" y="124"/>
                  </a:cxn>
                  <a:cxn ang="0">
                    <a:pos x="515" y="118"/>
                  </a:cxn>
                  <a:cxn ang="0">
                    <a:pos x="484" y="115"/>
                  </a:cxn>
                  <a:cxn ang="0">
                    <a:pos x="450" y="115"/>
                  </a:cxn>
                  <a:cxn ang="0">
                    <a:pos x="414" y="121"/>
                  </a:cxn>
                  <a:cxn ang="0">
                    <a:pos x="377" y="133"/>
                  </a:cxn>
                  <a:cxn ang="0">
                    <a:pos x="338" y="152"/>
                  </a:cxn>
                  <a:cxn ang="0">
                    <a:pos x="299" y="178"/>
                  </a:cxn>
                  <a:cxn ang="0">
                    <a:pos x="260" y="214"/>
                  </a:cxn>
                  <a:cxn ang="0">
                    <a:pos x="223" y="260"/>
                  </a:cxn>
                  <a:cxn ang="0">
                    <a:pos x="192" y="307"/>
                  </a:cxn>
                  <a:cxn ang="0">
                    <a:pos x="169" y="358"/>
                  </a:cxn>
                  <a:cxn ang="0">
                    <a:pos x="153" y="407"/>
                  </a:cxn>
                  <a:cxn ang="0">
                    <a:pos x="143" y="454"/>
                  </a:cxn>
                  <a:cxn ang="0">
                    <a:pos x="138" y="500"/>
                  </a:cxn>
                  <a:cxn ang="0">
                    <a:pos x="137" y="544"/>
                  </a:cxn>
                  <a:cxn ang="0">
                    <a:pos x="138" y="581"/>
                  </a:cxn>
                  <a:cxn ang="0">
                    <a:pos x="142" y="615"/>
                  </a:cxn>
                  <a:cxn ang="0">
                    <a:pos x="146" y="645"/>
                  </a:cxn>
                  <a:cxn ang="0">
                    <a:pos x="151" y="666"/>
                  </a:cxn>
                  <a:cxn ang="0">
                    <a:pos x="155" y="679"/>
                  </a:cxn>
                  <a:cxn ang="0">
                    <a:pos x="156" y="684"/>
                  </a:cxn>
                  <a:cxn ang="0">
                    <a:pos x="349" y="810"/>
                  </a:cxn>
                  <a:cxn ang="0">
                    <a:pos x="267" y="837"/>
                  </a:cxn>
                  <a:cxn ang="0">
                    <a:pos x="35" y="702"/>
                  </a:cxn>
                  <a:cxn ang="0">
                    <a:pos x="15" y="638"/>
                  </a:cxn>
                  <a:cxn ang="0">
                    <a:pos x="4" y="576"/>
                  </a:cxn>
                  <a:cxn ang="0">
                    <a:pos x="0" y="519"/>
                  </a:cxn>
                  <a:cxn ang="0">
                    <a:pos x="2" y="465"/>
                  </a:cxn>
                  <a:cxn ang="0">
                    <a:pos x="12" y="412"/>
                  </a:cxn>
                  <a:cxn ang="0">
                    <a:pos x="28" y="363"/>
                  </a:cxn>
                  <a:cxn ang="0">
                    <a:pos x="48" y="314"/>
                  </a:cxn>
                  <a:cxn ang="0">
                    <a:pos x="72" y="265"/>
                  </a:cxn>
                  <a:cxn ang="0">
                    <a:pos x="101" y="219"/>
                  </a:cxn>
                  <a:cxn ang="0">
                    <a:pos x="134" y="172"/>
                  </a:cxn>
                  <a:cxn ang="0">
                    <a:pos x="171" y="126"/>
                  </a:cxn>
                  <a:cxn ang="0">
                    <a:pos x="210" y="89"/>
                  </a:cxn>
                  <a:cxn ang="0">
                    <a:pos x="247" y="59"/>
                  </a:cxn>
                  <a:cxn ang="0">
                    <a:pos x="284" y="38"/>
                  </a:cxn>
                  <a:cxn ang="0">
                    <a:pos x="317" y="22"/>
                  </a:cxn>
                  <a:cxn ang="0">
                    <a:pos x="348" y="12"/>
                  </a:cxn>
                  <a:cxn ang="0">
                    <a:pos x="374" y="5"/>
                  </a:cxn>
                  <a:cxn ang="0">
                    <a:pos x="393" y="2"/>
                  </a:cxn>
                  <a:cxn ang="0">
                    <a:pos x="404" y="0"/>
                  </a:cxn>
                </a:cxnLst>
                <a:rect l="0" t="0" r="r" b="b"/>
                <a:pathLst>
                  <a:path w="651" h="837">
                    <a:moveTo>
                      <a:pt x="404" y="0"/>
                    </a:moveTo>
                    <a:lnTo>
                      <a:pt x="409" y="0"/>
                    </a:lnTo>
                    <a:lnTo>
                      <a:pt x="617" y="97"/>
                    </a:lnTo>
                    <a:lnTo>
                      <a:pt x="628" y="116"/>
                    </a:lnTo>
                    <a:lnTo>
                      <a:pt x="638" y="137"/>
                    </a:lnTo>
                    <a:lnTo>
                      <a:pt x="645" y="155"/>
                    </a:lnTo>
                    <a:lnTo>
                      <a:pt x="648" y="170"/>
                    </a:lnTo>
                    <a:lnTo>
                      <a:pt x="651" y="182"/>
                    </a:lnTo>
                    <a:lnTo>
                      <a:pt x="651" y="185"/>
                    </a:lnTo>
                    <a:lnTo>
                      <a:pt x="596" y="152"/>
                    </a:lnTo>
                    <a:lnTo>
                      <a:pt x="583" y="142"/>
                    </a:lnTo>
                    <a:lnTo>
                      <a:pt x="565" y="133"/>
                    </a:lnTo>
                    <a:lnTo>
                      <a:pt x="542" y="124"/>
                    </a:lnTo>
                    <a:lnTo>
                      <a:pt x="515" y="118"/>
                    </a:lnTo>
                    <a:lnTo>
                      <a:pt x="484" y="115"/>
                    </a:lnTo>
                    <a:lnTo>
                      <a:pt x="450" y="115"/>
                    </a:lnTo>
                    <a:lnTo>
                      <a:pt x="414" y="121"/>
                    </a:lnTo>
                    <a:lnTo>
                      <a:pt x="377" y="133"/>
                    </a:lnTo>
                    <a:lnTo>
                      <a:pt x="338" y="152"/>
                    </a:lnTo>
                    <a:lnTo>
                      <a:pt x="299" y="178"/>
                    </a:lnTo>
                    <a:lnTo>
                      <a:pt x="260" y="214"/>
                    </a:lnTo>
                    <a:lnTo>
                      <a:pt x="223" y="260"/>
                    </a:lnTo>
                    <a:lnTo>
                      <a:pt x="192" y="307"/>
                    </a:lnTo>
                    <a:lnTo>
                      <a:pt x="169" y="358"/>
                    </a:lnTo>
                    <a:lnTo>
                      <a:pt x="153" y="407"/>
                    </a:lnTo>
                    <a:lnTo>
                      <a:pt x="143" y="454"/>
                    </a:lnTo>
                    <a:lnTo>
                      <a:pt x="138" y="500"/>
                    </a:lnTo>
                    <a:lnTo>
                      <a:pt x="137" y="544"/>
                    </a:lnTo>
                    <a:lnTo>
                      <a:pt x="138" y="581"/>
                    </a:lnTo>
                    <a:lnTo>
                      <a:pt x="142" y="615"/>
                    </a:lnTo>
                    <a:lnTo>
                      <a:pt x="146" y="645"/>
                    </a:lnTo>
                    <a:lnTo>
                      <a:pt x="151" y="666"/>
                    </a:lnTo>
                    <a:lnTo>
                      <a:pt x="155" y="679"/>
                    </a:lnTo>
                    <a:lnTo>
                      <a:pt x="156" y="684"/>
                    </a:lnTo>
                    <a:lnTo>
                      <a:pt x="349" y="810"/>
                    </a:lnTo>
                    <a:lnTo>
                      <a:pt x="267" y="837"/>
                    </a:lnTo>
                    <a:lnTo>
                      <a:pt x="35" y="702"/>
                    </a:lnTo>
                    <a:lnTo>
                      <a:pt x="15" y="638"/>
                    </a:lnTo>
                    <a:lnTo>
                      <a:pt x="4" y="576"/>
                    </a:lnTo>
                    <a:lnTo>
                      <a:pt x="0" y="519"/>
                    </a:lnTo>
                    <a:lnTo>
                      <a:pt x="2" y="465"/>
                    </a:lnTo>
                    <a:lnTo>
                      <a:pt x="12" y="412"/>
                    </a:lnTo>
                    <a:lnTo>
                      <a:pt x="28" y="363"/>
                    </a:lnTo>
                    <a:lnTo>
                      <a:pt x="48" y="314"/>
                    </a:lnTo>
                    <a:lnTo>
                      <a:pt x="72" y="265"/>
                    </a:lnTo>
                    <a:lnTo>
                      <a:pt x="101" y="219"/>
                    </a:lnTo>
                    <a:lnTo>
                      <a:pt x="134" y="172"/>
                    </a:lnTo>
                    <a:lnTo>
                      <a:pt x="171" y="126"/>
                    </a:lnTo>
                    <a:lnTo>
                      <a:pt x="210" y="89"/>
                    </a:lnTo>
                    <a:lnTo>
                      <a:pt x="247" y="59"/>
                    </a:lnTo>
                    <a:lnTo>
                      <a:pt x="284" y="38"/>
                    </a:lnTo>
                    <a:lnTo>
                      <a:pt x="317" y="22"/>
                    </a:lnTo>
                    <a:lnTo>
                      <a:pt x="348" y="12"/>
                    </a:lnTo>
                    <a:lnTo>
                      <a:pt x="374" y="5"/>
                    </a:lnTo>
                    <a:lnTo>
                      <a:pt x="393" y="2"/>
                    </a:lnTo>
                    <a:lnTo>
                      <a:pt x="40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8BF811A-1158-64F4-4DDF-7DF28DE10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213" y="2747965"/>
                <a:ext cx="1022351" cy="1062039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388" y="5"/>
                  </a:cxn>
                  <a:cxn ang="0">
                    <a:pos x="438" y="17"/>
                  </a:cxn>
                  <a:cxn ang="0">
                    <a:pos x="615" y="127"/>
                  </a:cxn>
                  <a:cxn ang="0">
                    <a:pos x="616" y="131"/>
                  </a:cxn>
                  <a:cxn ang="0">
                    <a:pos x="623" y="141"/>
                  </a:cxn>
                  <a:cxn ang="0">
                    <a:pos x="629" y="155"/>
                  </a:cxn>
                  <a:cxn ang="0">
                    <a:pos x="638" y="176"/>
                  </a:cxn>
                  <a:cxn ang="0">
                    <a:pos x="644" y="201"/>
                  </a:cxn>
                  <a:cxn ang="0">
                    <a:pos x="539" y="149"/>
                  </a:cxn>
                  <a:cxn ang="0">
                    <a:pos x="535" y="149"/>
                  </a:cxn>
                  <a:cxn ang="0">
                    <a:pos x="526" y="147"/>
                  </a:cxn>
                  <a:cxn ang="0">
                    <a:pos x="511" y="145"/>
                  </a:cxn>
                  <a:cxn ang="0">
                    <a:pos x="493" y="144"/>
                  </a:cxn>
                  <a:cxn ang="0">
                    <a:pos x="470" y="144"/>
                  </a:cxn>
                  <a:cxn ang="0">
                    <a:pos x="446" y="145"/>
                  </a:cxn>
                  <a:cxn ang="0">
                    <a:pos x="419" y="150"/>
                  </a:cxn>
                  <a:cxn ang="0">
                    <a:pos x="389" y="160"/>
                  </a:cxn>
                  <a:cxn ang="0">
                    <a:pos x="360" y="172"/>
                  </a:cxn>
                  <a:cxn ang="0">
                    <a:pos x="331" y="189"/>
                  </a:cxn>
                  <a:cxn ang="0">
                    <a:pos x="303" y="212"/>
                  </a:cxn>
                  <a:cxn ang="0">
                    <a:pos x="277" y="242"/>
                  </a:cxn>
                  <a:cxn ang="0">
                    <a:pos x="255" y="278"/>
                  </a:cxn>
                  <a:cxn ang="0">
                    <a:pos x="234" y="323"/>
                  </a:cxn>
                  <a:cxn ang="0">
                    <a:pos x="221" y="366"/>
                  </a:cxn>
                  <a:cxn ang="0">
                    <a:pos x="216" y="405"/>
                  </a:cxn>
                  <a:cxn ang="0">
                    <a:pos x="216" y="441"/>
                  </a:cxn>
                  <a:cxn ang="0">
                    <a:pos x="219" y="472"/>
                  </a:cxn>
                  <a:cxn ang="0">
                    <a:pos x="227" y="501"/>
                  </a:cxn>
                  <a:cxn ang="0">
                    <a:pos x="238" y="526"/>
                  </a:cxn>
                  <a:cxn ang="0">
                    <a:pos x="248" y="545"/>
                  </a:cxn>
                  <a:cxn ang="0">
                    <a:pos x="260" y="561"/>
                  </a:cxn>
                  <a:cxn ang="0">
                    <a:pos x="269" y="573"/>
                  </a:cxn>
                  <a:cxn ang="0">
                    <a:pos x="276" y="581"/>
                  </a:cxn>
                  <a:cxn ang="0">
                    <a:pos x="277" y="583"/>
                  </a:cxn>
                  <a:cxn ang="0">
                    <a:pos x="386" y="643"/>
                  </a:cxn>
                  <a:cxn ang="0">
                    <a:pos x="378" y="651"/>
                  </a:cxn>
                  <a:cxn ang="0">
                    <a:pos x="368" y="658"/>
                  </a:cxn>
                  <a:cxn ang="0">
                    <a:pos x="354" y="666"/>
                  </a:cxn>
                  <a:cxn ang="0">
                    <a:pos x="336" y="669"/>
                  </a:cxn>
                  <a:cxn ang="0">
                    <a:pos x="313" y="669"/>
                  </a:cxn>
                  <a:cxn ang="0">
                    <a:pos x="287" y="663"/>
                  </a:cxn>
                  <a:cxn ang="0">
                    <a:pos x="50" y="517"/>
                  </a:cxn>
                  <a:cxn ang="0">
                    <a:pos x="49" y="514"/>
                  </a:cxn>
                  <a:cxn ang="0">
                    <a:pos x="42" y="508"/>
                  </a:cxn>
                  <a:cxn ang="0">
                    <a:pos x="36" y="495"/>
                  </a:cxn>
                  <a:cxn ang="0">
                    <a:pos x="26" y="477"/>
                  </a:cxn>
                  <a:cxn ang="0">
                    <a:pos x="16" y="455"/>
                  </a:cxn>
                  <a:cxn ang="0">
                    <a:pos x="10" y="428"/>
                  </a:cxn>
                  <a:cxn ang="0">
                    <a:pos x="3" y="397"/>
                  </a:cxn>
                  <a:cxn ang="0">
                    <a:pos x="0" y="361"/>
                  </a:cxn>
                  <a:cxn ang="0">
                    <a:pos x="2" y="322"/>
                  </a:cxn>
                  <a:cxn ang="0">
                    <a:pos x="10" y="278"/>
                  </a:cxn>
                  <a:cxn ang="0">
                    <a:pos x="23" y="229"/>
                  </a:cxn>
                  <a:cxn ang="0">
                    <a:pos x="44" y="178"/>
                  </a:cxn>
                  <a:cxn ang="0">
                    <a:pos x="73" y="134"/>
                  </a:cxn>
                  <a:cxn ang="0">
                    <a:pos x="107" y="95"/>
                  </a:cxn>
                  <a:cxn ang="0">
                    <a:pos x="146" y="62"/>
                  </a:cxn>
                  <a:cxn ang="0">
                    <a:pos x="190" y="36"/>
                  </a:cxn>
                  <a:cxn ang="0">
                    <a:pos x="237" y="17"/>
                  </a:cxn>
                  <a:cxn ang="0">
                    <a:pos x="286" y="5"/>
                  </a:cxn>
                  <a:cxn ang="0">
                    <a:pos x="336" y="0"/>
                  </a:cxn>
                </a:cxnLst>
                <a:rect l="0" t="0" r="r" b="b"/>
                <a:pathLst>
                  <a:path w="644" h="669">
                    <a:moveTo>
                      <a:pt x="336" y="0"/>
                    </a:moveTo>
                    <a:lnTo>
                      <a:pt x="388" y="5"/>
                    </a:lnTo>
                    <a:lnTo>
                      <a:pt x="438" y="17"/>
                    </a:lnTo>
                    <a:lnTo>
                      <a:pt x="615" y="127"/>
                    </a:lnTo>
                    <a:lnTo>
                      <a:pt x="616" y="131"/>
                    </a:lnTo>
                    <a:lnTo>
                      <a:pt x="623" y="141"/>
                    </a:lnTo>
                    <a:lnTo>
                      <a:pt x="629" y="155"/>
                    </a:lnTo>
                    <a:lnTo>
                      <a:pt x="638" y="176"/>
                    </a:lnTo>
                    <a:lnTo>
                      <a:pt x="644" y="201"/>
                    </a:lnTo>
                    <a:lnTo>
                      <a:pt x="539" y="149"/>
                    </a:lnTo>
                    <a:lnTo>
                      <a:pt x="535" y="149"/>
                    </a:lnTo>
                    <a:lnTo>
                      <a:pt x="526" y="147"/>
                    </a:lnTo>
                    <a:lnTo>
                      <a:pt x="511" y="145"/>
                    </a:lnTo>
                    <a:lnTo>
                      <a:pt x="493" y="144"/>
                    </a:lnTo>
                    <a:lnTo>
                      <a:pt x="470" y="144"/>
                    </a:lnTo>
                    <a:lnTo>
                      <a:pt x="446" y="145"/>
                    </a:lnTo>
                    <a:lnTo>
                      <a:pt x="419" y="150"/>
                    </a:lnTo>
                    <a:lnTo>
                      <a:pt x="389" y="160"/>
                    </a:lnTo>
                    <a:lnTo>
                      <a:pt x="360" y="172"/>
                    </a:lnTo>
                    <a:lnTo>
                      <a:pt x="331" y="189"/>
                    </a:lnTo>
                    <a:lnTo>
                      <a:pt x="303" y="212"/>
                    </a:lnTo>
                    <a:lnTo>
                      <a:pt x="277" y="242"/>
                    </a:lnTo>
                    <a:lnTo>
                      <a:pt x="255" y="278"/>
                    </a:lnTo>
                    <a:lnTo>
                      <a:pt x="234" y="323"/>
                    </a:lnTo>
                    <a:lnTo>
                      <a:pt x="221" y="366"/>
                    </a:lnTo>
                    <a:lnTo>
                      <a:pt x="216" y="405"/>
                    </a:lnTo>
                    <a:lnTo>
                      <a:pt x="216" y="441"/>
                    </a:lnTo>
                    <a:lnTo>
                      <a:pt x="219" y="472"/>
                    </a:lnTo>
                    <a:lnTo>
                      <a:pt x="227" y="501"/>
                    </a:lnTo>
                    <a:lnTo>
                      <a:pt x="238" y="526"/>
                    </a:lnTo>
                    <a:lnTo>
                      <a:pt x="248" y="545"/>
                    </a:lnTo>
                    <a:lnTo>
                      <a:pt x="260" y="561"/>
                    </a:lnTo>
                    <a:lnTo>
                      <a:pt x="269" y="573"/>
                    </a:lnTo>
                    <a:lnTo>
                      <a:pt x="276" y="581"/>
                    </a:lnTo>
                    <a:lnTo>
                      <a:pt x="277" y="583"/>
                    </a:lnTo>
                    <a:lnTo>
                      <a:pt x="386" y="643"/>
                    </a:lnTo>
                    <a:lnTo>
                      <a:pt x="378" y="651"/>
                    </a:lnTo>
                    <a:lnTo>
                      <a:pt x="368" y="658"/>
                    </a:lnTo>
                    <a:lnTo>
                      <a:pt x="354" y="666"/>
                    </a:lnTo>
                    <a:lnTo>
                      <a:pt x="336" y="669"/>
                    </a:lnTo>
                    <a:lnTo>
                      <a:pt x="313" y="669"/>
                    </a:lnTo>
                    <a:lnTo>
                      <a:pt x="287" y="663"/>
                    </a:lnTo>
                    <a:lnTo>
                      <a:pt x="50" y="517"/>
                    </a:lnTo>
                    <a:lnTo>
                      <a:pt x="49" y="514"/>
                    </a:lnTo>
                    <a:lnTo>
                      <a:pt x="42" y="508"/>
                    </a:lnTo>
                    <a:lnTo>
                      <a:pt x="36" y="495"/>
                    </a:lnTo>
                    <a:lnTo>
                      <a:pt x="26" y="477"/>
                    </a:lnTo>
                    <a:lnTo>
                      <a:pt x="16" y="455"/>
                    </a:lnTo>
                    <a:lnTo>
                      <a:pt x="10" y="428"/>
                    </a:lnTo>
                    <a:lnTo>
                      <a:pt x="3" y="397"/>
                    </a:lnTo>
                    <a:lnTo>
                      <a:pt x="0" y="361"/>
                    </a:lnTo>
                    <a:lnTo>
                      <a:pt x="2" y="322"/>
                    </a:lnTo>
                    <a:lnTo>
                      <a:pt x="10" y="278"/>
                    </a:lnTo>
                    <a:lnTo>
                      <a:pt x="23" y="229"/>
                    </a:lnTo>
                    <a:lnTo>
                      <a:pt x="44" y="178"/>
                    </a:lnTo>
                    <a:lnTo>
                      <a:pt x="73" y="134"/>
                    </a:lnTo>
                    <a:lnTo>
                      <a:pt x="107" y="95"/>
                    </a:lnTo>
                    <a:lnTo>
                      <a:pt x="146" y="62"/>
                    </a:lnTo>
                    <a:lnTo>
                      <a:pt x="190" y="36"/>
                    </a:lnTo>
                    <a:lnTo>
                      <a:pt x="237" y="17"/>
                    </a:lnTo>
                    <a:lnTo>
                      <a:pt x="286" y="5"/>
                    </a:lnTo>
                    <a:lnTo>
                      <a:pt x="33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BFCB97DB-3CDA-BF48-22B1-2A2B3CF17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029" y="3762104"/>
                <a:ext cx="1308100" cy="1651636"/>
              </a:xfrm>
              <a:custGeom>
                <a:avLst/>
                <a:gdLst/>
                <a:ahLst/>
                <a:cxnLst>
                  <a:cxn ang="0">
                    <a:pos x="478" y="0"/>
                  </a:cxn>
                  <a:cxn ang="0">
                    <a:pos x="532" y="0"/>
                  </a:cxn>
                  <a:cxn ang="0">
                    <a:pos x="584" y="7"/>
                  </a:cxn>
                  <a:cxn ang="0">
                    <a:pos x="632" y="25"/>
                  </a:cxn>
                  <a:cxn ang="0">
                    <a:pos x="675" y="49"/>
                  </a:cxn>
                  <a:cxn ang="0">
                    <a:pos x="712" y="79"/>
                  </a:cxn>
                  <a:cxn ang="0">
                    <a:pos x="744" y="115"/>
                  </a:cxn>
                  <a:cxn ang="0">
                    <a:pos x="770" y="157"/>
                  </a:cxn>
                  <a:cxn ang="0">
                    <a:pos x="793" y="203"/>
                  </a:cxn>
                  <a:cxn ang="0">
                    <a:pos x="809" y="253"/>
                  </a:cxn>
                  <a:cxn ang="0">
                    <a:pos x="819" y="309"/>
                  </a:cxn>
                  <a:cxn ang="0">
                    <a:pos x="824" y="364"/>
                  </a:cxn>
                  <a:cxn ang="0">
                    <a:pos x="824" y="425"/>
                  </a:cxn>
                  <a:cxn ang="0">
                    <a:pos x="817" y="485"/>
                  </a:cxn>
                  <a:cxn ang="0">
                    <a:pos x="804" y="547"/>
                  </a:cxn>
                  <a:cxn ang="0">
                    <a:pos x="785" y="609"/>
                  </a:cxn>
                  <a:cxn ang="0">
                    <a:pos x="761" y="671"/>
                  </a:cxn>
                  <a:cxn ang="0">
                    <a:pos x="728" y="736"/>
                  </a:cxn>
                  <a:cxn ang="0">
                    <a:pos x="689" y="795"/>
                  </a:cxn>
                  <a:cxn ang="0">
                    <a:pos x="647" y="847"/>
                  </a:cxn>
                  <a:cxn ang="0">
                    <a:pos x="602" y="894"/>
                  </a:cxn>
                  <a:cxn ang="0">
                    <a:pos x="553" y="935"/>
                  </a:cxn>
                  <a:cxn ang="0">
                    <a:pos x="503" y="968"/>
                  </a:cxn>
                  <a:cxn ang="0">
                    <a:pos x="451" y="994"/>
                  </a:cxn>
                  <a:cxn ang="0">
                    <a:pos x="397" y="1012"/>
                  </a:cxn>
                  <a:cxn ang="0">
                    <a:pos x="344" y="1022"/>
                  </a:cxn>
                  <a:cxn ang="0">
                    <a:pos x="292" y="1022"/>
                  </a:cxn>
                  <a:cxn ang="0">
                    <a:pos x="240" y="1015"/>
                  </a:cxn>
                  <a:cxn ang="0">
                    <a:pos x="191" y="997"/>
                  </a:cxn>
                  <a:cxn ang="0">
                    <a:pos x="149" y="973"/>
                  </a:cxn>
                  <a:cxn ang="0">
                    <a:pos x="112" y="943"/>
                  </a:cxn>
                  <a:cxn ang="0">
                    <a:pos x="79" y="907"/>
                  </a:cxn>
                  <a:cxn ang="0">
                    <a:pos x="53" y="865"/>
                  </a:cxn>
                  <a:cxn ang="0">
                    <a:pos x="31" y="819"/>
                  </a:cxn>
                  <a:cxn ang="0">
                    <a:pos x="14" y="769"/>
                  </a:cxn>
                  <a:cxn ang="0">
                    <a:pos x="5" y="713"/>
                  </a:cxn>
                  <a:cxn ang="0">
                    <a:pos x="0" y="658"/>
                  </a:cxn>
                  <a:cxn ang="0">
                    <a:pos x="0" y="598"/>
                  </a:cxn>
                  <a:cxn ang="0">
                    <a:pos x="6" y="537"/>
                  </a:cxn>
                  <a:cxn ang="0">
                    <a:pos x="19" y="475"/>
                  </a:cxn>
                  <a:cxn ang="0">
                    <a:pos x="39" y="413"/>
                  </a:cxn>
                  <a:cxn ang="0">
                    <a:pos x="63" y="351"/>
                  </a:cxn>
                  <a:cxn ang="0">
                    <a:pos x="95" y="286"/>
                  </a:cxn>
                  <a:cxn ang="0">
                    <a:pos x="134" y="227"/>
                  </a:cxn>
                  <a:cxn ang="0">
                    <a:pos x="177" y="175"/>
                  </a:cxn>
                  <a:cxn ang="0">
                    <a:pos x="222" y="128"/>
                  </a:cxn>
                  <a:cxn ang="0">
                    <a:pos x="271" y="87"/>
                  </a:cxn>
                  <a:cxn ang="0">
                    <a:pos x="321" y="54"/>
                  </a:cxn>
                  <a:cxn ang="0">
                    <a:pos x="373" y="28"/>
                  </a:cxn>
                  <a:cxn ang="0">
                    <a:pos x="426" y="10"/>
                  </a:cxn>
                  <a:cxn ang="0">
                    <a:pos x="478" y="0"/>
                  </a:cxn>
                </a:cxnLst>
                <a:rect l="0" t="0" r="r" b="b"/>
                <a:pathLst>
                  <a:path w="824" h="1022">
                    <a:moveTo>
                      <a:pt x="478" y="0"/>
                    </a:moveTo>
                    <a:lnTo>
                      <a:pt x="532" y="0"/>
                    </a:lnTo>
                    <a:lnTo>
                      <a:pt x="584" y="7"/>
                    </a:lnTo>
                    <a:lnTo>
                      <a:pt x="632" y="25"/>
                    </a:lnTo>
                    <a:lnTo>
                      <a:pt x="675" y="49"/>
                    </a:lnTo>
                    <a:lnTo>
                      <a:pt x="712" y="79"/>
                    </a:lnTo>
                    <a:lnTo>
                      <a:pt x="744" y="115"/>
                    </a:lnTo>
                    <a:lnTo>
                      <a:pt x="770" y="157"/>
                    </a:lnTo>
                    <a:lnTo>
                      <a:pt x="793" y="203"/>
                    </a:lnTo>
                    <a:lnTo>
                      <a:pt x="809" y="253"/>
                    </a:lnTo>
                    <a:lnTo>
                      <a:pt x="819" y="309"/>
                    </a:lnTo>
                    <a:lnTo>
                      <a:pt x="824" y="364"/>
                    </a:lnTo>
                    <a:lnTo>
                      <a:pt x="824" y="425"/>
                    </a:lnTo>
                    <a:lnTo>
                      <a:pt x="817" y="485"/>
                    </a:lnTo>
                    <a:lnTo>
                      <a:pt x="804" y="547"/>
                    </a:lnTo>
                    <a:lnTo>
                      <a:pt x="785" y="609"/>
                    </a:lnTo>
                    <a:lnTo>
                      <a:pt x="761" y="671"/>
                    </a:lnTo>
                    <a:lnTo>
                      <a:pt x="728" y="736"/>
                    </a:lnTo>
                    <a:lnTo>
                      <a:pt x="689" y="795"/>
                    </a:lnTo>
                    <a:lnTo>
                      <a:pt x="647" y="847"/>
                    </a:lnTo>
                    <a:lnTo>
                      <a:pt x="602" y="894"/>
                    </a:lnTo>
                    <a:lnTo>
                      <a:pt x="553" y="935"/>
                    </a:lnTo>
                    <a:lnTo>
                      <a:pt x="503" y="968"/>
                    </a:lnTo>
                    <a:lnTo>
                      <a:pt x="451" y="994"/>
                    </a:lnTo>
                    <a:lnTo>
                      <a:pt x="397" y="1012"/>
                    </a:lnTo>
                    <a:lnTo>
                      <a:pt x="344" y="1022"/>
                    </a:lnTo>
                    <a:lnTo>
                      <a:pt x="292" y="1022"/>
                    </a:lnTo>
                    <a:lnTo>
                      <a:pt x="240" y="1015"/>
                    </a:lnTo>
                    <a:lnTo>
                      <a:pt x="191" y="997"/>
                    </a:lnTo>
                    <a:lnTo>
                      <a:pt x="149" y="973"/>
                    </a:lnTo>
                    <a:lnTo>
                      <a:pt x="112" y="943"/>
                    </a:lnTo>
                    <a:lnTo>
                      <a:pt x="79" y="907"/>
                    </a:lnTo>
                    <a:lnTo>
                      <a:pt x="53" y="865"/>
                    </a:lnTo>
                    <a:lnTo>
                      <a:pt x="31" y="819"/>
                    </a:lnTo>
                    <a:lnTo>
                      <a:pt x="14" y="769"/>
                    </a:lnTo>
                    <a:lnTo>
                      <a:pt x="5" y="713"/>
                    </a:lnTo>
                    <a:lnTo>
                      <a:pt x="0" y="658"/>
                    </a:lnTo>
                    <a:lnTo>
                      <a:pt x="0" y="598"/>
                    </a:lnTo>
                    <a:lnTo>
                      <a:pt x="6" y="537"/>
                    </a:lnTo>
                    <a:lnTo>
                      <a:pt x="19" y="475"/>
                    </a:lnTo>
                    <a:lnTo>
                      <a:pt x="39" y="413"/>
                    </a:lnTo>
                    <a:lnTo>
                      <a:pt x="63" y="351"/>
                    </a:lnTo>
                    <a:lnTo>
                      <a:pt x="95" y="286"/>
                    </a:lnTo>
                    <a:lnTo>
                      <a:pt x="134" y="227"/>
                    </a:lnTo>
                    <a:lnTo>
                      <a:pt x="177" y="175"/>
                    </a:lnTo>
                    <a:lnTo>
                      <a:pt x="222" y="128"/>
                    </a:lnTo>
                    <a:lnTo>
                      <a:pt x="271" y="87"/>
                    </a:lnTo>
                    <a:lnTo>
                      <a:pt x="321" y="54"/>
                    </a:lnTo>
                    <a:lnTo>
                      <a:pt x="373" y="28"/>
                    </a:lnTo>
                    <a:lnTo>
                      <a:pt x="426" y="10"/>
                    </a:lnTo>
                    <a:lnTo>
                      <a:pt x="47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43F3BC5-9595-2C99-61CC-7C52D7ABB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254" y="3919539"/>
                <a:ext cx="1093788" cy="1411289"/>
              </a:xfrm>
              <a:custGeom>
                <a:avLst/>
                <a:gdLst/>
                <a:ahLst/>
                <a:cxnLst>
                  <a:cxn ang="0">
                    <a:pos x="448" y="0"/>
                  </a:cxn>
                  <a:cxn ang="0">
                    <a:pos x="493" y="4"/>
                  </a:cxn>
                  <a:cxn ang="0">
                    <a:pos x="538" y="19"/>
                  </a:cxn>
                  <a:cxn ang="0">
                    <a:pos x="576" y="40"/>
                  </a:cxn>
                  <a:cxn ang="0">
                    <a:pos x="607" y="70"/>
                  </a:cxn>
                  <a:cxn ang="0">
                    <a:pos x="634" y="104"/>
                  </a:cxn>
                  <a:cxn ang="0">
                    <a:pos x="657" y="143"/>
                  </a:cxn>
                  <a:cxn ang="0">
                    <a:pos x="673" y="187"/>
                  </a:cxn>
                  <a:cxn ang="0">
                    <a:pos x="684" y="236"/>
                  </a:cxn>
                  <a:cxn ang="0">
                    <a:pos x="689" y="288"/>
                  </a:cxn>
                  <a:cxn ang="0">
                    <a:pos x="689" y="342"/>
                  </a:cxn>
                  <a:cxn ang="0">
                    <a:pos x="684" y="399"/>
                  </a:cxn>
                  <a:cxn ang="0">
                    <a:pos x="671" y="458"/>
                  </a:cxn>
                  <a:cxn ang="0">
                    <a:pos x="655" y="517"/>
                  </a:cxn>
                  <a:cxn ang="0">
                    <a:pos x="631" y="575"/>
                  </a:cxn>
                  <a:cxn ang="0">
                    <a:pos x="600" y="637"/>
                  </a:cxn>
                  <a:cxn ang="0">
                    <a:pos x="563" y="693"/>
                  </a:cxn>
                  <a:cxn ang="0">
                    <a:pos x="524" y="742"/>
                  </a:cxn>
                  <a:cxn ang="0">
                    <a:pos x="480" y="786"/>
                  </a:cxn>
                  <a:cxn ang="0">
                    <a:pos x="435" y="822"/>
                  </a:cxn>
                  <a:cxn ang="0">
                    <a:pos x="388" y="851"/>
                  </a:cxn>
                  <a:cxn ang="0">
                    <a:pos x="339" y="872"/>
                  </a:cxn>
                  <a:cxn ang="0">
                    <a:pos x="290" y="885"/>
                  </a:cxn>
                  <a:cxn ang="0">
                    <a:pos x="242" y="889"/>
                  </a:cxn>
                  <a:cxn ang="0">
                    <a:pos x="196" y="884"/>
                  </a:cxn>
                  <a:cxn ang="0">
                    <a:pos x="151" y="869"/>
                  </a:cxn>
                  <a:cxn ang="0">
                    <a:pos x="113" y="848"/>
                  </a:cxn>
                  <a:cxn ang="0">
                    <a:pos x="83" y="818"/>
                  </a:cxn>
                  <a:cxn ang="0">
                    <a:pos x="55" y="784"/>
                  </a:cxn>
                  <a:cxn ang="0">
                    <a:pos x="32" y="745"/>
                  </a:cxn>
                  <a:cxn ang="0">
                    <a:pos x="16" y="701"/>
                  </a:cxn>
                  <a:cxn ang="0">
                    <a:pos x="5" y="652"/>
                  </a:cxn>
                  <a:cxn ang="0">
                    <a:pos x="0" y="600"/>
                  </a:cxn>
                  <a:cxn ang="0">
                    <a:pos x="0" y="546"/>
                  </a:cxn>
                  <a:cxn ang="0">
                    <a:pos x="5" y="489"/>
                  </a:cxn>
                  <a:cxn ang="0">
                    <a:pos x="18" y="430"/>
                  </a:cxn>
                  <a:cxn ang="0">
                    <a:pos x="34" y="371"/>
                  </a:cxn>
                  <a:cxn ang="0">
                    <a:pos x="58" y="313"/>
                  </a:cxn>
                  <a:cxn ang="0">
                    <a:pos x="89" y="251"/>
                  </a:cxn>
                  <a:cxn ang="0">
                    <a:pos x="126" y="195"/>
                  </a:cxn>
                  <a:cxn ang="0">
                    <a:pos x="165" y="146"/>
                  </a:cxn>
                  <a:cxn ang="0">
                    <a:pos x="209" y="102"/>
                  </a:cxn>
                  <a:cxn ang="0">
                    <a:pos x="255" y="66"/>
                  </a:cxn>
                  <a:cxn ang="0">
                    <a:pos x="302" y="37"/>
                  </a:cxn>
                  <a:cxn ang="0">
                    <a:pos x="350" y="16"/>
                  </a:cxn>
                  <a:cxn ang="0">
                    <a:pos x="399" y="3"/>
                  </a:cxn>
                  <a:cxn ang="0">
                    <a:pos x="448" y="0"/>
                  </a:cxn>
                </a:cxnLst>
                <a:rect l="0" t="0" r="r" b="b"/>
                <a:pathLst>
                  <a:path w="689" h="889">
                    <a:moveTo>
                      <a:pt x="448" y="0"/>
                    </a:moveTo>
                    <a:lnTo>
                      <a:pt x="493" y="4"/>
                    </a:lnTo>
                    <a:lnTo>
                      <a:pt x="538" y="19"/>
                    </a:lnTo>
                    <a:lnTo>
                      <a:pt x="576" y="40"/>
                    </a:lnTo>
                    <a:lnTo>
                      <a:pt x="607" y="70"/>
                    </a:lnTo>
                    <a:lnTo>
                      <a:pt x="634" y="104"/>
                    </a:lnTo>
                    <a:lnTo>
                      <a:pt x="657" y="143"/>
                    </a:lnTo>
                    <a:lnTo>
                      <a:pt x="673" y="187"/>
                    </a:lnTo>
                    <a:lnTo>
                      <a:pt x="684" y="236"/>
                    </a:lnTo>
                    <a:lnTo>
                      <a:pt x="689" y="288"/>
                    </a:lnTo>
                    <a:lnTo>
                      <a:pt x="689" y="342"/>
                    </a:lnTo>
                    <a:lnTo>
                      <a:pt x="684" y="399"/>
                    </a:lnTo>
                    <a:lnTo>
                      <a:pt x="671" y="458"/>
                    </a:lnTo>
                    <a:lnTo>
                      <a:pt x="655" y="517"/>
                    </a:lnTo>
                    <a:lnTo>
                      <a:pt x="631" y="575"/>
                    </a:lnTo>
                    <a:lnTo>
                      <a:pt x="600" y="637"/>
                    </a:lnTo>
                    <a:lnTo>
                      <a:pt x="563" y="693"/>
                    </a:lnTo>
                    <a:lnTo>
                      <a:pt x="524" y="742"/>
                    </a:lnTo>
                    <a:lnTo>
                      <a:pt x="480" y="786"/>
                    </a:lnTo>
                    <a:lnTo>
                      <a:pt x="435" y="822"/>
                    </a:lnTo>
                    <a:lnTo>
                      <a:pt x="388" y="851"/>
                    </a:lnTo>
                    <a:lnTo>
                      <a:pt x="339" y="872"/>
                    </a:lnTo>
                    <a:lnTo>
                      <a:pt x="290" y="885"/>
                    </a:lnTo>
                    <a:lnTo>
                      <a:pt x="242" y="889"/>
                    </a:lnTo>
                    <a:lnTo>
                      <a:pt x="196" y="884"/>
                    </a:lnTo>
                    <a:lnTo>
                      <a:pt x="151" y="869"/>
                    </a:lnTo>
                    <a:lnTo>
                      <a:pt x="113" y="848"/>
                    </a:lnTo>
                    <a:lnTo>
                      <a:pt x="83" y="818"/>
                    </a:lnTo>
                    <a:lnTo>
                      <a:pt x="55" y="784"/>
                    </a:lnTo>
                    <a:lnTo>
                      <a:pt x="32" y="745"/>
                    </a:lnTo>
                    <a:lnTo>
                      <a:pt x="16" y="701"/>
                    </a:lnTo>
                    <a:lnTo>
                      <a:pt x="5" y="652"/>
                    </a:lnTo>
                    <a:lnTo>
                      <a:pt x="0" y="600"/>
                    </a:lnTo>
                    <a:lnTo>
                      <a:pt x="0" y="546"/>
                    </a:lnTo>
                    <a:lnTo>
                      <a:pt x="5" y="489"/>
                    </a:lnTo>
                    <a:lnTo>
                      <a:pt x="18" y="430"/>
                    </a:lnTo>
                    <a:lnTo>
                      <a:pt x="34" y="371"/>
                    </a:lnTo>
                    <a:lnTo>
                      <a:pt x="58" y="313"/>
                    </a:lnTo>
                    <a:lnTo>
                      <a:pt x="89" y="251"/>
                    </a:lnTo>
                    <a:lnTo>
                      <a:pt x="126" y="195"/>
                    </a:lnTo>
                    <a:lnTo>
                      <a:pt x="165" y="146"/>
                    </a:lnTo>
                    <a:lnTo>
                      <a:pt x="209" y="102"/>
                    </a:lnTo>
                    <a:lnTo>
                      <a:pt x="255" y="66"/>
                    </a:lnTo>
                    <a:lnTo>
                      <a:pt x="302" y="37"/>
                    </a:lnTo>
                    <a:lnTo>
                      <a:pt x="350" y="16"/>
                    </a:lnTo>
                    <a:lnTo>
                      <a:pt x="399" y="3"/>
                    </a:lnTo>
                    <a:lnTo>
                      <a:pt x="44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1163F3D-954A-AFF4-3543-E3FD1A8FA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689" y="3671319"/>
                <a:ext cx="1163638" cy="1651573"/>
              </a:xfrm>
              <a:custGeom>
                <a:avLst/>
                <a:gdLst/>
                <a:ahLst/>
                <a:cxnLst>
                  <a:cxn ang="0">
                    <a:pos x="523" y="0"/>
                  </a:cxn>
                  <a:cxn ang="0">
                    <a:pos x="527" y="0"/>
                  </a:cxn>
                  <a:cxn ang="0">
                    <a:pos x="733" y="85"/>
                  </a:cxn>
                  <a:cxn ang="0">
                    <a:pos x="685" y="67"/>
                  </a:cxn>
                  <a:cxn ang="0">
                    <a:pos x="636" y="59"/>
                  </a:cxn>
                  <a:cxn ang="0">
                    <a:pos x="589" y="60"/>
                  </a:cxn>
                  <a:cxn ang="0">
                    <a:pos x="544" y="69"/>
                  </a:cxn>
                  <a:cxn ang="0">
                    <a:pos x="500" y="85"/>
                  </a:cxn>
                  <a:cxn ang="0">
                    <a:pos x="458" y="106"/>
                  </a:cxn>
                  <a:cxn ang="0">
                    <a:pos x="417" y="132"/>
                  </a:cxn>
                  <a:cxn ang="0">
                    <a:pos x="380" y="162"/>
                  </a:cxn>
                  <a:cxn ang="0">
                    <a:pos x="346" y="194"/>
                  </a:cxn>
                  <a:cxn ang="0">
                    <a:pos x="313" y="228"/>
                  </a:cxn>
                  <a:cxn ang="0">
                    <a:pos x="286" y="264"/>
                  </a:cxn>
                  <a:cxn ang="0">
                    <a:pos x="260" y="299"/>
                  </a:cxn>
                  <a:cxn ang="0">
                    <a:pos x="239" y="333"/>
                  </a:cxn>
                  <a:cxn ang="0">
                    <a:pos x="221" y="364"/>
                  </a:cxn>
                  <a:cxn ang="0">
                    <a:pos x="208" y="393"/>
                  </a:cxn>
                  <a:cxn ang="0">
                    <a:pos x="182" y="463"/>
                  </a:cxn>
                  <a:cxn ang="0">
                    <a:pos x="161" y="530"/>
                  </a:cxn>
                  <a:cxn ang="0">
                    <a:pos x="148" y="592"/>
                  </a:cxn>
                  <a:cxn ang="0">
                    <a:pos x="138" y="651"/>
                  </a:cxn>
                  <a:cxn ang="0">
                    <a:pos x="135" y="705"/>
                  </a:cxn>
                  <a:cxn ang="0">
                    <a:pos x="136" y="754"/>
                  </a:cxn>
                  <a:cxn ang="0">
                    <a:pos x="140" y="799"/>
                  </a:cxn>
                  <a:cxn ang="0">
                    <a:pos x="148" y="840"/>
                  </a:cxn>
                  <a:cxn ang="0">
                    <a:pos x="156" y="878"/>
                  </a:cxn>
                  <a:cxn ang="0">
                    <a:pos x="167" y="910"/>
                  </a:cxn>
                  <a:cxn ang="0">
                    <a:pos x="180" y="940"/>
                  </a:cxn>
                  <a:cxn ang="0">
                    <a:pos x="193" y="964"/>
                  </a:cxn>
                  <a:cxn ang="0">
                    <a:pos x="205" y="985"/>
                  </a:cxn>
                  <a:cxn ang="0">
                    <a:pos x="216" y="1003"/>
                  </a:cxn>
                  <a:cxn ang="0">
                    <a:pos x="227" y="1016"/>
                  </a:cxn>
                  <a:cxn ang="0">
                    <a:pos x="235" y="1025"/>
                  </a:cxn>
                  <a:cxn ang="0">
                    <a:pos x="240" y="1031"/>
                  </a:cxn>
                  <a:cxn ang="0">
                    <a:pos x="242" y="1033"/>
                  </a:cxn>
                  <a:cxn ang="0">
                    <a:pos x="34" y="892"/>
                  </a:cxn>
                  <a:cxn ang="0">
                    <a:pos x="13" y="821"/>
                  </a:cxn>
                  <a:cxn ang="0">
                    <a:pos x="2" y="746"/>
                  </a:cxn>
                  <a:cxn ang="0">
                    <a:pos x="0" y="669"/>
                  </a:cxn>
                  <a:cxn ang="0">
                    <a:pos x="8" y="592"/>
                  </a:cxn>
                  <a:cxn ang="0">
                    <a:pos x="24" y="514"/>
                  </a:cxn>
                  <a:cxn ang="0">
                    <a:pos x="49" y="434"/>
                  </a:cxn>
                  <a:cxn ang="0">
                    <a:pos x="85" y="356"/>
                  </a:cxn>
                  <a:cxn ang="0">
                    <a:pos x="130" y="277"/>
                  </a:cxn>
                  <a:cxn ang="0">
                    <a:pos x="183" y="199"/>
                  </a:cxn>
                  <a:cxn ang="0">
                    <a:pos x="224" y="152"/>
                  </a:cxn>
                  <a:cxn ang="0">
                    <a:pos x="266" y="113"/>
                  </a:cxn>
                  <a:cxn ang="0">
                    <a:pos x="308" y="80"/>
                  </a:cxn>
                  <a:cxn ang="0">
                    <a:pos x="351" y="56"/>
                  </a:cxn>
                  <a:cxn ang="0">
                    <a:pos x="391" y="36"/>
                  </a:cxn>
                  <a:cxn ang="0">
                    <a:pos x="428" y="21"/>
                  </a:cxn>
                  <a:cxn ang="0">
                    <a:pos x="461" y="12"/>
                  </a:cxn>
                  <a:cxn ang="0">
                    <a:pos x="488" y="5"/>
                  </a:cxn>
                  <a:cxn ang="0">
                    <a:pos x="510" y="2"/>
                  </a:cxn>
                  <a:cxn ang="0">
                    <a:pos x="523" y="0"/>
                  </a:cxn>
                </a:cxnLst>
                <a:rect l="0" t="0" r="r" b="b"/>
                <a:pathLst>
                  <a:path w="733" h="1033">
                    <a:moveTo>
                      <a:pt x="523" y="0"/>
                    </a:moveTo>
                    <a:lnTo>
                      <a:pt x="527" y="0"/>
                    </a:lnTo>
                    <a:lnTo>
                      <a:pt x="733" y="85"/>
                    </a:lnTo>
                    <a:lnTo>
                      <a:pt x="685" y="67"/>
                    </a:lnTo>
                    <a:lnTo>
                      <a:pt x="636" y="59"/>
                    </a:lnTo>
                    <a:lnTo>
                      <a:pt x="589" y="60"/>
                    </a:lnTo>
                    <a:lnTo>
                      <a:pt x="544" y="69"/>
                    </a:lnTo>
                    <a:lnTo>
                      <a:pt x="500" y="85"/>
                    </a:lnTo>
                    <a:lnTo>
                      <a:pt x="458" y="106"/>
                    </a:lnTo>
                    <a:lnTo>
                      <a:pt x="417" y="132"/>
                    </a:lnTo>
                    <a:lnTo>
                      <a:pt x="380" y="162"/>
                    </a:lnTo>
                    <a:lnTo>
                      <a:pt x="346" y="194"/>
                    </a:lnTo>
                    <a:lnTo>
                      <a:pt x="313" y="228"/>
                    </a:lnTo>
                    <a:lnTo>
                      <a:pt x="286" y="264"/>
                    </a:lnTo>
                    <a:lnTo>
                      <a:pt x="260" y="299"/>
                    </a:lnTo>
                    <a:lnTo>
                      <a:pt x="239" y="333"/>
                    </a:lnTo>
                    <a:lnTo>
                      <a:pt x="221" y="364"/>
                    </a:lnTo>
                    <a:lnTo>
                      <a:pt x="208" y="393"/>
                    </a:lnTo>
                    <a:lnTo>
                      <a:pt x="182" y="463"/>
                    </a:lnTo>
                    <a:lnTo>
                      <a:pt x="161" y="530"/>
                    </a:lnTo>
                    <a:lnTo>
                      <a:pt x="148" y="592"/>
                    </a:lnTo>
                    <a:lnTo>
                      <a:pt x="138" y="651"/>
                    </a:lnTo>
                    <a:lnTo>
                      <a:pt x="135" y="705"/>
                    </a:lnTo>
                    <a:lnTo>
                      <a:pt x="136" y="754"/>
                    </a:lnTo>
                    <a:lnTo>
                      <a:pt x="140" y="799"/>
                    </a:lnTo>
                    <a:lnTo>
                      <a:pt x="148" y="840"/>
                    </a:lnTo>
                    <a:lnTo>
                      <a:pt x="156" y="878"/>
                    </a:lnTo>
                    <a:lnTo>
                      <a:pt x="167" y="910"/>
                    </a:lnTo>
                    <a:lnTo>
                      <a:pt x="180" y="940"/>
                    </a:lnTo>
                    <a:lnTo>
                      <a:pt x="193" y="964"/>
                    </a:lnTo>
                    <a:lnTo>
                      <a:pt x="205" y="985"/>
                    </a:lnTo>
                    <a:lnTo>
                      <a:pt x="216" y="1003"/>
                    </a:lnTo>
                    <a:lnTo>
                      <a:pt x="227" y="1016"/>
                    </a:lnTo>
                    <a:lnTo>
                      <a:pt x="235" y="1025"/>
                    </a:lnTo>
                    <a:lnTo>
                      <a:pt x="240" y="1031"/>
                    </a:lnTo>
                    <a:lnTo>
                      <a:pt x="242" y="1033"/>
                    </a:lnTo>
                    <a:lnTo>
                      <a:pt x="34" y="892"/>
                    </a:lnTo>
                    <a:lnTo>
                      <a:pt x="13" y="821"/>
                    </a:lnTo>
                    <a:lnTo>
                      <a:pt x="2" y="746"/>
                    </a:lnTo>
                    <a:lnTo>
                      <a:pt x="0" y="669"/>
                    </a:lnTo>
                    <a:lnTo>
                      <a:pt x="8" y="592"/>
                    </a:lnTo>
                    <a:lnTo>
                      <a:pt x="24" y="514"/>
                    </a:lnTo>
                    <a:lnTo>
                      <a:pt x="49" y="434"/>
                    </a:lnTo>
                    <a:lnTo>
                      <a:pt x="85" y="356"/>
                    </a:lnTo>
                    <a:lnTo>
                      <a:pt x="130" y="277"/>
                    </a:lnTo>
                    <a:lnTo>
                      <a:pt x="183" y="199"/>
                    </a:lnTo>
                    <a:lnTo>
                      <a:pt x="224" y="152"/>
                    </a:lnTo>
                    <a:lnTo>
                      <a:pt x="266" y="113"/>
                    </a:lnTo>
                    <a:lnTo>
                      <a:pt x="308" y="80"/>
                    </a:lnTo>
                    <a:lnTo>
                      <a:pt x="351" y="56"/>
                    </a:lnTo>
                    <a:lnTo>
                      <a:pt x="391" y="36"/>
                    </a:lnTo>
                    <a:lnTo>
                      <a:pt x="428" y="21"/>
                    </a:lnTo>
                    <a:lnTo>
                      <a:pt x="461" y="12"/>
                    </a:lnTo>
                    <a:lnTo>
                      <a:pt x="488" y="5"/>
                    </a:lnTo>
                    <a:lnTo>
                      <a:pt x="510" y="2"/>
                    </a:lnTo>
                    <a:lnTo>
                      <a:pt x="52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B334550-9374-DF37-63A4-ABA4E997C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647" y="4415247"/>
                <a:ext cx="1110996" cy="938982"/>
              </a:xfrm>
              <a:custGeom>
                <a:avLst/>
                <a:gdLst/>
                <a:ahLst/>
                <a:cxnLst>
                  <a:cxn ang="0">
                    <a:pos x="691" y="0"/>
                  </a:cxn>
                  <a:cxn ang="0">
                    <a:pos x="686" y="61"/>
                  </a:cxn>
                  <a:cxn ang="0">
                    <a:pos x="675" y="123"/>
                  </a:cxn>
                  <a:cxn ang="0">
                    <a:pos x="657" y="185"/>
                  </a:cxn>
                  <a:cxn ang="0">
                    <a:pos x="631" y="248"/>
                  </a:cxn>
                  <a:cxn ang="0">
                    <a:pos x="602" y="305"/>
                  </a:cxn>
                  <a:cxn ang="0">
                    <a:pos x="569" y="356"/>
                  </a:cxn>
                  <a:cxn ang="0">
                    <a:pos x="534" y="403"/>
                  </a:cxn>
                  <a:cxn ang="0">
                    <a:pos x="495" y="446"/>
                  </a:cxn>
                  <a:cxn ang="0">
                    <a:pos x="454" y="482"/>
                  </a:cxn>
                  <a:cxn ang="0">
                    <a:pos x="410" y="511"/>
                  </a:cxn>
                  <a:cxn ang="0">
                    <a:pos x="366" y="534"/>
                  </a:cxn>
                  <a:cxn ang="0">
                    <a:pos x="323" y="550"/>
                  </a:cxn>
                  <a:cxn ang="0">
                    <a:pos x="279" y="560"/>
                  </a:cxn>
                  <a:cxn ang="0">
                    <a:pos x="235" y="562"/>
                  </a:cxn>
                  <a:cxn ang="0">
                    <a:pos x="193" y="557"/>
                  </a:cxn>
                  <a:cxn ang="0">
                    <a:pos x="152" y="542"/>
                  </a:cxn>
                  <a:cxn ang="0">
                    <a:pos x="115" y="521"/>
                  </a:cxn>
                  <a:cxn ang="0">
                    <a:pos x="83" y="491"/>
                  </a:cxn>
                  <a:cxn ang="0">
                    <a:pos x="55" y="456"/>
                  </a:cxn>
                  <a:cxn ang="0">
                    <a:pos x="32" y="416"/>
                  </a:cxn>
                  <a:cxn ang="0">
                    <a:pos x="16" y="371"/>
                  </a:cxn>
                  <a:cxn ang="0">
                    <a:pos x="5" y="322"/>
                  </a:cxn>
                  <a:cxn ang="0">
                    <a:pos x="0" y="268"/>
                  </a:cxn>
                  <a:cxn ang="0">
                    <a:pos x="0" y="213"/>
                  </a:cxn>
                  <a:cxn ang="0">
                    <a:pos x="37" y="190"/>
                  </a:cxn>
                  <a:cxn ang="0">
                    <a:pos x="78" y="172"/>
                  </a:cxn>
                  <a:cxn ang="0">
                    <a:pos x="120" y="159"/>
                  </a:cxn>
                  <a:cxn ang="0">
                    <a:pos x="164" y="154"/>
                  </a:cxn>
                  <a:cxn ang="0">
                    <a:pos x="209" y="159"/>
                  </a:cxn>
                  <a:cxn ang="0">
                    <a:pos x="255" y="172"/>
                  </a:cxn>
                  <a:cxn ang="0">
                    <a:pos x="300" y="198"/>
                  </a:cxn>
                  <a:cxn ang="0">
                    <a:pos x="347" y="226"/>
                  </a:cxn>
                  <a:cxn ang="0">
                    <a:pos x="392" y="245"/>
                  </a:cxn>
                  <a:cxn ang="0">
                    <a:pos x="435" y="255"/>
                  </a:cxn>
                  <a:cxn ang="0">
                    <a:pos x="475" y="255"/>
                  </a:cxn>
                  <a:cxn ang="0">
                    <a:pos x="513" y="245"/>
                  </a:cxn>
                  <a:cxn ang="0">
                    <a:pos x="548" y="226"/>
                  </a:cxn>
                  <a:cxn ang="0">
                    <a:pos x="581" y="199"/>
                  </a:cxn>
                  <a:cxn ang="0">
                    <a:pos x="611" y="162"/>
                  </a:cxn>
                  <a:cxn ang="0">
                    <a:pos x="639" y="116"/>
                  </a:cxn>
                  <a:cxn ang="0">
                    <a:pos x="667" y="62"/>
                  </a:cxn>
                  <a:cxn ang="0">
                    <a:pos x="691" y="0"/>
                  </a:cxn>
                </a:cxnLst>
                <a:rect l="0" t="0" r="r" b="b"/>
                <a:pathLst>
                  <a:path w="691" h="562">
                    <a:moveTo>
                      <a:pt x="691" y="0"/>
                    </a:moveTo>
                    <a:lnTo>
                      <a:pt x="686" y="61"/>
                    </a:lnTo>
                    <a:lnTo>
                      <a:pt x="675" y="123"/>
                    </a:lnTo>
                    <a:lnTo>
                      <a:pt x="657" y="185"/>
                    </a:lnTo>
                    <a:lnTo>
                      <a:pt x="631" y="248"/>
                    </a:lnTo>
                    <a:lnTo>
                      <a:pt x="602" y="305"/>
                    </a:lnTo>
                    <a:lnTo>
                      <a:pt x="569" y="356"/>
                    </a:lnTo>
                    <a:lnTo>
                      <a:pt x="534" y="403"/>
                    </a:lnTo>
                    <a:lnTo>
                      <a:pt x="495" y="446"/>
                    </a:lnTo>
                    <a:lnTo>
                      <a:pt x="454" y="482"/>
                    </a:lnTo>
                    <a:lnTo>
                      <a:pt x="410" y="511"/>
                    </a:lnTo>
                    <a:lnTo>
                      <a:pt x="366" y="534"/>
                    </a:lnTo>
                    <a:lnTo>
                      <a:pt x="323" y="550"/>
                    </a:lnTo>
                    <a:lnTo>
                      <a:pt x="279" y="560"/>
                    </a:lnTo>
                    <a:lnTo>
                      <a:pt x="235" y="562"/>
                    </a:lnTo>
                    <a:lnTo>
                      <a:pt x="193" y="557"/>
                    </a:lnTo>
                    <a:lnTo>
                      <a:pt x="152" y="542"/>
                    </a:lnTo>
                    <a:lnTo>
                      <a:pt x="115" y="521"/>
                    </a:lnTo>
                    <a:lnTo>
                      <a:pt x="83" y="491"/>
                    </a:lnTo>
                    <a:lnTo>
                      <a:pt x="55" y="456"/>
                    </a:lnTo>
                    <a:lnTo>
                      <a:pt x="32" y="416"/>
                    </a:lnTo>
                    <a:lnTo>
                      <a:pt x="16" y="371"/>
                    </a:lnTo>
                    <a:lnTo>
                      <a:pt x="5" y="322"/>
                    </a:lnTo>
                    <a:lnTo>
                      <a:pt x="0" y="268"/>
                    </a:lnTo>
                    <a:lnTo>
                      <a:pt x="0" y="213"/>
                    </a:lnTo>
                    <a:lnTo>
                      <a:pt x="37" y="190"/>
                    </a:lnTo>
                    <a:lnTo>
                      <a:pt x="78" y="172"/>
                    </a:lnTo>
                    <a:lnTo>
                      <a:pt x="120" y="159"/>
                    </a:lnTo>
                    <a:lnTo>
                      <a:pt x="164" y="154"/>
                    </a:lnTo>
                    <a:lnTo>
                      <a:pt x="209" y="159"/>
                    </a:lnTo>
                    <a:lnTo>
                      <a:pt x="255" y="172"/>
                    </a:lnTo>
                    <a:lnTo>
                      <a:pt x="300" y="198"/>
                    </a:lnTo>
                    <a:lnTo>
                      <a:pt x="347" y="226"/>
                    </a:lnTo>
                    <a:lnTo>
                      <a:pt x="392" y="245"/>
                    </a:lnTo>
                    <a:lnTo>
                      <a:pt x="435" y="255"/>
                    </a:lnTo>
                    <a:lnTo>
                      <a:pt x="475" y="255"/>
                    </a:lnTo>
                    <a:lnTo>
                      <a:pt x="513" y="245"/>
                    </a:lnTo>
                    <a:lnTo>
                      <a:pt x="548" y="226"/>
                    </a:lnTo>
                    <a:lnTo>
                      <a:pt x="581" y="199"/>
                    </a:lnTo>
                    <a:lnTo>
                      <a:pt x="611" y="162"/>
                    </a:lnTo>
                    <a:lnTo>
                      <a:pt x="639" y="116"/>
                    </a:lnTo>
                    <a:lnTo>
                      <a:pt x="667" y="62"/>
                    </a:lnTo>
                    <a:lnTo>
                      <a:pt x="6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타원 34">
              <a:extLst>
                <a:ext uri="{FF2B5EF4-FFF2-40B4-BE49-F238E27FC236}">
                  <a16:creationId xmlns:a16="http://schemas.microsoft.com/office/drawing/2014/main" id="{3193F6BF-41B0-5712-5ADD-47D056956F7E}"/>
                </a:ext>
              </a:extLst>
            </p:cNvPr>
            <p:cNvSpPr/>
            <p:nvPr/>
          </p:nvSpPr>
          <p:spPr>
            <a:xfrm rot="1199437">
              <a:off x="4495069" y="3227383"/>
              <a:ext cx="659573" cy="9161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35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7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8362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PREVISIONI DOPO LA CHIUSURA DEL PROGETTO</a:t>
            </a:r>
          </a:p>
          <a:p>
            <a:r>
              <a:rPr lang="it-IT" sz="2000" dirty="0">
                <a:solidFill>
                  <a:prstClr val="black"/>
                </a:solidFill>
                <a:latin typeface="General Sans" pitchFamily="50" charset="0"/>
              </a:rPr>
              <a:t>Creazione di un ecosistema (ricercatori – algoritmi – piattaforme – procedure)</a:t>
            </a:r>
            <a:endParaRPr lang="it-IT" sz="28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r>
              <a:rPr lang="it-IT" sz="2000" dirty="0" err="1">
                <a:solidFill>
                  <a:prstClr val="black"/>
                </a:solidFill>
                <a:latin typeface="General Sans" pitchFamily="50" charset="0"/>
              </a:rPr>
              <a:t>S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inergia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 (Università, IRCCS, Centri di competenze,</a:t>
            </a:r>
            <a:r>
              <a:rPr kumimoji="0" lang="it-IT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 ISS, aziende)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anche con Enti dei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BaC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neral Sans" pitchFamily="50" charset="0"/>
              <a:ea typeface="+mn-ea"/>
              <a:cs typeface="+mn-cs"/>
            </a:endParaRPr>
          </a:p>
          <a:p>
            <a:pPr marL="0" indent="0">
              <a:buNone/>
            </a:pPr>
            <a:endParaRPr lang="it-IT" sz="2000" b="1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23FBAFC3-3229-37FF-04AE-3CBB0BF13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1368346-BBCF-1113-C4BD-AA5DD7132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9" cy="6866709"/>
          </a:xfrm>
        </p:spPr>
      </p:pic>
    </p:spTree>
    <p:extLst>
      <p:ext uri="{BB962C8B-B14F-4D97-AF65-F5344CB8AC3E}">
        <p14:creationId xmlns:p14="http://schemas.microsoft.com/office/powerpoint/2010/main" val="67437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sz="4000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72225"/>
            <a:ext cx="10515600" cy="4351338"/>
          </a:xfrm>
        </p:spPr>
        <p:txBody>
          <a:bodyPr>
            <a:normAutofit/>
          </a:bodyPr>
          <a:lstStyle/>
          <a:p>
            <a:endParaRPr lang="it-IT" sz="20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PRESENTAZIONE DELLO SPOKE</a:t>
            </a:r>
          </a:p>
          <a:p>
            <a:r>
              <a:rPr lang="it-IT" sz="1600" dirty="0">
                <a:latin typeface="General Sans" pitchFamily="50" charset="0"/>
              </a:rPr>
              <a:t>Numero di ricercatori coinvolti</a:t>
            </a:r>
            <a:r>
              <a:rPr lang="it-IT" sz="1600">
                <a:latin typeface="General Sans" pitchFamily="50" charset="0"/>
              </a:rPr>
              <a:t>: 48 </a:t>
            </a:r>
            <a:r>
              <a:rPr lang="it-IT" sz="1600" dirty="0">
                <a:latin typeface="General Sans" pitchFamily="50" charset="0"/>
              </a:rPr>
              <a:t>(di </a:t>
            </a:r>
            <a:r>
              <a:rPr lang="it-IT" sz="1600">
                <a:latin typeface="General Sans" pitchFamily="50" charset="0"/>
              </a:rPr>
              <a:t>cui 6 </a:t>
            </a:r>
            <a:r>
              <a:rPr lang="it-IT" sz="1600" dirty="0">
                <a:latin typeface="General Sans" pitchFamily="50" charset="0"/>
              </a:rPr>
              <a:t>RTD-A e 3 dottorandi)</a:t>
            </a:r>
          </a:p>
          <a:p>
            <a:r>
              <a:rPr lang="it-IT" sz="1600" dirty="0" err="1">
                <a:latin typeface="General Sans" pitchFamily="50" charset="0"/>
              </a:rPr>
              <a:t>Spoke</a:t>
            </a:r>
            <a:r>
              <a:rPr lang="it-IT" sz="1600" dirty="0">
                <a:latin typeface="General Sans" pitchFamily="50" charset="0"/>
              </a:rPr>
              <a:t> 2 – Leader</a:t>
            </a:r>
          </a:p>
          <a:p>
            <a:endParaRPr lang="it-IT" sz="1600" dirty="0">
              <a:latin typeface="General Sans" pitchFamily="50" charset="0"/>
            </a:endParaRPr>
          </a:p>
          <a:p>
            <a:r>
              <a:rPr lang="it-IT" sz="1600" dirty="0" err="1">
                <a:latin typeface="General Sans" pitchFamily="50" charset="0"/>
              </a:rPr>
              <a:t>Spoke</a:t>
            </a:r>
            <a:r>
              <a:rPr lang="it-IT" sz="1600" dirty="0">
                <a:latin typeface="General Sans" pitchFamily="50" charset="0"/>
              </a:rPr>
              <a:t> 2 – Affiliati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4A94138-803B-0C0A-F372-9B885CFF2F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BD30DB67-DE25-AD9B-0813-D53372257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C00EB9-5A79-504D-AC71-B01BA1B5F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291" y="2632170"/>
            <a:ext cx="1066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C2F790-2902-6E90-F00A-FDC1FF0AC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82" y="4450032"/>
            <a:ext cx="914400" cy="66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72ED6-2EA7-F88C-8D5F-70AAAC8F8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8" y="5289821"/>
            <a:ext cx="10414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73436D-C82C-7233-48C4-A0BFDCF99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721" y="4484582"/>
            <a:ext cx="13335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763D63-E983-3673-B01D-B5403B6DDF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5213" y="3774849"/>
            <a:ext cx="1206500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996DA1-669E-F58C-2920-1548E4EF3B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0913" y="5267296"/>
            <a:ext cx="1320800" cy="46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4BBBD-6C78-A8D6-0801-7AE402F0A2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3582" y="5049752"/>
            <a:ext cx="1016000" cy="901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0EFEE9-E856-7BD5-6FFD-7FE2EC2C1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7007" y="4492666"/>
            <a:ext cx="1143000" cy="55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7014AF-2843-3440-38F4-77B12A45AE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8017" y="3725689"/>
            <a:ext cx="1257300" cy="711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2BE109-2BA9-BF19-6B92-7DB5B8CE27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5551" y="3794965"/>
            <a:ext cx="1384300" cy="584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5713F6-8F49-FF9A-0E0B-632670FF2E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9474" y="4316647"/>
            <a:ext cx="808227" cy="7775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208D15-E460-B24D-B096-B176E1D43F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4089" y="5214017"/>
            <a:ext cx="609600" cy="698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10600E-4258-2C5B-D03D-80603945EC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8228" y="3775813"/>
            <a:ext cx="660400" cy="660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B5D940-6D9C-CF4B-8AB2-56025E3F8B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95464" y="3780626"/>
            <a:ext cx="673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sz="4000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72225"/>
            <a:ext cx="10515600" cy="4351338"/>
          </a:xfrm>
        </p:spPr>
        <p:txBody>
          <a:bodyPr>
            <a:normAutofit lnSpcReduction="10000"/>
          </a:bodyPr>
          <a:lstStyle/>
          <a:p>
            <a:endParaRPr lang="it-IT" sz="20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PRESENTAZIONE DELLO SPOKE</a:t>
            </a:r>
          </a:p>
          <a:p>
            <a:r>
              <a:rPr lang="it-IT" sz="1600" dirty="0">
                <a:latin typeface="General Sans" pitchFamily="50" charset="0"/>
              </a:rPr>
              <a:t>Numero di ricercatori coinvolti: 46 (di cui 4 RTD-A e 3 dottorandi)</a:t>
            </a:r>
          </a:p>
          <a:p>
            <a:r>
              <a:rPr lang="it-IT" sz="1600" dirty="0" err="1">
                <a:latin typeface="General Sans" pitchFamily="50" charset="0"/>
              </a:rPr>
              <a:t>Spoke</a:t>
            </a:r>
            <a:r>
              <a:rPr lang="it-IT" sz="1600" dirty="0">
                <a:latin typeface="General Sans" pitchFamily="50" charset="0"/>
              </a:rPr>
              <a:t> 2 Leader: UNIBO</a:t>
            </a:r>
          </a:p>
          <a:p>
            <a:r>
              <a:rPr lang="it-IT" sz="1600" dirty="0" err="1">
                <a:latin typeface="General Sans" pitchFamily="50" charset="0"/>
              </a:rPr>
              <a:t>Spoke</a:t>
            </a:r>
            <a:r>
              <a:rPr lang="it-IT" sz="1600" dirty="0">
                <a:latin typeface="General Sans" pitchFamily="50" charset="0"/>
              </a:rPr>
              <a:t> 2 </a:t>
            </a:r>
            <a:r>
              <a:rPr lang="it-IT" sz="1600" dirty="0" err="1">
                <a:latin typeface="General Sans" pitchFamily="50" charset="0"/>
              </a:rPr>
              <a:t>Executors</a:t>
            </a:r>
            <a:r>
              <a:rPr lang="it-IT" sz="1600" dirty="0">
                <a:latin typeface="General Sans" pitchFamily="50" charset="0"/>
              </a:rPr>
              <a:t>: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«Tor Vergata»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di Cagliari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di Modena e Reggio Emilia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«Sapienza»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di Catania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di Pisa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di Verona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Milano «Bicocca»</a:t>
            </a: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4A94138-803B-0C0A-F372-9B885CFF2F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BD30DB67-DE25-AD9B-0813-D53372257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F843574-BDB6-6C47-C161-D2082E60D5B7}"/>
              </a:ext>
            </a:extLst>
          </p:cNvPr>
          <p:cNvSpPr txBox="1">
            <a:spLocks/>
          </p:cNvSpPr>
          <p:nvPr/>
        </p:nvSpPr>
        <p:spPr>
          <a:xfrm>
            <a:off x="7114309" y="27793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>
              <a:latin typeface="General San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latin typeface="General Sans" pitchFamily="50" charset="0"/>
              </a:rPr>
              <a:t>IRCSS IFO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latin typeface="General Sans" pitchFamily="50" charset="0"/>
              </a:rPr>
              <a:t>IRCCS </a:t>
            </a:r>
            <a:r>
              <a:rPr lang="it-IT" sz="1600" dirty="0" err="1">
                <a:latin typeface="General Sans" pitchFamily="50" charset="0"/>
              </a:rPr>
              <a:t>Neuromed</a:t>
            </a:r>
            <a:endParaRPr lang="it-IT" sz="1600" dirty="0">
              <a:latin typeface="General San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latin typeface="General San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latin typeface="General Sans" pitchFamily="50" charset="0"/>
              </a:rPr>
              <a:t>ISS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latin typeface="General San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dirty="0" err="1">
                <a:latin typeface="General Sans" pitchFamily="50" charset="0"/>
              </a:rPr>
              <a:t>Engineeering</a:t>
            </a:r>
            <a:endParaRPr lang="it-IT" sz="1600" dirty="0">
              <a:latin typeface="General San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latin typeface="General San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dirty="0" err="1">
                <a:latin typeface="General Sans" pitchFamily="50" charset="0"/>
              </a:rPr>
              <a:t>Birex</a:t>
            </a:r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00EB9-5A79-504D-AC71-B01BA1B5F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327" y="2527770"/>
            <a:ext cx="1066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C2F790-2902-6E90-F00A-FDC1FF0AC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087494"/>
            <a:ext cx="914400" cy="66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72ED6-2EA7-F88C-8D5F-70AAAC8F8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973" y="5575597"/>
            <a:ext cx="10414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73436D-C82C-7233-48C4-A0BFDCF99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0718" y="4345394"/>
            <a:ext cx="13335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763D63-E983-3673-B01D-B5403B6DDF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5400" y="3429000"/>
            <a:ext cx="1206500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996DA1-669E-F58C-2920-1548E4EF3B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3673" y="4796329"/>
            <a:ext cx="1320800" cy="46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4BBBD-6C78-A8D6-0801-7AE402F0A2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7646" y="4763167"/>
            <a:ext cx="1016000" cy="901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0EFEE9-E856-7BD5-6FFD-7FE2EC2C1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2998" y="4117176"/>
            <a:ext cx="1143000" cy="55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7014AF-2843-3440-38F4-77B12A45AE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1117" y="3775813"/>
            <a:ext cx="1257300" cy="711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2BE109-2BA9-BF19-6B92-7DB5B8CE27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0173" y="2795394"/>
            <a:ext cx="1384300" cy="584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5713F6-8F49-FF9A-0E0B-632670FF2E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1692" y="3946504"/>
            <a:ext cx="1003300" cy="965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208D15-E460-B24D-B096-B176E1D43F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7892" y="5252982"/>
            <a:ext cx="609600" cy="698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10600E-4258-2C5B-D03D-80603945EC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17981" y="3444970"/>
            <a:ext cx="660400" cy="660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B5D940-6D9C-CF4B-8AB2-56025E3F8B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61587" y="4384454"/>
            <a:ext cx="673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9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sz="4000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72225"/>
            <a:ext cx="10515600" cy="4351338"/>
          </a:xfrm>
        </p:spPr>
        <p:txBody>
          <a:bodyPr>
            <a:normAutofit/>
          </a:bodyPr>
          <a:lstStyle/>
          <a:p>
            <a:endParaRPr lang="it-IT" sz="20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PRESENTAZIONE DELLO SPOKE</a:t>
            </a:r>
          </a:p>
          <a:p>
            <a:r>
              <a:rPr lang="it-IT" sz="1600" dirty="0" err="1">
                <a:latin typeface="General Sans" pitchFamily="50" charset="0"/>
              </a:rPr>
              <a:t>Advisory</a:t>
            </a:r>
            <a:r>
              <a:rPr lang="it-IT" sz="1600" dirty="0">
                <a:latin typeface="General Sans" pitchFamily="50" charset="0"/>
              </a:rPr>
              <a:t> board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4A94138-803B-0C0A-F372-9B885CFF2F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BD30DB67-DE25-AD9B-0813-D53372257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148" name="Picture 14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113D13B-FB34-A67F-B907-08EAB8FB9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87" y="2844558"/>
            <a:ext cx="1595506" cy="1595506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E358B7E6-502E-B511-EACA-33849D119AAC}"/>
              </a:ext>
            </a:extLst>
          </p:cNvPr>
          <p:cNvSpPr txBox="1"/>
          <p:nvPr/>
        </p:nvSpPr>
        <p:spPr>
          <a:xfrm>
            <a:off x="2018847" y="4551466"/>
            <a:ext cx="2735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Prof. Riccardo Poli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University of Essex, UK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6DB2BC5-6562-6E31-34E8-0BCF845A529B}"/>
              </a:ext>
            </a:extLst>
          </p:cNvPr>
          <p:cNvSpPr txBox="1"/>
          <p:nvPr/>
        </p:nvSpPr>
        <p:spPr>
          <a:xfrm>
            <a:off x="1025611" y="5273846"/>
            <a:ext cx="534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Algoritmi</a:t>
            </a:r>
            <a:r>
              <a:rPr lang="en-GB" sz="1600" dirty="0"/>
              <a:t> </a:t>
            </a:r>
            <a:r>
              <a:rPr lang="en-GB" sz="1600" dirty="0" err="1"/>
              <a:t>evolutivi</a:t>
            </a:r>
            <a:r>
              <a:rPr lang="en-GB" sz="1600" dirty="0"/>
              <a:t>, </a:t>
            </a:r>
            <a:r>
              <a:rPr lang="en-GB" sz="1600" dirty="0" err="1"/>
              <a:t>ingegneria</a:t>
            </a:r>
            <a:r>
              <a:rPr lang="en-GB" sz="1600" dirty="0"/>
              <a:t> </a:t>
            </a:r>
            <a:r>
              <a:rPr lang="en-GB" sz="1600" dirty="0" err="1"/>
              <a:t>biomedica</a:t>
            </a:r>
            <a:r>
              <a:rPr lang="en-GB" sz="1600" dirty="0"/>
              <a:t>, </a:t>
            </a:r>
            <a:r>
              <a:rPr lang="en-GB" sz="1600" dirty="0" err="1"/>
              <a:t>reti</a:t>
            </a:r>
            <a:r>
              <a:rPr lang="en-GB" sz="1600" dirty="0"/>
              <a:t> </a:t>
            </a:r>
            <a:r>
              <a:rPr lang="en-GB" sz="1600" dirty="0" err="1"/>
              <a:t>neurali</a:t>
            </a:r>
            <a:r>
              <a:rPr lang="en-GB" sz="1600" dirty="0"/>
              <a:t> e </a:t>
            </a:r>
            <a:r>
              <a:rPr lang="en-GB" sz="1600" dirty="0" err="1"/>
              <a:t>elaborazione</a:t>
            </a:r>
            <a:r>
              <a:rPr lang="en-GB" sz="1600" dirty="0"/>
              <a:t> di </a:t>
            </a:r>
            <a:r>
              <a:rPr lang="en-GB" sz="1600" dirty="0" err="1"/>
              <a:t>immagini</a:t>
            </a:r>
            <a:r>
              <a:rPr lang="en-GB" sz="1600" dirty="0"/>
              <a:t>/</a:t>
            </a:r>
            <a:r>
              <a:rPr lang="en-GB" sz="1600" dirty="0" err="1"/>
              <a:t>segnali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Pietro Liò | CaRAML">
            <a:extLst>
              <a:ext uri="{FF2B5EF4-FFF2-40B4-BE49-F238E27FC236}">
                <a16:creationId xmlns:a16="http://schemas.microsoft.com/office/drawing/2014/main" id="{F54BCE74-04D8-5370-92F7-C44295799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14" y="2844558"/>
            <a:ext cx="1595507" cy="159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94E787BE-B445-1372-52D2-F16D0EAFDC3F}"/>
              </a:ext>
            </a:extLst>
          </p:cNvPr>
          <p:cNvSpPr txBox="1"/>
          <p:nvPr/>
        </p:nvSpPr>
        <p:spPr>
          <a:xfrm>
            <a:off x="6647310" y="4551466"/>
            <a:ext cx="2771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Prof. Pietro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Liò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University of Cambridge, UK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F066DD5-FD98-D8EB-BF1C-96DD6EDA3F4A}"/>
              </a:ext>
            </a:extLst>
          </p:cNvPr>
          <p:cNvSpPr txBox="1"/>
          <p:nvPr/>
        </p:nvSpPr>
        <p:spPr>
          <a:xfrm>
            <a:off x="6095998" y="5268424"/>
            <a:ext cx="403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Intelligenza</a:t>
            </a:r>
            <a:r>
              <a:rPr lang="en-GB" sz="1600" dirty="0"/>
              <a:t> </a:t>
            </a:r>
            <a:r>
              <a:rPr lang="en-GB" sz="1600" dirty="0" err="1"/>
              <a:t>artificiale</a:t>
            </a:r>
            <a:r>
              <a:rPr lang="en-GB" sz="1600" dirty="0"/>
              <a:t> e </a:t>
            </a:r>
            <a:r>
              <a:rPr lang="en-GB" sz="1600" dirty="0" err="1"/>
              <a:t>biologia</a:t>
            </a:r>
            <a:r>
              <a:rPr lang="en-GB" sz="1600" dirty="0"/>
              <a:t> </a:t>
            </a:r>
            <a:r>
              <a:rPr lang="en-GB" sz="1600" dirty="0" err="1"/>
              <a:t>computazionale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/>
      <p:bldP spid="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SCOPO DELLO SPOKE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56A5B36-3188-4F99-E969-915C9F97F1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6CB6770B-C42E-9BBA-8B76-998161C70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407C325-E3CE-6281-ECAE-009D1C55DC76}"/>
              </a:ext>
            </a:extLst>
          </p:cNvPr>
          <p:cNvSpPr txBox="1">
            <a:spLocks/>
          </p:cNvSpPr>
          <p:nvPr/>
        </p:nvSpPr>
        <p:spPr>
          <a:xfrm>
            <a:off x="5964382" y="63784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General Sans" pitchFamily="50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BECB88-86CC-661F-D89C-9C5EF900438C}"/>
              </a:ext>
            </a:extLst>
          </p:cNvPr>
          <p:cNvGrpSpPr/>
          <p:nvPr/>
        </p:nvGrpSpPr>
        <p:grpSpPr>
          <a:xfrm>
            <a:off x="898009" y="2608039"/>
            <a:ext cx="3712038" cy="2049001"/>
            <a:chOff x="6781797" y="2370599"/>
            <a:chExt cx="3374580" cy="20490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FAEBCB6-F93C-F57C-5A78-2F08C0FDD53A}"/>
                </a:ext>
              </a:extLst>
            </p:cNvPr>
            <p:cNvSpPr/>
            <p:nvPr/>
          </p:nvSpPr>
          <p:spPr>
            <a:xfrm>
              <a:off x="6781797" y="4082142"/>
              <a:ext cx="3374580" cy="337458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1EB7141-4834-D08A-E29C-E5E6311F3EDA}"/>
                </a:ext>
              </a:extLst>
            </p:cNvPr>
            <p:cNvGrpSpPr/>
            <p:nvPr/>
          </p:nvGrpSpPr>
          <p:grpSpPr>
            <a:xfrm>
              <a:off x="7373938" y="2370599"/>
              <a:ext cx="2682874" cy="1896600"/>
              <a:chOff x="7216776" y="2924175"/>
              <a:chExt cx="3482975" cy="2462213"/>
            </a:xfrm>
            <a:effectLst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B40350DE-EA73-4009-0A32-C41EE6510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776" y="3070225"/>
                <a:ext cx="2079625" cy="2278063"/>
              </a:xfrm>
              <a:custGeom>
                <a:avLst/>
                <a:gdLst/>
                <a:ahLst/>
                <a:cxnLst>
                  <a:cxn ang="0">
                    <a:pos x="654" y="0"/>
                  </a:cxn>
                  <a:cxn ang="0">
                    <a:pos x="731" y="4"/>
                  </a:cxn>
                  <a:cxn ang="0">
                    <a:pos x="805" y="19"/>
                  </a:cxn>
                  <a:cxn ang="0">
                    <a:pos x="875" y="42"/>
                  </a:cxn>
                  <a:cxn ang="0">
                    <a:pos x="943" y="73"/>
                  </a:cxn>
                  <a:cxn ang="0">
                    <a:pos x="1006" y="112"/>
                  </a:cxn>
                  <a:cxn ang="0">
                    <a:pos x="1065" y="158"/>
                  </a:cxn>
                  <a:cxn ang="0">
                    <a:pos x="1118" y="210"/>
                  </a:cxn>
                  <a:cxn ang="0">
                    <a:pos x="1165" y="269"/>
                  </a:cxn>
                  <a:cxn ang="0">
                    <a:pos x="1207" y="332"/>
                  </a:cxn>
                  <a:cxn ang="0">
                    <a:pos x="1243" y="402"/>
                  </a:cxn>
                  <a:cxn ang="0">
                    <a:pos x="1271" y="476"/>
                  </a:cxn>
                  <a:cxn ang="0">
                    <a:pos x="1292" y="553"/>
                  </a:cxn>
                  <a:cxn ang="0">
                    <a:pos x="1305" y="634"/>
                  </a:cxn>
                  <a:cxn ang="0">
                    <a:pos x="1310" y="717"/>
                  </a:cxn>
                  <a:cxn ang="0">
                    <a:pos x="1305" y="800"/>
                  </a:cxn>
                  <a:cxn ang="0">
                    <a:pos x="1292" y="882"/>
                  </a:cxn>
                  <a:cxn ang="0">
                    <a:pos x="1271" y="959"/>
                  </a:cxn>
                  <a:cxn ang="0">
                    <a:pos x="1243" y="1032"/>
                  </a:cxn>
                  <a:cxn ang="0">
                    <a:pos x="1207" y="1102"/>
                  </a:cxn>
                  <a:cxn ang="0">
                    <a:pos x="1165" y="1166"/>
                  </a:cxn>
                  <a:cxn ang="0">
                    <a:pos x="1118" y="1225"/>
                  </a:cxn>
                  <a:cxn ang="0">
                    <a:pos x="1065" y="1277"/>
                  </a:cxn>
                  <a:cxn ang="0">
                    <a:pos x="1006" y="1322"/>
                  </a:cxn>
                  <a:cxn ang="0">
                    <a:pos x="943" y="1362"/>
                  </a:cxn>
                  <a:cxn ang="0">
                    <a:pos x="875" y="1393"/>
                  </a:cxn>
                  <a:cxn ang="0">
                    <a:pos x="805" y="1415"/>
                  </a:cxn>
                  <a:cxn ang="0">
                    <a:pos x="731" y="1430"/>
                  </a:cxn>
                  <a:cxn ang="0">
                    <a:pos x="654" y="1435"/>
                  </a:cxn>
                  <a:cxn ang="0">
                    <a:pos x="578" y="1430"/>
                  </a:cxn>
                  <a:cxn ang="0">
                    <a:pos x="505" y="1415"/>
                  </a:cxn>
                  <a:cxn ang="0">
                    <a:pos x="434" y="1393"/>
                  </a:cxn>
                  <a:cxn ang="0">
                    <a:pos x="367" y="1362"/>
                  </a:cxn>
                  <a:cxn ang="0">
                    <a:pos x="304" y="1322"/>
                  </a:cxn>
                  <a:cxn ang="0">
                    <a:pos x="245" y="1277"/>
                  </a:cxn>
                  <a:cxn ang="0">
                    <a:pos x="192" y="1225"/>
                  </a:cxn>
                  <a:cxn ang="0">
                    <a:pos x="145" y="1166"/>
                  </a:cxn>
                  <a:cxn ang="0">
                    <a:pos x="103" y="1102"/>
                  </a:cxn>
                  <a:cxn ang="0">
                    <a:pos x="67" y="1032"/>
                  </a:cxn>
                  <a:cxn ang="0">
                    <a:pos x="39" y="959"/>
                  </a:cxn>
                  <a:cxn ang="0">
                    <a:pos x="18" y="882"/>
                  </a:cxn>
                  <a:cxn ang="0">
                    <a:pos x="5" y="800"/>
                  </a:cxn>
                  <a:cxn ang="0">
                    <a:pos x="0" y="717"/>
                  </a:cxn>
                  <a:cxn ang="0">
                    <a:pos x="5" y="634"/>
                  </a:cxn>
                  <a:cxn ang="0">
                    <a:pos x="18" y="553"/>
                  </a:cxn>
                  <a:cxn ang="0">
                    <a:pos x="39" y="476"/>
                  </a:cxn>
                  <a:cxn ang="0">
                    <a:pos x="67" y="402"/>
                  </a:cxn>
                  <a:cxn ang="0">
                    <a:pos x="103" y="332"/>
                  </a:cxn>
                  <a:cxn ang="0">
                    <a:pos x="145" y="269"/>
                  </a:cxn>
                  <a:cxn ang="0">
                    <a:pos x="192" y="210"/>
                  </a:cxn>
                  <a:cxn ang="0">
                    <a:pos x="245" y="158"/>
                  </a:cxn>
                  <a:cxn ang="0">
                    <a:pos x="304" y="112"/>
                  </a:cxn>
                  <a:cxn ang="0">
                    <a:pos x="367" y="73"/>
                  </a:cxn>
                  <a:cxn ang="0">
                    <a:pos x="434" y="42"/>
                  </a:cxn>
                  <a:cxn ang="0">
                    <a:pos x="505" y="19"/>
                  </a:cxn>
                  <a:cxn ang="0">
                    <a:pos x="578" y="4"/>
                  </a:cxn>
                  <a:cxn ang="0">
                    <a:pos x="654" y="0"/>
                  </a:cxn>
                </a:cxnLst>
                <a:rect l="0" t="0" r="r" b="b"/>
                <a:pathLst>
                  <a:path w="1310" h="1435">
                    <a:moveTo>
                      <a:pt x="654" y="0"/>
                    </a:moveTo>
                    <a:lnTo>
                      <a:pt x="731" y="4"/>
                    </a:lnTo>
                    <a:lnTo>
                      <a:pt x="805" y="19"/>
                    </a:lnTo>
                    <a:lnTo>
                      <a:pt x="875" y="42"/>
                    </a:lnTo>
                    <a:lnTo>
                      <a:pt x="943" y="73"/>
                    </a:lnTo>
                    <a:lnTo>
                      <a:pt x="1006" y="112"/>
                    </a:lnTo>
                    <a:lnTo>
                      <a:pt x="1065" y="158"/>
                    </a:lnTo>
                    <a:lnTo>
                      <a:pt x="1118" y="210"/>
                    </a:lnTo>
                    <a:lnTo>
                      <a:pt x="1165" y="269"/>
                    </a:lnTo>
                    <a:lnTo>
                      <a:pt x="1207" y="332"/>
                    </a:lnTo>
                    <a:lnTo>
                      <a:pt x="1243" y="402"/>
                    </a:lnTo>
                    <a:lnTo>
                      <a:pt x="1271" y="476"/>
                    </a:lnTo>
                    <a:lnTo>
                      <a:pt x="1292" y="553"/>
                    </a:lnTo>
                    <a:lnTo>
                      <a:pt x="1305" y="634"/>
                    </a:lnTo>
                    <a:lnTo>
                      <a:pt x="1310" y="717"/>
                    </a:lnTo>
                    <a:lnTo>
                      <a:pt x="1305" y="800"/>
                    </a:lnTo>
                    <a:lnTo>
                      <a:pt x="1292" y="882"/>
                    </a:lnTo>
                    <a:lnTo>
                      <a:pt x="1271" y="959"/>
                    </a:lnTo>
                    <a:lnTo>
                      <a:pt x="1243" y="1032"/>
                    </a:lnTo>
                    <a:lnTo>
                      <a:pt x="1207" y="1102"/>
                    </a:lnTo>
                    <a:lnTo>
                      <a:pt x="1165" y="1166"/>
                    </a:lnTo>
                    <a:lnTo>
                      <a:pt x="1118" y="1225"/>
                    </a:lnTo>
                    <a:lnTo>
                      <a:pt x="1065" y="1277"/>
                    </a:lnTo>
                    <a:lnTo>
                      <a:pt x="1006" y="1322"/>
                    </a:lnTo>
                    <a:lnTo>
                      <a:pt x="943" y="1362"/>
                    </a:lnTo>
                    <a:lnTo>
                      <a:pt x="875" y="1393"/>
                    </a:lnTo>
                    <a:lnTo>
                      <a:pt x="805" y="1415"/>
                    </a:lnTo>
                    <a:lnTo>
                      <a:pt x="731" y="1430"/>
                    </a:lnTo>
                    <a:lnTo>
                      <a:pt x="654" y="1435"/>
                    </a:lnTo>
                    <a:lnTo>
                      <a:pt x="578" y="1430"/>
                    </a:lnTo>
                    <a:lnTo>
                      <a:pt x="505" y="1415"/>
                    </a:lnTo>
                    <a:lnTo>
                      <a:pt x="434" y="1393"/>
                    </a:lnTo>
                    <a:lnTo>
                      <a:pt x="367" y="1362"/>
                    </a:lnTo>
                    <a:lnTo>
                      <a:pt x="304" y="1322"/>
                    </a:lnTo>
                    <a:lnTo>
                      <a:pt x="245" y="1277"/>
                    </a:lnTo>
                    <a:lnTo>
                      <a:pt x="192" y="1225"/>
                    </a:lnTo>
                    <a:lnTo>
                      <a:pt x="145" y="1166"/>
                    </a:lnTo>
                    <a:lnTo>
                      <a:pt x="103" y="1102"/>
                    </a:lnTo>
                    <a:lnTo>
                      <a:pt x="67" y="1032"/>
                    </a:lnTo>
                    <a:lnTo>
                      <a:pt x="39" y="959"/>
                    </a:lnTo>
                    <a:lnTo>
                      <a:pt x="18" y="882"/>
                    </a:lnTo>
                    <a:lnTo>
                      <a:pt x="5" y="800"/>
                    </a:lnTo>
                    <a:lnTo>
                      <a:pt x="0" y="717"/>
                    </a:lnTo>
                    <a:lnTo>
                      <a:pt x="5" y="634"/>
                    </a:lnTo>
                    <a:lnTo>
                      <a:pt x="18" y="553"/>
                    </a:lnTo>
                    <a:lnTo>
                      <a:pt x="39" y="476"/>
                    </a:lnTo>
                    <a:lnTo>
                      <a:pt x="67" y="402"/>
                    </a:lnTo>
                    <a:lnTo>
                      <a:pt x="103" y="332"/>
                    </a:lnTo>
                    <a:lnTo>
                      <a:pt x="145" y="269"/>
                    </a:lnTo>
                    <a:lnTo>
                      <a:pt x="192" y="210"/>
                    </a:lnTo>
                    <a:lnTo>
                      <a:pt x="245" y="158"/>
                    </a:lnTo>
                    <a:lnTo>
                      <a:pt x="304" y="112"/>
                    </a:lnTo>
                    <a:lnTo>
                      <a:pt x="367" y="73"/>
                    </a:lnTo>
                    <a:lnTo>
                      <a:pt x="434" y="42"/>
                    </a:lnTo>
                    <a:lnTo>
                      <a:pt x="505" y="19"/>
                    </a:lnTo>
                    <a:lnTo>
                      <a:pt x="578" y="4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173C1B5E-AA65-D4A5-5FE0-69056A8E8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3111500"/>
                <a:ext cx="2078038" cy="2274888"/>
              </a:xfrm>
              <a:custGeom>
                <a:avLst/>
                <a:gdLst/>
                <a:ahLst/>
                <a:cxnLst>
                  <a:cxn ang="0">
                    <a:pos x="654" y="0"/>
                  </a:cxn>
                  <a:cxn ang="0">
                    <a:pos x="730" y="5"/>
                  </a:cxn>
                  <a:cxn ang="0">
                    <a:pos x="804" y="19"/>
                  </a:cxn>
                  <a:cxn ang="0">
                    <a:pos x="874" y="42"/>
                  </a:cxn>
                  <a:cxn ang="0">
                    <a:pos x="942" y="73"/>
                  </a:cxn>
                  <a:cxn ang="0">
                    <a:pos x="1006" y="112"/>
                  </a:cxn>
                  <a:cxn ang="0">
                    <a:pos x="1064" y="158"/>
                  </a:cxn>
                  <a:cxn ang="0">
                    <a:pos x="1118" y="210"/>
                  </a:cxn>
                  <a:cxn ang="0">
                    <a:pos x="1165" y="269"/>
                  </a:cxn>
                  <a:cxn ang="0">
                    <a:pos x="1207" y="332"/>
                  </a:cxn>
                  <a:cxn ang="0">
                    <a:pos x="1242" y="403"/>
                  </a:cxn>
                  <a:cxn ang="0">
                    <a:pos x="1270" y="476"/>
                  </a:cxn>
                  <a:cxn ang="0">
                    <a:pos x="1291" y="553"/>
                  </a:cxn>
                  <a:cxn ang="0">
                    <a:pos x="1304" y="634"/>
                  </a:cxn>
                  <a:cxn ang="0">
                    <a:pos x="1309" y="717"/>
                  </a:cxn>
                  <a:cxn ang="0">
                    <a:pos x="1304" y="801"/>
                  </a:cxn>
                  <a:cxn ang="0">
                    <a:pos x="1291" y="882"/>
                  </a:cxn>
                  <a:cxn ang="0">
                    <a:pos x="1270" y="959"/>
                  </a:cxn>
                  <a:cxn ang="0">
                    <a:pos x="1242" y="1032"/>
                  </a:cxn>
                  <a:cxn ang="0">
                    <a:pos x="1207" y="1102"/>
                  </a:cxn>
                  <a:cxn ang="0">
                    <a:pos x="1165" y="1166"/>
                  </a:cxn>
                  <a:cxn ang="0">
                    <a:pos x="1118" y="1225"/>
                  </a:cxn>
                  <a:cxn ang="0">
                    <a:pos x="1064" y="1277"/>
                  </a:cxn>
                  <a:cxn ang="0">
                    <a:pos x="1006" y="1323"/>
                  </a:cxn>
                  <a:cxn ang="0">
                    <a:pos x="942" y="1360"/>
                  </a:cxn>
                  <a:cxn ang="0">
                    <a:pos x="874" y="1391"/>
                  </a:cxn>
                  <a:cxn ang="0">
                    <a:pos x="804" y="1414"/>
                  </a:cxn>
                  <a:cxn ang="0">
                    <a:pos x="730" y="1429"/>
                  </a:cxn>
                  <a:cxn ang="0">
                    <a:pos x="654" y="1433"/>
                  </a:cxn>
                  <a:cxn ang="0">
                    <a:pos x="577" y="1429"/>
                  </a:cxn>
                  <a:cxn ang="0">
                    <a:pos x="504" y="1414"/>
                  </a:cxn>
                  <a:cxn ang="0">
                    <a:pos x="433" y="1391"/>
                  </a:cxn>
                  <a:cxn ang="0">
                    <a:pos x="366" y="1360"/>
                  </a:cxn>
                  <a:cxn ang="0">
                    <a:pos x="303" y="1323"/>
                  </a:cxn>
                  <a:cxn ang="0">
                    <a:pos x="245" y="1277"/>
                  </a:cxn>
                  <a:cxn ang="0">
                    <a:pos x="191" y="1225"/>
                  </a:cxn>
                  <a:cxn ang="0">
                    <a:pos x="144" y="1166"/>
                  </a:cxn>
                  <a:cxn ang="0">
                    <a:pos x="102" y="1102"/>
                  </a:cxn>
                  <a:cxn ang="0">
                    <a:pos x="66" y="1032"/>
                  </a:cxn>
                  <a:cxn ang="0">
                    <a:pos x="39" y="959"/>
                  </a:cxn>
                  <a:cxn ang="0">
                    <a:pos x="18" y="882"/>
                  </a:cxn>
                  <a:cxn ang="0">
                    <a:pos x="5" y="801"/>
                  </a:cxn>
                  <a:cxn ang="0">
                    <a:pos x="0" y="717"/>
                  </a:cxn>
                  <a:cxn ang="0">
                    <a:pos x="5" y="634"/>
                  </a:cxn>
                  <a:cxn ang="0">
                    <a:pos x="18" y="553"/>
                  </a:cxn>
                  <a:cxn ang="0">
                    <a:pos x="39" y="476"/>
                  </a:cxn>
                  <a:cxn ang="0">
                    <a:pos x="66" y="403"/>
                  </a:cxn>
                  <a:cxn ang="0">
                    <a:pos x="102" y="332"/>
                  </a:cxn>
                  <a:cxn ang="0">
                    <a:pos x="144" y="269"/>
                  </a:cxn>
                  <a:cxn ang="0">
                    <a:pos x="191" y="210"/>
                  </a:cxn>
                  <a:cxn ang="0">
                    <a:pos x="245" y="158"/>
                  </a:cxn>
                  <a:cxn ang="0">
                    <a:pos x="303" y="112"/>
                  </a:cxn>
                  <a:cxn ang="0">
                    <a:pos x="366" y="73"/>
                  </a:cxn>
                  <a:cxn ang="0">
                    <a:pos x="433" y="42"/>
                  </a:cxn>
                  <a:cxn ang="0">
                    <a:pos x="504" y="19"/>
                  </a:cxn>
                  <a:cxn ang="0">
                    <a:pos x="577" y="5"/>
                  </a:cxn>
                  <a:cxn ang="0">
                    <a:pos x="654" y="0"/>
                  </a:cxn>
                </a:cxnLst>
                <a:rect l="0" t="0" r="r" b="b"/>
                <a:pathLst>
                  <a:path w="1309" h="1433">
                    <a:moveTo>
                      <a:pt x="654" y="0"/>
                    </a:moveTo>
                    <a:lnTo>
                      <a:pt x="730" y="5"/>
                    </a:lnTo>
                    <a:lnTo>
                      <a:pt x="804" y="19"/>
                    </a:lnTo>
                    <a:lnTo>
                      <a:pt x="874" y="42"/>
                    </a:lnTo>
                    <a:lnTo>
                      <a:pt x="942" y="73"/>
                    </a:lnTo>
                    <a:lnTo>
                      <a:pt x="1006" y="112"/>
                    </a:lnTo>
                    <a:lnTo>
                      <a:pt x="1064" y="158"/>
                    </a:lnTo>
                    <a:lnTo>
                      <a:pt x="1118" y="210"/>
                    </a:lnTo>
                    <a:lnTo>
                      <a:pt x="1165" y="269"/>
                    </a:lnTo>
                    <a:lnTo>
                      <a:pt x="1207" y="332"/>
                    </a:lnTo>
                    <a:lnTo>
                      <a:pt x="1242" y="403"/>
                    </a:lnTo>
                    <a:lnTo>
                      <a:pt x="1270" y="476"/>
                    </a:lnTo>
                    <a:lnTo>
                      <a:pt x="1291" y="553"/>
                    </a:lnTo>
                    <a:lnTo>
                      <a:pt x="1304" y="634"/>
                    </a:lnTo>
                    <a:lnTo>
                      <a:pt x="1309" y="717"/>
                    </a:lnTo>
                    <a:lnTo>
                      <a:pt x="1304" y="801"/>
                    </a:lnTo>
                    <a:lnTo>
                      <a:pt x="1291" y="882"/>
                    </a:lnTo>
                    <a:lnTo>
                      <a:pt x="1270" y="959"/>
                    </a:lnTo>
                    <a:lnTo>
                      <a:pt x="1242" y="1032"/>
                    </a:lnTo>
                    <a:lnTo>
                      <a:pt x="1207" y="1102"/>
                    </a:lnTo>
                    <a:lnTo>
                      <a:pt x="1165" y="1166"/>
                    </a:lnTo>
                    <a:lnTo>
                      <a:pt x="1118" y="1225"/>
                    </a:lnTo>
                    <a:lnTo>
                      <a:pt x="1064" y="1277"/>
                    </a:lnTo>
                    <a:lnTo>
                      <a:pt x="1006" y="1323"/>
                    </a:lnTo>
                    <a:lnTo>
                      <a:pt x="942" y="1360"/>
                    </a:lnTo>
                    <a:lnTo>
                      <a:pt x="874" y="1391"/>
                    </a:lnTo>
                    <a:lnTo>
                      <a:pt x="804" y="1414"/>
                    </a:lnTo>
                    <a:lnTo>
                      <a:pt x="730" y="1429"/>
                    </a:lnTo>
                    <a:lnTo>
                      <a:pt x="654" y="1433"/>
                    </a:lnTo>
                    <a:lnTo>
                      <a:pt x="577" y="1429"/>
                    </a:lnTo>
                    <a:lnTo>
                      <a:pt x="504" y="1414"/>
                    </a:lnTo>
                    <a:lnTo>
                      <a:pt x="433" y="1391"/>
                    </a:lnTo>
                    <a:lnTo>
                      <a:pt x="366" y="1360"/>
                    </a:lnTo>
                    <a:lnTo>
                      <a:pt x="303" y="1323"/>
                    </a:lnTo>
                    <a:lnTo>
                      <a:pt x="245" y="1277"/>
                    </a:lnTo>
                    <a:lnTo>
                      <a:pt x="191" y="1225"/>
                    </a:lnTo>
                    <a:lnTo>
                      <a:pt x="144" y="1166"/>
                    </a:lnTo>
                    <a:lnTo>
                      <a:pt x="102" y="1102"/>
                    </a:lnTo>
                    <a:lnTo>
                      <a:pt x="66" y="1032"/>
                    </a:lnTo>
                    <a:lnTo>
                      <a:pt x="39" y="959"/>
                    </a:lnTo>
                    <a:lnTo>
                      <a:pt x="18" y="882"/>
                    </a:lnTo>
                    <a:lnTo>
                      <a:pt x="5" y="801"/>
                    </a:lnTo>
                    <a:lnTo>
                      <a:pt x="0" y="717"/>
                    </a:lnTo>
                    <a:lnTo>
                      <a:pt x="5" y="634"/>
                    </a:lnTo>
                    <a:lnTo>
                      <a:pt x="18" y="553"/>
                    </a:lnTo>
                    <a:lnTo>
                      <a:pt x="39" y="476"/>
                    </a:lnTo>
                    <a:lnTo>
                      <a:pt x="66" y="403"/>
                    </a:lnTo>
                    <a:lnTo>
                      <a:pt x="102" y="332"/>
                    </a:lnTo>
                    <a:lnTo>
                      <a:pt x="144" y="269"/>
                    </a:lnTo>
                    <a:lnTo>
                      <a:pt x="191" y="210"/>
                    </a:lnTo>
                    <a:lnTo>
                      <a:pt x="245" y="158"/>
                    </a:lnTo>
                    <a:lnTo>
                      <a:pt x="303" y="112"/>
                    </a:lnTo>
                    <a:lnTo>
                      <a:pt x="366" y="73"/>
                    </a:lnTo>
                    <a:lnTo>
                      <a:pt x="433" y="42"/>
                    </a:lnTo>
                    <a:lnTo>
                      <a:pt x="504" y="19"/>
                    </a:lnTo>
                    <a:lnTo>
                      <a:pt x="577" y="5"/>
                    </a:lnTo>
                    <a:lnTo>
                      <a:pt x="65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A4CF1DE6-75EC-0F09-5DCF-3F5230FD5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088" y="3349625"/>
                <a:ext cx="1639888" cy="1798638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585" y="5"/>
                  </a:cxn>
                  <a:cxn ang="0">
                    <a:pos x="653" y="19"/>
                  </a:cxn>
                  <a:cxn ang="0">
                    <a:pos x="718" y="44"/>
                  </a:cxn>
                  <a:cxn ang="0">
                    <a:pos x="777" y="76"/>
                  </a:cxn>
                  <a:cxn ang="0">
                    <a:pos x="832" y="117"/>
                  </a:cxn>
                  <a:cxn ang="0">
                    <a:pos x="882" y="166"/>
                  </a:cxn>
                  <a:cxn ang="0">
                    <a:pos x="926" y="220"/>
                  </a:cxn>
                  <a:cxn ang="0">
                    <a:pos x="963" y="280"/>
                  </a:cxn>
                  <a:cxn ang="0">
                    <a:pos x="992" y="346"/>
                  </a:cxn>
                  <a:cxn ang="0">
                    <a:pos x="1015" y="416"/>
                  </a:cxn>
                  <a:cxn ang="0">
                    <a:pos x="1028" y="491"/>
                  </a:cxn>
                  <a:cxn ang="0">
                    <a:pos x="1033" y="567"/>
                  </a:cxn>
                  <a:cxn ang="0">
                    <a:pos x="1028" y="644"/>
                  </a:cxn>
                  <a:cxn ang="0">
                    <a:pos x="1015" y="717"/>
                  </a:cxn>
                  <a:cxn ang="0">
                    <a:pos x="992" y="788"/>
                  </a:cxn>
                  <a:cxn ang="0">
                    <a:pos x="963" y="853"/>
                  </a:cxn>
                  <a:cxn ang="0">
                    <a:pos x="926" y="913"/>
                  </a:cxn>
                  <a:cxn ang="0">
                    <a:pos x="882" y="969"/>
                  </a:cxn>
                  <a:cxn ang="0">
                    <a:pos x="832" y="1016"/>
                  </a:cxn>
                  <a:cxn ang="0">
                    <a:pos x="777" y="1057"/>
                  </a:cxn>
                  <a:cxn ang="0">
                    <a:pos x="718" y="1089"/>
                  </a:cxn>
                  <a:cxn ang="0">
                    <a:pos x="653" y="1114"/>
                  </a:cxn>
                  <a:cxn ang="0">
                    <a:pos x="585" y="1129"/>
                  </a:cxn>
                  <a:cxn ang="0">
                    <a:pos x="516" y="1133"/>
                  </a:cxn>
                  <a:cxn ang="0">
                    <a:pos x="446" y="1129"/>
                  </a:cxn>
                  <a:cxn ang="0">
                    <a:pos x="378" y="1114"/>
                  </a:cxn>
                  <a:cxn ang="0">
                    <a:pos x="314" y="1089"/>
                  </a:cxn>
                  <a:cxn ang="0">
                    <a:pos x="254" y="1057"/>
                  </a:cxn>
                  <a:cxn ang="0">
                    <a:pos x="201" y="1016"/>
                  </a:cxn>
                  <a:cxn ang="0">
                    <a:pos x="150" y="969"/>
                  </a:cxn>
                  <a:cxn ang="0">
                    <a:pos x="107" y="913"/>
                  </a:cxn>
                  <a:cxn ang="0">
                    <a:pos x="69" y="853"/>
                  </a:cxn>
                  <a:cxn ang="0">
                    <a:pos x="40" y="788"/>
                  </a:cxn>
                  <a:cxn ang="0">
                    <a:pos x="17" y="717"/>
                  </a:cxn>
                  <a:cxn ang="0">
                    <a:pos x="4" y="644"/>
                  </a:cxn>
                  <a:cxn ang="0">
                    <a:pos x="0" y="567"/>
                  </a:cxn>
                  <a:cxn ang="0">
                    <a:pos x="4" y="491"/>
                  </a:cxn>
                  <a:cxn ang="0">
                    <a:pos x="17" y="416"/>
                  </a:cxn>
                  <a:cxn ang="0">
                    <a:pos x="40" y="346"/>
                  </a:cxn>
                  <a:cxn ang="0">
                    <a:pos x="69" y="280"/>
                  </a:cxn>
                  <a:cxn ang="0">
                    <a:pos x="107" y="220"/>
                  </a:cxn>
                  <a:cxn ang="0">
                    <a:pos x="150" y="166"/>
                  </a:cxn>
                  <a:cxn ang="0">
                    <a:pos x="201" y="117"/>
                  </a:cxn>
                  <a:cxn ang="0">
                    <a:pos x="254" y="76"/>
                  </a:cxn>
                  <a:cxn ang="0">
                    <a:pos x="314" y="44"/>
                  </a:cxn>
                  <a:cxn ang="0">
                    <a:pos x="378" y="19"/>
                  </a:cxn>
                  <a:cxn ang="0">
                    <a:pos x="446" y="5"/>
                  </a:cxn>
                  <a:cxn ang="0">
                    <a:pos x="516" y="0"/>
                  </a:cxn>
                </a:cxnLst>
                <a:rect l="0" t="0" r="r" b="b"/>
                <a:pathLst>
                  <a:path w="1033" h="1133">
                    <a:moveTo>
                      <a:pt x="516" y="0"/>
                    </a:moveTo>
                    <a:lnTo>
                      <a:pt x="585" y="5"/>
                    </a:lnTo>
                    <a:lnTo>
                      <a:pt x="653" y="19"/>
                    </a:lnTo>
                    <a:lnTo>
                      <a:pt x="718" y="44"/>
                    </a:lnTo>
                    <a:lnTo>
                      <a:pt x="777" y="76"/>
                    </a:lnTo>
                    <a:lnTo>
                      <a:pt x="832" y="117"/>
                    </a:lnTo>
                    <a:lnTo>
                      <a:pt x="882" y="166"/>
                    </a:lnTo>
                    <a:lnTo>
                      <a:pt x="926" y="220"/>
                    </a:lnTo>
                    <a:lnTo>
                      <a:pt x="963" y="280"/>
                    </a:lnTo>
                    <a:lnTo>
                      <a:pt x="992" y="346"/>
                    </a:lnTo>
                    <a:lnTo>
                      <a:pt x="1015" y="416"/>
                    </a:lnTo>
                    <a:lnTo>
                      <a:pt x="1028" y="491"/>
                    </a:lnTo>
                    <a:lnTo>
                      <a:pt x="1033" y="567"/>
                    </a:lnTo>
                    <a:lnTo>
                      <a:pt x="1028" y="644"/>
                    </a:lnTo>
                    <a:lnTo>
                      <a:pt x="1015" y="717"/>
                    </a:lnTo>
                    <a:lnTo>
                      <a:pt x="992" y="788"/>
                    </a:lnTo>
                    <a:lnTo>
                      <a:pt x="963" y="853"/>
                    </a:lnTo>
                    <a:lnTo>
                      <a:pt x="926" y="913"/>
                    </a:lnTo>
                    <a:lnTo>
                      <a:pt x="882" y="969"/>
                    </a:lnTo>
                    <a:lnTo>
                      <a:pt x="832" y="1016"/>
                    </a:lnTo>
                    <a:lnTo>
                      <a:pt x="777" y="1057"/>
                    </a:lnTo>
                    <a:lnTo>
                      <a:pt x="718" y="1089"/>
                    </a:lnTo>
                    <a:lnTo>
                      <a:pt x="653" y="1114"/>
                    </a:lnTo>
                    <a:lnTo>
                      <a:pt x="585" y="1129"/>
                    </a:lnTo>
                    <a:lnTo>
                      <a:pt x="516" y="1133"/>
                    </a:lnTo>
                    <a:lnTo>
                      <a:pt x="446" y="1129"/>
                    </a:lnTo>
                    <a:lnTo>
                      <a:pt x="378" y="1114"/>
                    </a:lnTo>
                    <a:lnTo>
                      <a:pt x="314" y="1089"/>
                    </a:lnTo>
                    <a:lnTo>
                      <a:pt x="254" y="1057"/>
                    </a:lnTo>
                    <a:lnTo>
                      <a:pt x="201" y="1016"/>
                    </a:lnTo>
                    <a:lnTo>
                      <a:pt x="150" y="969"/>
                    </a:lnTo>
                    <a:lnTo>
                      <a:pt x="107" y="913"/>
                    </a:lnTo>
                    <a:lnTo>
                      <a:pt x="69" y="853"/>
                    </a:lnTo>
                    <a:lnTo>
                      <a:pt x="40" y="788"/>
                    </a:lnTo>
                    <a:lnTo>
                      <a:pt x="17" y="717"/>
                    </a:lnTo>
                    <a:lnTo>
                      <a:pt x="4" y="644"/>
                    </a:lnTo>
                    <a:lnTo>
                      <a:pt x="0" y="567"/>
                    </a:lnTo>
                    <a:lnTo>
                      <a:pt x="4" y="491"/>
                    </a:lnTo>
                    <a:lnTo>
                      <a:pt x="17" y="416"/>
                    </a:lnTo>
                    <a:lnTo>
                      <a:pt x="40" y="346"/>
                    </a:lnTo>
                    <a:lnTo>
                      <a:pt x="69" y="280"/>
                    </a:lnTo>
                    <a:lnTo>
                      <a:pt x="107" y="220"/>
                    </a:lnTo>
                    <a:lnTo>
                      <a:pt x="150" y="166"/>
                    </a:lnTo>
                    <a:lnTo>
                      <a:pt x="201" y="117"/>
                    </a:lnTo>
                    <a:lnTo>
                      <a:pt x="254" y="76"/>
                    </a:lnTo>
                    <a:lnTo>
                      <a:pt x="314" y="44"/>
                    </a:lnTo>
                    <a:lnTo>
                      <a:pt x="378" y="19"/>
                    </a:lnTo>
                    <a:lnTo>
                      <a:pt x="446" y="5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9F1B27E3-B5F6-F9E3-2AF5-01FBC7794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63" y="3589338"/>
                <a:ext cx="1201738" cy="1319213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434" y="5"/>
                  </a:cxn>
                  <a:cxn ang="0">
                    <a:pos x="486" y="18"/>
                  </a:cxn>
                  <a:cxn ang="0">
                    <a:pos x="538" y="40"/>
                  </a:cxn>
                  <a:cxn ang="0">
                    <a:pos x="584" y="67"/>
                  </a:cxn>
                  <a:cxn ang="0">
                    <a:pos x="626" y="102"/>
                  </a:cxn>
                  <a:cxn ang="0">
                    <a:pos x="665" y="144"/>
                  </a:cxn>
                  <a:cxn ang="0">
                    <a:pos x="696" y="190"/>
                  </a:cxn>
                  <a:cxn ang="0">
                    <a:pos x="721" y="240"/>
                  </a:cxn>
                  <a:cxn ang="0">
                    <a:pos x="741" y="296"/>
                  </a:cxn>
                  <a:cxn ang="0">
                    <a:pos x="752" y="354"/>
                  </a:cxn>
                  <a:cxn ang="0">
                    <a:pos x="757" y="416"/>
                  </a:cxn>
                  <a:cxn ang="0">
                    <a:pos x="752" y="477"/>
                  </a:cxn>
                  <a:cxn ang="0">
                    <a:pos x="741" y="535"/>
                  </a:cxn>
                  <a:cxn ang="0">
                    <a:pos x="721" y="591"/>
                  </a:cxn>
                  <a:cxn ang="0">
                    <a:pos x="696" y="641"/>
                  </a:cxn>
                  <a:cxn ang="0">
                    <a:pos x="665" y="689"/>
                  </a:cxn>
                  <a:cxn ang="0">
                    <a:pos x="626" y="730"/>
                  </a:cxn>
                  <a:cxn ang="0">
                    <a:pos x="584" y="764"/>
                  </a:cxn>
                  <a:cxn ang="0">
                    <a:pos x="538" y="792"/>
                  </a:cxn>
                  <a:cxn ang="0">
                    <a:pos x="486" y="813"/>
                  </a:cxn>
                  <a:cxn ang="0">
                    <a:pos x="434" y="826"/>
                  </a:cxn>
                  <a:cxn ang="0">
                    <a:pos x="378" y="831"/>
                  </a:cxn>
                  <a:cxn ang="0">
                    <a:pos x="322" y="826"/>
                  </a:cxn>
                  <a:cxn ang="0">
                    <a:pos x="269" y="813"/>
                  </a:cxn>
                  <a:cxn ang="0">
                    <a:pos x="219" y="792"/>
                  </a:cxn>
                  <a:cxn ang="0">
                    <a:pos x="171" y="764"/>
                  </a:cxn>
                  <a:cxn ang="0">
                    <a:pos x="129" y="730"/>
                  </a:cxn>
                  <a:cxn ang="0">
                    <a:pos x="92" y="689"/>
                  </a:cxn>
                  <a:cxn ang="0">
                    <a:pos x="61" y="641"/>
                  </a:cxn>
                  <a:cxn ang="0">
                    <a:pos x="35" y="591"/>
                  </a:cxn>
                  <a:cxn ang="0">
                    <a:pos x="16" y="535"/>
                  </a:cxn>
                  <a:cxn ang="0">
                    <a:pos x="4" y="477"/>
                  </a:cxn>
                  <a:cxn ang="0">
                    <a:pos x="0" y="416"/>
                  </a:cxn>
                  <a:cxn ang="0">
                    <a:pos x="4" y="354"/>
                  </a:cxn>
                  <a:cxn ang="0">
                    <a:pos x="16" y="296"/>
                  </a:cxn>
                  <a:cxn ang="0">
                    <a:pos x="35" y="240"/>
                  </a:cxn>
                  <a:cxn ang="0">
                    <a:pos x="61" y="190"/>
                  </a:cxn>
                  <a:cxn ang="0">
                    <a:pos x="92" y="144"/>
                  </a:cxn>
                  <a:cxn ang="0">
                    <a:pos x="129" y="102"/>
                  </a:cxn>
                  <a:cxn ang="0">
                    <a:pos x="171" y="67"/>
                  </a:cxn>
                  <a:cxn ang="0">
                    <a:pos x="219" y="40"/>
                  </a:cxn>
                  <a:cxn ang="0">
                    <a:pos x="269" y="18"/>
                  </a:cxn>
                  <a:cxn ang="0">
                    <a:pos x="322" y="5"/>
                  </a:cxn>
                  <a:cxn ang="0">
                    <a:pos x="378" y="0"/>
                  </a:cxn>
                </a:cxnLst>
                <a:rect l="0" t="0" r="r" b="b"/>
                <a:pathLst>
                  <a:path w="757" h="831">
                    <a:moveTo>
                      <a:pt x="378" y="0"/>
                    </a:moveTo>
                    <a:lnTo>
                      <a:pt x="434" y="5"/>
                    </a:lnTo>
                    <a:lnTo>
                      <a:pt x="486" y="18"/>
                    </a:lnTo>
                    <a:lnTo>
                      <a:pt x="538" y="40"/>
                    </a:lnTo>
                    <a:lnTo>
                      <a:pt x="584" y="67"/>
                    </a:lnTo>
                    <a:lnTo>
                      <a:pt x="626" y="102"/>
                    </a:lnTo>
                    <a:lnTo>
                      <a:pt x="665" y="144"/>
                    </a:lnTo>
                    <a:lnTo>
                      <a:pt x="696" y="190"/>
                    </a:lnTo>
                    <a:lnTo>
                      <a:pt x="721" y="240"/>
                    </a:lnTo>
                    <a:lnTo>
                      <a:pt x="741" y="296"/>
                    </a:lnTo>
                    <a:lnTo>
                      <a:pt x="752" y="354"/>
                    </a:lnTo>
                    <a:lnTo>
                      <a:pt x="757" y="416"/>
                    </a:lnTo>
                    <a:lnTo>
                      <a:pt x="752" y="477"/>
                    </a:lnTo>
                    <a:lnTo>
                      <a:pt x="741" y="535"/>
                    </a:lnTo>
                    <a:lnTo>
                      <a:pt x="721" y="591"/>
                    </a:lnTo>
                    <a:lnTo>
                      <a:pt x="696" y="641"/>
                    </a:lnTo>
                    <a:lnTo>
                      <a:pt x="665" y="689"/>
                    </a:lnTo>
                    <a:lnTo>
                      <a:pt x="626" y="730"/>
                    </a:lnTo>
                    <a:lnTo>
                      <a:pt x="584" y="764"/>
                    </a:lnTo>
                    <a:lnTo>
                      <a:pt x="538" y="792"/>
                    </a:lnTo>
                    <a:lnTo>
                      <a:pt x="486" y="813"/>
                    </a:lnTo>
                    <a:lnTo>
                      <a:pt x="434" y="826"/>
                    </a:lnTo>
                    <a:lnTo>
                      <a:pt x="378" y="831"/>
                    </a:lnTo>
                    <a:lnTo>
                      <a:pt x="322" y="826"/>
                    </a:lnTo>
                    <a:lnTo>
                      <a:pt x="269" y="813"/>
                    </a:lnTo>
                    <a:lnTo>
                      <a:pt x="219" y="792"/>
                    </a:lnTo>
                    <a:lnTo>
                      <a:pt x="171" y="764"/>
                    </a:lnTo>
                    <a:lnTo>
                      <a:pt x="129" y="730"/>
                    </a:lnTo>
                    <a:lnTo>
                      <a:pt x="92" y="689"/>
                    </a:lnTo>
                    <a:lnTo>
                      <a:pt x="61" y="641"/>
                    </a:lnTo>
                    <a:lnTo>
                      <a:pt x="35" y="591"/>
                    </a:lnTo>
                    <a:lnTo>
                      <a:pt x="16" y="535"/>
                    </a:lnTo>
                    <a:lnTo>
                      <a:pt x="4" y="477"/>
                    </a:lnTo>
                    <a:lnTo>
                      <a:pt x="0" y="416"/>
                    </a:lnTo>
                    <a:lnTo>
                      <a:pt x="4" y="354"/>
                    </a:lnTo>
                    <a:lnTo>
                      <a:pt x="16" y="296"/>
                    </a:lnTo>
                    <a:lnTo>
                      <a:pt x="35" y="240"/>
                    </a:lnTo>
                    <a:lnTo>
                      <a:pt x="61" y="190"/>
                    </a:lnTo>
                    <a:lnTo>
                      <a:pt x="92" y="144"/>
                    </a:lnTo>
                    <a:lnTo>
                      <a:pt x="129" y="102"/>
                    </a:lnTo>
                    <a:lnTo>
                      <a:pt x="171" y="67"/>
                    </a:lnTo>
                    <a:lnTo>
                      <a:pt x="219" y="40"/>
                    </a:lnTo>
                    <a:lnTo>
                      <a:pt x="269" y="18"/>
                    </a:lnTo>
                    <a:lnTo>
                      <a:pt x="322" y="5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81C3810A-6550-A73D-87B8-188ACD39A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7188" y="3810000"/>
                <a:ext cx="798513" cy="877888"/>
              </a:xfrm>
              <a:custGeom>
                <a:avLst/>
                <a:gdLst/>
                <a:ahLst/>
                <a:cxnLst>
                  <a:cxn ang="0">
                    <a:pos x="252" y="0"/>
                  </a:cxn>
                  <a:cxn ang="0">
                    <a:pos x="297" y="5"/>
                  </a:cxn>
                  <a:cxn ang="0">
                    <a:pos x="339" y="18"/>
                  </a:cxn>
                  <a:cxn ang="0">
                    <a:pos x="378" y="38"/>
                  </a:cxn>
                  <a:cxn ang="0">
                    <a:pos x="414" y="65"/>
                  </a:cxn>
                  <a:cxn ang="0">
                    <a:pos x="445" y="98"/>
                  </a:cxn>
                  <a:cxn ang="0">
                    <a:pos x="469" y="137"/>
                  </a:cxn>
                  <a:cxn ang="0">
                    <a:pos x="487" y="181"/>
                  </a:cxn>
                  <a:cxn ang="0">
                    <a:pos x="500" y="227"/>
                  </a:cxn>
                  <a:cxn ang="0">
                    <a:pos x="503" y="277"/>
                  </a:cxn>
                  <a:cxn ang="0">
                    <a:pos x="500" y="326"/>
                  </a:cxn>
                  <a:cxn ang="0">
                    <a:pos x="487" y="374"/>
                  </a:cxn>
                  <a:cxn ang="0">
                    <a:pos x="469" y="416"/>
                  </a:cxn>
                  <a:cxn ang="0">
                    <a:pos x="445" y="455"/>
                  </a:cxn>
                  <a:cxn ang="0">
                    <a:pos x="414" y="488"/>
                  </a:cxn>
                  <a:cxn ang="0">
                    <a:pos x="378" y="516"/>
                  </a:cxn>
                  <a:cxn ang="0">
                    <a:pos x="339" y="535"/>
                  </a:cxn>
                  <a:cxn ang="0">
                    <a:pos x="297" y="548"/>
                  </a:cxn>
                  <a:cxn ang="0">
                    <a:pos x="252" y="553"/>
                  </a:cxn>
                  <a:cxn ang="0">
                    <a:pos x="206" y="548"/>
                  </a:cxn>
                  <a:cxn ang="0">
                    <a:pos x="164" y="535"/>
                  </a:cxn>
                  <a:cxn ang="0">
                    <a:pos x="125" y="516"/>
                  </a:cxn>
                  <a:cxn ang="0">
                    <a:pos x="89" y="488"/>
                  </a:cxn>
                  <a:cxn ang="0">
                    <a:pos x="60" y="455"/>
                  </a:cxn>
                  <a:cxn ang="0">
                    <a:pos x="34" y="416"/>
                  </a:cxn>
                  <a:cxn ang="0">
                    <a:pos x="16" y="374"/>
                  </a:cxn>
                  <a:cxn ang="0">
                    <a:pos x="5" y="326"/>
                  </a:cxn>
                  <a:cxn ang="0">
                    <a:pos x="0" y="277"/>
                  </a:cxn>
                  <a:cxn ang="0">
                    <a:pos x="5" y="227"/>
                  </a:cxn>
                  <a:cxn ang="0">
                    <a:pos x="16" y="181"/>
                  </a:cxn>
                  <a:cxn ang="0">
                    <a:pos x="34" y="137"/>
                  </a:cxn>
                  <a:cxn ang="0">
                    <a:pos x="60" y="98"/>
                  </a:cxn>
                  <a:cxn ang="0">
                    <a:pos x="89" y="65"/>
                  </a:cxn>
                  <a:cxn ang="0">
                    <a:pos x="125" y="38"/>
                  </a:cxn>
                  <a:cxn ang="0">
                    <a:pos x="164" y="18"/>
                  </a:cxn>
                  <a:cxn ang="0">
                    <a:pos x="206" y="5"/>
                  </a:cxn>
                  <a:cxn ang="0">
                    <a:pos x="252" y="0"/>
                  </a:cxn>
                </a:cxnLst>
                <a:rect l="0" t="0" r="r" b="b"/>
                <a:pathLst>
                  <a:path w="503" h="553">
                    <a:moveTo>
                      <a:pt x="252" y="0"/>
                    </a:moveTo>
                    <a:lnTo>
                      <a:pt x="297" y="5"/>
                    </a:lnTo>
                    <a:lnTo>
                      <a:pt x="339" y="18"/>
                    </a:lnTo>
                    <a:lnTo>
                      <a:pt x="378" y="38"/>
                    </a:lnTo>
                    <a:lnTo>
                      <a:pt x="414" y="65"/>
                    </a:lnTo>
                    <a:lnTo>
                      <a:pt x="445" y="98"/>
                    </a:lnTo>
                    <a:lnTo>
                      <a:pt x="469" y="137"/>
                    </a:lnTo>
                    <a:lnTo>
                      <a:pt x="487" y="181"/>
                    </a:lnTo>
                    <a:lnTo>
                      <a:pt x="500" y="227"/>
                    </a:lnTo>
                    <a:lnTo>
                      <a:pt x="503" y="277"/>
                    </a:lnTo>
                    <a:lnTo>
                      <a:pt x="500" y="326"/>
                    </a:lnTo>
                    <a:lnTo>
                      <a:pt x="487" y="374"/>
                    </a:lnTo>
                    <a:lnTo>
                      <a:pt x="469" y="416"/>
                    </a:lnTo>
                    <a:lnTo>
                      <a:pt x="445" y="455"/>
                    </a:lnTo>
                    <a:lnTo>
                      <a:pt x="414" y="488"/>
                    </a:lnTo>
                    <a:lnTo>
                      <a:pt x="378" y="516"/>
                    </a:lnTo>
                    <a:lnTo>
                      <a:pt x="339" y="535"/>
                    </a:lnTo>
                    <a:lnTo>
                      <a:pt x="297" y="548"/>
                    </a:lnTo>
                    <a:lnTo>
                      <a:pt x="252" y="553"/>
                    </a:lnTo>
                    <a:lnTo>
                      <a:pt x="206" y="548"/>
                    </a:lnTo>
                    <a:lnTo>
                      <a:pt x="164" y="535"/>
                    </a:lnTo>
                    <a:lnTo>
                      <a:pt x="125" y="516"/>
                    </a:lnTo>
                    <a:lnTo>
                      <a:pt x="89" y="488"/>
                    </a:lnTo>
                    <a:lnTo>
                      <a:pt x="60" y="455"/>
                    </a:lnTo>
                    <a:lnTo>
                      <a:pt x="34" y="416"/>
                    </a:lnTo>
                    <a:lnTo>
                      <a:pt x="16" y="374"/>
                    </a:lnTo>
                    <a:lnTo>
                      <a:pt x="5" y="326"/>
                    </a:lnTo>
                    <a:lnTo>
                      <a:pt x="0" y="277"/>
                    </a:lnTo>
                    <a:lnTo>
                      <a:pt x="5" y="227"/>
                    </a:lnTo>
                    <a:lnTo>
                      <a:pt x="16" y="181"/>
                    </a:lnTo>
                    <a:lnTo>
                      <a:pt x="34" y="137"/>
                    </a:lnTo>
                    <a:lnTo>
                      <a:pt x="60" y="98"/>
                    </a:lnTo>
                    <a:lnTo>
                      <a:pt x="89" y="65"/>
                    </a:lnTo>
                    <a:lnTo>
                      <a:pt x="125" y="38"/>
                    </a:lnTo>
                    <a:lnTo>
                      <a:pt x="164" y="18"/>
                    </a:lnTo>
                    <a:lnTo>
                      <a:pt x="206" y="5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B6FEF6">
                  <a:alpha val="7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BDE7220B-2F3B-B196-820F-163C7D96D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7238" y="2924175"/>
                <a:ext cx="2028825" cy="1331913"/>
              </a:xfrm>
              <a:custGeom>
                <a:avLst/>
                <a:gdLst/>
                <a:ahLst/>
                <a:cxnLst>
                  <a:cxn ang="0">
                    <a:pos x="1255" y="0"/>
                  </a:cxn>
                  <a:cxn ang="0">
                    <a:pos x="1278" y="28"/>
                  </a:cxn>
                  <a:cxn ang="0">
                    <a:pos x="1160" y="106"/>
                  </a:cxn>
                  <a:cxn ang="0">
                    <a:pos x="1163" y="170"/>
                  </a:cxn>
                  <a:cxn ang="0">
                    <a:pos x="911" y="269"/>
                  </a:cxn>
                  <a:cxn ang="0">
                    <a:pos x="19" y="839"/>
                  </a:cxn>
                  <a:cxn ang="0">
                    <a:pos x="11" y="832"/>
                  </a:cxn>
                  <a:cxn ang="0">
                    <a:pos x="0" y="824"/>
                  </a:cxn>
                  <a:cxn ang="0">
                    <a:pos x="885" y="240"/>
                  </a:cxn>
                  <a:cxn ang="0">
                    <a:pos x="1080" y="54"/>
                  </a:cxn>
                  <a:cxn ang="0">
                    <a:pos x="1135" y="75"/>
                  </a:cxn>
                  <a:cxn ang="0">
                    <a:pos x="1255" y="0"/>
                  </a:cxn>
                </a:cxnLst>
                <a:rect l="0" t="0" r="r" b="b"/>
                <a:pathLst>
                  <a:path w="1278" h="839">
                    <a:moveTo>
                      <a:pt x="1255" y="0"/>
                    </a:moveTo>
                    <a:lnTo>
                      <a:pt x="1278" y="28"/>
                    </a:lnTo>
                    <a:lnTo>
                      <a:pt x="1160" y="106"/>
                    </a:lnTo>
                    <a:lnTo>
                      <a:pt x="1163" y="170"/>
                    </a:lnTo>
                    <a:lnTo>
                      <a:pt x="911" y="269"/>
                    </a:lnTo>
                    <a:lnTo>
                      <a:pt x="19" y="839"/>
                    </a:lnTo>
                    <a:lnTo>
                      <a:pt x="11" y="832"/>
                    </a:lnTo>
                    <a:lnTo>
                      <a:pt x="0" y="824"/>
                    </a:lnTo>
                    <a:lnTo>
                      <a:pt x="885" y="240"/>
                    </a:lnTo>
                    <a:lnTo>
                      <a:pt x="1080" y="54"/>
                    </a:lnTo>
                    <a:lnTo>
                      <a:pt x="1135" y="75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rgbClr val="4EE3F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id="{054CE27E-FDF9-AF29-E697-F2475577E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4701" y="3092450"/>
                <a:ext cx="1828800" cy="1163638"/>
              </a:xfrm>
              <a:custGeom>
                <a:avLst/>
                <a:gdLst/>
                <a:ahLst/>
                <a:cxnLst>
                  <a:cxn ang="0">
                    <a:pos x="1149" y="0"/>
                  </a:cxn>
                  <a:cxn ang="0">
                    <a:pos x="1152" y="64"/>
                  </a:cxn>
                  <a:cxn ang="0">
                    <a:pos x="895" y="167"/>
                  </a:cxn>
                  <a:cxn ang="0">
                    <a:pos x="8" y="733"/>
                  </a:cxn>
                  <a:cxn ang="0">
                    <a:pos x="0" y="726"/>
                  </a:cxn>
                  <a:cxn ang="0">
                    <a:pos x="887" y="155"/>
                  </a:cxn>
                  <a:cxn ang="0">
                    <a:pos x="1136" y="43"/>
                  </a:cxn>
                  <a:cxn ang="0">
                    <a:pos x="1149" y="0"/>
                  </a:cxn>
                </a:cxnLst>
                <a:rect l="0" t="0" r="r" b="b"/>
                <a:pathLst>
                  <a:path w="1152" h="733">
                    <a:moveTo>
                      <a:pt x="1149" y="0"/>
                    </a:moveTo>
                    <a:lnTo>
                      <a:pt x="1152" y="64"/>
                    </a:lnTo>
                    <a:lnTo>
                      <a:pt x="895" y="167"/>
                    </a:lnTo>
                    <a:lnTo>
                      <a:pt x="8" y="733"/>
                    </a:lnTo>
                    <a:lnTo>
                      <a:pt x="0" y="726"/>
                    </a:lnTo>
                    <a:lnTo>
                      <a:pt x="887" y="155"/>
                    </a:lnTo>
                    <a:lnTo>
                      <a:pt x="1136" y="43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rgbClr val="00006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">
                <a:extLst>
                  <a:ext uri="{FF2B5EF4-FFF2-40B4-BE49-F238E27FC236}">
                    <a16:creationId xmlns:a16="http://schemas.microsoft.com/office/drawing/2014/main" id="{07AD17AF-CE68-3E3A-B601-DA6ECAA48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3076575"/>
                <a:ext cx="381000" cy="236538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240" y="0"/>
                  </a:cxn>
                  <a:cxn ang="0">
                    <a:pos x="0" y="149"/>
                  </a:cxn>
                  <a:cxn ang="0">
                    <a:pos x="200" y="0"/>
                  </a:cxn>
                </a:cxnLst>
                <a:rect l="0" t="0" r="r" b="b"/>
                <a:pathLst>
                  <a:path w="240" h="149">
                    <a:moveTo>
                      <a:pt x="200" y="0"/>
                    </a:moveTo>
                    <a:lnTo>
                      <a:pt x="240" y="0"/>
                    </a:lnTo>
                    <a:lnTo>
                      <a:pt x="0" y="149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87F8F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15928DD0-C50A-104B-6DAA-44EF64E88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3276" y="3498850"/>
                <a:ext cx="2276475" cy="795338"/>
              </a:xfrm>
              <a:custGeom>
                <a:avLst/>
                <a:gdLst/>
                <a:ahLst/>
                <a:cxnLst>
                  <a:cxn ang="0">
                    <a:pos x="1419" y="0"/>
                  </a:cxn>
                  <a:cxn ang="0">
                    <a:pos x="1434" y="33"/>
                  </a:cxn>
                  <a:cxn ang="0">
                    <a:pos x="1301" y="80"/>
                  </a:cxn>
                  <a:cxn ang="0">
                    <a:pos x="1288" y="141"/>
                  </a:cxn>
                  <a:cxn ang="0">
                    <a:pos x="1020" y="175"/>
                  </a:cxn>
                  <a:cxn ang="0">
                    <a:pos x="14" y="501"/>
                  </a:cxn>
                  <a:cxn ang="0">
                    <a:pos x="8" y="493"/>
                  </a:cxn>
                  <a:cxn ang="0">
                    <a:pos x="0" y="480"/>
                  </a:cxn>
                  <a:cxn ang="0">
                    <a:pos x="1002" y="141"/>
                  </a:cxn>
                  <a:cxn ang="0">
                    <a:pos x="1236" y="8"/>
                  </a:cxn>
                  <a:cxn ang="0">
                    <a:pos x="1285" y="43"/>
                  </a:cxn>
                  <a:cxn ang="0">
                    <a:pos x="1419" y="0"/>
                  </a:cxn>
                </a:cxnLst>
                <a:rect l="0" t="0" r="r" b="b"/>
                <a:pathLst>
                  <a:path w="1434" h="501">
                    <a:moveTo>
                      <a:pt x="1419" y="0"/>
                    </a:moveTo>
                    <a:lnTo>
                      <a:pt x="1434" y="33"/>
                    </a:lnTo>
                    <a:lnTo>
                      <a:pt x="1301" y="80"/>
                    </a:lnTo>
                    <a:lnTo>
                      <a:pt x="1288" y="141"/>
                    </a:lnTo>
                    <a:lnTo>
                      <a:pt x="1020" y="175"/>
                    </a:lnTo>
                    <a:lnTo>
                      <a:pt x="14" y="501"/>
                    </a:lnTo>
                    <a:lnTo>
                      <a:pt x="8" y="493"/>
                    </a:lnTo>
                    <a:lnTo>
                      <a:pt x="0" y="480"/>
                    </a:lnTo>
                    <a:lnTo>
                      <a:pt x="1002" y="141"/>
                    </a:lnTo>
                    <a:lnTo>
                      <a:pt x="1236" y="8"/>
                    </a:lnTo>
                    <a:lnTo>
                      <a:pt x="1285" y="43"/>
                    </a:ln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4EE3F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EBF45C90-BBD8-52EF-42D4-B9B692E4E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5976" y="3625850"/>
                <a:ext cx="2052638" cy="668338"/>
              </a:xfrm>
              <a:custGeom>
                <a:avLst/>
                <a:gdLst/>
                <a:ahLst/>
                <a:cxnLst>
                  <a:cxn ang="0">
                    <a:pos x="1293" y="0"/>
                  </a:cxn>
                  <a:cxn ang="0">
                    <a:pos x="1280" y="61"/>
                  </a:cxn>
                  <a:cxn ang="0">
                    <a:pos x="1006" y="96"/>
                  </a:cxn>
                  <a:cxn ang="0">
                    <a:pos x="6" y="421"/>
                  </a:cxn>
                  <a:cxn ang="0">
                    <a:pos x="0" y="413"/>
                  </a:cxn>
                  <a:cxn ang="0">
                    <a:pos x="1001" y="83"/>
                  </a:cxn>
                  <a:cxn ang="0">
                    <a:pos x="1270" y="36"/>
                  </a:cxn>
                  <a:cxn ang="0">
                    <a:pos x="1293" y="0"/>
                  </a:cxn>
                </a:cxnLst>
                <a:rect l="0" t="0" r="r" b="b"/>
                <a:pathLst>
                  <a:path w="1293" h="421">
                    <a:moveTo>
                      <a:pt x="1293" y="0"/>
                    </a:moveTo>
                    <a:lnTo>
                      <a:pt x="1280" y="61"/>
                    </a:lnTo>
                    <a:lnTo>
                      <a:pt x="1006" y="96"/>
                    </a:lnTo>
                    <a:lnTo>
                      <a:pt x="6" y="421"/>
                    </a:lnTo>
                    <a:lnTo>
                      <a:pt x="0" y="413"/>
                    </a:lnTo>
                    <a:lnTo>
                      <a:pt x="1001" y="83"/>
                    </a:lnTo>
                    <a:lnTo>
                      <a:pt x="1270" y="36"/>
                    </a:ln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00006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2490576D-0F06-7A19-FEFB-0CC766634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3001" y="3584575"/>
                <a:ext cx="427038" cy="150813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69" y="12"/>
                  </a:cxn>
                  <a:cxn ang="0">
                    <a:pos x="0" y="95"/>
                  </a:cxn>
                  <a:cxn ang="0">
                    <a:pos x="230" y="0"/>
                  </a:cxn>
                </a:cxnLst>
                <a:rect l="0" t="0" r="r" b="b"/>
                <a:pathLst>
                  <a:path w="269" h="95">
                    <a:moveTo>
                      <a:pt x="230" y="0"/>
                    </a:moveTo>
                    <a:lnTo>
                      <a:pt x="269" y="12"/>
                    </a:lnTo>
                    <a:lnTo>
                      <a:pt x="0" y="9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87F8F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E075545-4306-6C25-A835-69C9B1EA4489}"/>
              </a:ext>
            </a:extLst>
          </p:cNvPr>
          <p:cNvSpPr txBox="1"/>
          <p:nvPr/>
        </p:nvSpPr>
        <p:spPr>
          <a:xfrm>
            <a:off x="1395754" y="4477549"/>
            <a:ext cx="21403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Mission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CE0F12-80AD-EA3C-73C2-C15F6BB88E8D}"/>
              </a:ext>
            </a:extLst>
          </p:cNvPr>
          <p:cNvSpPr txBox="1"/>
          <p:nvPr/>
        </p:nvSpPr>
        <p:spPr>
          <a:xfrm flipH="1">
            <a:off x="5298555" y="3232903"/>
            <a:ext cx="5189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e </a:t>
            </a:r>
            <a:r>
              <a:rPr lang="en-GB" dirty="0" err="1"/>
              <a:t>sviluppo</a:t>
            </a:r>
            <a:r>
              <a:rPr lang="en-GB" dirty="0"/>
              <a:t> di </a:t>
            </a:r>
            <a:r>
              <a:rPr lang="en-GB" dirty="0" err="1"/>
              <a:t>metodi</a:t>
            </a:r>
            <a:r>
              <a:rPr lang="en-GB" dirty="0"/>
              <a:t> </a:t>
            </a:r>
            <a:r>
              <a:rPr lang="en-GB" dirty="0" err="1"/>
              <a:t>avanzati</a:t>
            </a:r>
            <a:r>
              <a:rPr lang="en-GB" dirty="0"/>
              <a:t>, </a:t>
            </a:r>
            <a:r>
              <a:rPr lang="en-GB" dirty="0" err="1"/>
              <a:t>algoritmi</a:t>
            </a:r>
            <a:r>
              <a:rPr lang="en-GB" dirty="0"/>
              <a:t> e </a:t>
            </a:r>
            <a:r>
              <a:rPr lang="en-GB" dirty="0" err="1"/>
              <a:t>approcci</a:t>
            </a:r>
            <a:r>
              <a:rPr lang="en-GB" dirty="0"/>
              <a:t> di machine learning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integrano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b="1" dirty="0"/>
              <a:t>big data </a:t>
            </a:r>
            <a:r>
              <a:rPr lang="en-GB" dirty="0" err="1"/>
              <a:t>della</a:t>
            </a:r>
            <a:r>
              <a:rPr lang="en-GB" dirty="0"/>
              <a:t> salute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SCOPO DELLO SPOKE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56A5B36-3188-4F99-E969-915C9F97F1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6CB6770B-C42E-9BBA-8B76-998161C70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grpSp>
        <p:nvGrpSpPr>
          <p:cNvPr id="9" name="Group 49">
            <a:extLst>
              <a:ext uri="{FF2B5EF4-FFF2-40B4-BE49-F238E27FC236}">
                <a16:creationId xmlns:a16="http://schemas.microsoft.com/office/drawing/2014/main" id="{25DEEC34-0DEF-0BE5-DADD-9BE2F7E1D6B1}"/>
              </a:ext>
            </a:extLst>
          </p:cNvPr>
          <p:cNvGrpSpPr/>
          <p:nvPr/>
        </p:nvGrpSpPr>
        <p:grpSpPr>
          <a:xfrm>
            <a:off x="1369144" y="2638463"/>
            <a:ext cx="8974394" cy="609306"/>
            <a:chOff x="6401092" y="2837441"/>
            <a:chExt cx="8962797" cy="6093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D19C24-CB24-7454-58C4-E3FB05709D52}"/>
                </a:ext>
              </a:extLst>
            </p:cNvPr>
            <p:cNvSpPr txBox="1"/>
            <p:nvPr/>
          </p:nvSpPr>
          <p:spPr>
            <a:xfrm flipH="1">
              <a:off x="7155768" y="2942970"/>
              <a:ext cx="820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Stabilire</a:t>
              </a:r>
              <a:r>
                <a:rPr lang="en-GB" dirty="0"/>
                <a:t> </a:t>
              </a:r>
              <a:r>
                <a:rPr lang="en-GB" b="1" dirty="0" err="1"/>
                <a:t>modelli</a:t>
              </a:r>
              <a:r>
                <a:rPr lang="en-GB" b="1" dirty="0"/>
                <a:t> di </a:t>
              </a:r>
              <a:r>
                <a:rPr lang="en-GB" b="1" dirty="0" err="1"/>
                <a:t>piattaforme</a:t>
              </a:r>
              <a:r>
                <a:rPr lang="en-GB" b="1" dirty="0"/>
                <a:t> collaborative di </a:t>
              </a:r>
              <a:r>
                <a:rPr lang="en-GB" b="1" dirty="0" err="1"/>
                <a:t>dati</a:t>
              </a:r>
              <a:r>
                <a:rPr lang="en-GB" b="1" dirty="0"/>
                <a:t> e </a:t>
              </a:r>
              <a:r>
                <a:rPr lang="en-GB" b="1" dirty="0" err="1"/>
                <a:t>analisi</a:t>
              </a:r>
              <a:r>
                <a:rPr lang="en-GB" b="1" dirty="0"/>
                <a:t> </a:t>
              </a:r>
              <a:r>
                <a:rPr lang="en-GB" dirty="0"/>
                <a:t>– </a:t>
              </a:r>
              <a:r>
                <a:rPr lang="en-GB" dirty="0" err="1"/>
                <a:t>conformi</a:t>
              </a:r>
              <a:r>
                <a:rPr lang="en-GB" dirty="0"/>
                <a:t> al GDPR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1" name="Group 84">
              <a:extLst>
                <a:ext uri="{FF2B5EF4-FFF2-40B4-BE49-F238E27FC236}">
                  <a16:creationId xmlns:a16="http://schemas.microsoft.com/office/drawing/2014/main" id="{9E2F4089-EDAB-B903-826F-190050D5AC3A}"/>
                </a:ext>
              </a:extLst>
            </p:cNvPr>
            <p:cNvGrpSpPr/>
            <p:nvPr/>
          </p:nvGrpSpPr>
          <p:grpSpPr>
            <a:xfrm>
              <a:off x="6401092" y="2837441"/>
              <a:ext cx="609308" cy="609306"/>
              <a:chOff x="1979612" y="2260738"/>
              <a:chExt cx="1700348" cy="1700348"/>
            </a:xfrm>
          </p:grpSpPr>
          <p:grpSp>
            <p:nvGrpSpPr>
              <p:cNvPr id="12" name="Group 85">
                <a:extLst>
                  <a:ext uri="{FF2B5EF4-FFF2-40B4-BE49-F238E27FC236}">
                    <a16:creationId xmlns:a16="http://schemas.microsoft.com/office/drawing/2014/main" id="{51D1D334-75AF-01C2-E1D8-7F0395361712}"/>
                  </a:ext>
                </a:extLst>
              </p:cNvPr>
              <p:cNvGrpSpPr/>
              <p:nvPr/>
            </p:nvGrpSpPr>
            <p:grpSpPr>
              <a:xfrm>
                <a:off x="1979612" y="2260738"/>
                <a:ext cx="1700348" cy="1700348"/>
                <a:chOff x="1979612" y="2260738"/>
                <a:chExt cx="1700348" cy="1700348"/>
              </a:xfrm>
            </p:grpSpPr>
            <p:sp>
              <p:nvSpPr>
                <p:cNvPr id="14" name="Rounded Rectangle 44">
                  <a:extLst>
                    <a:ext uri="{FF2B5EF4-FFF2-40B4-BE49-F238E27FC236}">
                      <a16:creationId xmlns:a16="http://schemas.microsoft.com/office/drawing/2014/main" id="{97094427-7050-1E6F-A123-4701E748745C}"/>
                    </a:ext>
                  </a:extLst>
                </p:cNvPr>
                <p:cNvSpPr/>
                <p:nvPr/>
              </p:nvSpPr>
              <p:spPr>
                <a:xfrm>
                  <a:off x="1979612" y="2260738"/>
                  <a:ext cx="1700348" cy="1700348"/>
                </a:xfrm>
                <a:prstGeom prst="roundRect">
                  <a:avLst>
                    <a:gd name="adj" fmla="val 19374"/>
                  </a:avLst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ounded Rectangle 45">
                  <a:extLst>
                    <a:ext uri="{FF2B5EF4-FFF2-40B4-BE49-F238E27FC236}">
                      <a16:creationId xmlns:a16="http://schemas.microsoft.com/office/drawing/2014/main" id="{5FB8A00B-46E7-B9EB-538A-40D9CB34B8DD}"/>
                    </a:ext>
                  </a:extLst>
                </p:cNvPr>
                <p:cNvSpPr/>
                <p:nvPr/>
              </p:nvSpPr>
              <p:spPr>
                <a:xfrm>
                  <a:off x="2105886" y="2387011"/>
                  <a:ext cx="1447800" cy="1447799"/>
                </a:xfrm>
                <a:prstGeom prst="roundRect">
                  <a:avLst>
                    <a:gd name="adj" fmla="val 19374"/>
                  </a:avLst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15900" dist="50800" dir="189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" name="Freeform 43">
                <a:extLst>
                  <a:ext uri="{FF2B5EF4-FFF2-40B4-BE49-F238E27FC236}">
                    <a16:creationId xmlns:a16="http://schemas.microsoft.com/office/drawing/2014/main" id="{EAA19C26-F0C1-AF18-EC04-C62AB4E418B5}"/>
                  </a:ext>
                </a:extLst>
              </p:cNvPr>
              <p:cNvSpPr/>
              <p:nvPr/>
            </p:nvSpPr>
            <p:spPr>
              <a:xfrm>
                <a:off x="2413144" y="2753122"/>
                <a:ext cx="874739" cy="707721"/>
              </a:xfrm>
              <a:custGeom>
                <a:avLst/>
                <a:gdLst>
                  <a:gd name="connsiteX0" fmla="*/ 39554 w 896949"/>
                  <a:gd name="connsiteY0" fmla="*/ 428116 h 768981"/>
                  <a:gd name="connsiteX1" fmla="*/ 67475 w 896949"/>
                  <a:gd name="connsiteY1" fmla="*/ 323414 h 768981"/>
                  <a:gd name="connsiteX2" fmla="*/ 165197 w 896949"/>
                  <a:gd name="connsiteY2" fmla="*/ 330394 h 768981"/>
                  <a:gd name="connsiteX3" fmla="*/ 276879 w 896949"/>
                  <a:gd name="connsiteY3" fmla="*/ 442077 h 768981"/>
                  <a:gd name="connsiteX4" fmla="*/ 716629 w 896949"/>
                  <a:gd name="connsiteY4" fmla="*/ 51188 h 768981"/>
                  <a:gd name="connsiteX5" fmla="*/ 828311 w 896949"/>
                  <a:gd name="connsiteY5" fmla="*/ 134950 h 768981"/>
                  <a:gd name="connsiteX6" fmla="*/ 304800 w 896949"/>
                  <a:gd name="connsiteY6" fmla="*/ 721283 h 768981"/>
                  <a:gd name="connsiteX7" fmla="*/ 39554 w 896949"/>
                  <a:gd name="connsiteY7" fmla="*/ 428116 h 768981"/>
                  <a:gd name="connsiteX0" fmla="*/ 39554 w 896949"/>
                  <a:gd name="connsiteY0" fmla="*/ 428116 h 770144"/>
                  <a:gd name="connsiteX1" fmla="*/ 67475 w 896949"/>
                  <a:gd name="connsiteY1" fmla="*/ 323414 h 770144"/>
                  <a:gd name="connsiteX2" fmla="*/ 165197 w 896949"/>
                  <a:gd name="connsiteY2" fmla="*/ 330394 h 770144"/>
                  <a:gd name="connsiteX3" fmla="*/ 276879 w 896949"/>
                  <a:gd name="connsiteY3" fmla="*/ 442077 h 770144"/>
                  <a:gd name="connsiteX4" fmla="*/ 716629 w 896949"/>
                  <a:gd name="connsiteY4" fmla="*/ 51188 h 770144"/>
                  <a:gd name="connsiteX5" fmla="*/ 828311 w 896949"/>
                  <a:gd name="connsiteY5" fmla="*/ 134950 h 770144"/>
                  <a:gd name="connsiteX6" fmla="*/ 304800 w 896949"/>
                  <a:gd name="connsiteY6" fmla="*/ 721283 h 770144"/>
                  <a:gd name="connsiteX7" fmla="*/ 39554 w 896949"/>
                  <a:gd name="connsiteY7" fmla="*/ 428116 h 770144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65197 w 896949"/>
                  <a:gd name="connsiteY2" fmla="*/ 330394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76203 h 798503"/>
                  <a:gd name="connsiteX1" fmla="*/ 67475 w 896949"/>
                  <a:gd name="connsiteY1" fmla="*/ 347827 h 798503"/>
                  <a:gd name="connsiteX2" fmla="*/ 151249 w 896949"/>
                  <a:gd name="connsiteY2" fmla="*/ 357766 h 798503"/>
                  <a:gd name="connsiteX3" fmla="*/ 356147 w 896949"/>
                  <a:gd name="connsiteY3" fmla="*/ 612972 h 798503"/>
                  <a:gd name="connsiteX4" fmla="*/ 716629 w 896949"/>
                  <a:gd name="connsiteY4" fmla="*/ 75601 h 798503"/>
                  <a:gd name="connsiteX5" fmla="*/ 828311 w 896949"/>
                  <a:gd name="connsiteY5" fmla="*/ 159363 h 798503"/>
                  <a:gd name="connsiteX6" fmla="*/ 304800 w 896949"/>
                  <a:gd name="connsiteY6" fmla="*/ 745696 h 798503"/>
                  <a:gd name="connsiteX7" fmla="*/ 39554 w 896949"/>
                  <a:gd name="connsiteY7" fmla="*/ 476203 h 798503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25592 w 882987"/>
                  <a:gd name="connsiteY0" fmla="*/ 450064 h 772364"/>
                  <a:gd name="connsiteX1" fmla="*/ 137287 w 882987"/>
                  <a:gd name="connsiteY1" fmla="*/ 331627 h 772364"/>
                  <a:gd name="connsiteX2" fmla="*/ 259435 w 882987"/>
                  <a:gd name="connsiteY2" fmla="*/ 429994 h 772364"/>
                  <a:gd name="connsiteX3" fmla="*/ 702667 w 882987"/>
                  <a:gd name="connsiteY3" fmla="*/ 49462 h 772364"/>
                  <a:gd name="connsiteX4" fmla="*/ 814349 w 882987"/>
                  <a:gd name="connsiteY4" fmla="*/ 133224 h 772364"/>
                  <a:gd name="connsiteX5" fmla="*/ 290838 w 882987"/>
                  <a:gd name="connsiteY5" fmla="*/ 719557 h 772364"/>
                  <a:gd name="connsiteX6" fmla="*/ 25592 w 882987"/>
                  <a:gd name="connsiteY6" fmla="*/ 450064 h 772364"/>
                  <a:gd name="connsiteX0" fmla="*/ 25592 w 888905"/>
                  <a:gd name="connsiteY0" fmla="*/ 414554 h 766445"/>
                  <a:gd name="connsiteX1" fmla="*/ 143205 w 888905"/>
                  <a:gd name="connsiteY1" fmla="*/ 331627 h 766445"/>
                  <a:gd name="connsiteX2" fmla="*/ 265353 w 888905"/>
                  <a:gd name="connsiteY2" fmla="*/ 429994 h 766445"/>
                  <a:gd name="connsiteX3" fmla="*/ 708585 w 888905"/>
                  <a:gd name="connsiteY3" fmla="*/ 49462 h 766445"/>
                  <a:gd name="connsiteX4" fmla="*/ 820267 w 888905"/>
                  <a:gd name="connsiteY4" fmla="*/ 133224 h 766445"/>
                  <a:gd name="connsiteX5" fmla="*/ 296756 w 888905"/>
                  <a:gd name="connsiteY5" fmla="*/ 719557 h 766445"/>
                  <a:gd name="connsiteX6" fmla="*/ 25592 w 888905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05676 h 757567"/>
                  <a:gd name="connsiteX1" fmla="*/ 129040 w 874740"/>
                  <a:gd name="connsiteY1" fmla="*/ 322749 h 757567"/>
                  <a:gd name="connsiteX2" fmla="*/ 251188 w 874740"/>
                  <a:gd name="connsiteY2" fmla="*/ 421116 h 757567"/>
                  <a:gd name="connsiteX3" fmla="*/ 694420 w 874740"/>
                  <a:gd name="connsiteY3" fmla="*/ 40584 h 757567"/>
                  <a:gd name="connsiteX4" fmla="*/ 806102 w 874740"/>
                  <a:gd name="connsiteY4" fmla="*/ 124346 h 757567"/>
                  <a:gd name="connsiteX5" fmla="*/ 282591 w 874740"/>
                  <a:gd name="connsiteY5" fmla="*/ 710679 h 757567"/>
                  <a:gd name="connsiteX6" fmla="*/ 11427 w 874740"/>
                  <a:gd name="connsiteY6" fmla="*/ 405676 h 757567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4740" h="707720">
                    <a:moveTo>
                      <a:pt x="11427" y="402717"/>
                    </a:moveTo>
                    <a:cubicBezTo>
                      <a:pt x="0" y="282577"/>
                      <a:pt x="107930" y="302420"/>
                      <a:pt x="129040" y="319790"/>
                    </a:cubicBezTo>
                    <a:cubicBezTo>
                      <a:pt x="163360" y="337841"/>
                      <a:pt x="246583" y="425234"/>
                      <a:pt x="251188" y="418157"/>
                    </a:cubicBezTo>
                    <a:cubicBezTo>
                      <a:pt x="345418" y="371130"/>
                      <a:pt x="601934" y="87087"/>
                      <a:pt x="694420" y="37625"/>
                    </a:cubicBezTo>
                    <a:cubicBezTo>
                      <a:pt x="741995" y="0"/>
                      <a:pt x="874740" y="9705"/>
                      <a:pt x="806102" y="121387"/>
                    </a:cubicBezTo>
                    <a:cubicBezTo>
                      <a:pt x="737464" y="233069"/>
                      <a:pt x="558139" y="377803"/>
                      <a:pt x="282591" y="707720"/>
                    </a:cubicBezTo>
                    <a:cubicBezTo>
                      <a:pt x="233728" y="644749"/>
                      <a:pt x="19372" y="457015"/>
                      <a:pt x="11427" y="4027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 dist="12700" dir="16500000">
                  <a:prstClr val="black">
                    <a:alpha val="6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</p:grpSp>
      <p:grpSp>
        <p:nvGrpSpPr>
          <p:cNvPr id="16" name="Group 49">
            <a:extLst>
              <a:ext uri="{FF2B5EF4-FFF2-40B4-BE49-F238E27FC236}">
                <a16:creationId xmlns:a16="http://schemas.microsoft.com/office/drawing/2014/main" id="{53B67D64-A5EE-0DD1-ECBC-ED13CA813B04}"/>
              </a:ext>
            </a:extLst>
          </p:cNvPr>
          <p:cNvGrpSpPr/>
          <p:nvPr/>
        </p:nvGrpSpPr>
        <p:grpSpPr>
          <a:xfrm>
            <a:off x="1370859" y="3532935"/>
            <a:ext cx="10182044" cy="647656"/>
            <a:chOff x="6401092" y="2799091"/>
            <a:chExt cx="10168886" cy="647656"/>
          </a:xfrm>
        </p:grpSpPr>
        <p:grpSp>
          <p:nvGrpSpPr>
            <p:cNvPr id="17" name="Group 84">
              <a:extLst>
                <a:ext uri="{FF2B5EF4-FFF2-40B4-BE49-F238E27FC236}">
                  <a16:creationId xmlns:a16="http://schemas.microsoft.com/office/drawing/2014/main" id="{B5CBEEC6-572D-03C3-121F-F0776ADDB7A7}"/>
                </a:ext>
              </a:extLst>
            </p:cNvPr>
            <p:cNvGrpSpPr/>
            <p:nvPr/>
          </p:nvGrpSpPr>
          <p:grpSpPr>
            <a:xfrm>
              <a:off x="6401092" y="2837441"/>
              <a:ext cx="609308" cy="609306"/>
              <a:chOff x="1979612" y="2260738"/>
              <a:chExt cx="1700348" cy="1700348"/>
            </a:xfrm>
          </p:grpSpPr>
          <p:grpSp>
            <p:nvGrpSpPr>
              <p:cNvPr id="19" name="Group 85">
                <a:extLst>
                  <a:ext uri="{FF2B5EF4-FFF2-40B4-BE49-F238E27FC236}">
                    <a16:creationId xmlns:a16="http://schemas.microsoft.com/office/drawing/2014/main" id="{ED3C61B0-EBDB-BE13-4B6A-3FB1FC56D17D}"/>
                  </a:ext>
                </a:extLst>
              </p:cNvPr>
              <p:cNvGrpSpPr/>
              <p:nvPr/>
            </p:nvGrpSpPr>
            <p:grpSpPr>
              <a:xfrm>
                <a:off x="1979612" y="2260738"/>
                <a:ext cx="1700348" cy="1700348"/>
                <a:chOff x="1979612" y="2260738"/>
                <a:chExt cx="1700348" cy="1700348"/>
              </a:xfrm>
            </p:grpSpPr>
            <p:sp>
              <p:nvSpPr>
                <p:cNvPr id="21" name="Rounded Rectangle 44">
                  <a:extLst>
                    <a:ext uri="{FF2B5EF4-FFF2-40B4-BE49-F238E27FC236}">
                      <a16:creationId xmlns:a16="http://schemas.microsoft.com/office/drawing/2014/main" id="{8A85EFBC-9CB9-3D57-0633-B5B14FFD45AC}"/>
                    </a:ext>
                  </a:extLst>
                </p:cNvPr>
                <p:cNvSpPr/>
                <p:nvPr/>
              </p:nvSpPr>
              <p:spPr>
                <a:xfrm>
                  <a:off x="1979612" y="2260738"/>
                  <a:ext cx="1700348" cy="1700348"/>
                </a:xfrm>
                <a:prstGeom prst="roundRect">
                  <a:avLst>
                    <a:gd name="adj" fmla="val 19374"/>
                  </a:avLst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ounded Rectangle 45">
                  <a:extLst>
                    <a:ext uri="{FF2B5EF4-FFF2-40B4-BE49-F238E27FC236}">
                      <a16:creationId xmlns:a16="http://schemas.microsoft.com/office/drawing/2014/main" id="{1CD530CA-D456-1D68-8E13-7669E05D8ADD}"/>
                    </a:ext>
                  </a:extLst>
                </p:cNvPr>
                <p:cNvSpPr/>
                <p:nvPr/>
              </p:nvSpPr>
              <p:spPr>
                <a:xfrm>
                  <a:off x="2105886" y="2387011"/>
                  <a:ext cx="1447800" cy="1447799"/>
                </a:xfrm>
                <a:prstGeom prst="roundRect">
                  <a:avLst>
                    <a:gd name="adj" fmla="val 19374"/>
                  </a:avLst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15900" dist="50800" dir="189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" name="Freeform 43">
                <a:extLst>
                  <a:ext uri="{FF2B5EF4-FFF2-40B4-BE49-F238E27FC236}">
                    <a16:creationId xmlns:a16="http://schemas.microsoft.com/office/drawing/2014/main" id="{5FEAD733-8CC0-24BA-96D1-F5D9C475CACF}"/>
                  </a:ext>
                </a:extLst>
              </p:cNvPr>
              <p:cNvSpPr/>
              <p:nvPr/>
            </p:nvSpPr>
            <p:spPr>
              <a:xfrm>
                <a:off x="2413144" y="2753122"/>
                <a:ext cx="874739" cy="707721"/>
              </a:xfrm>
              <a:custGeom>
                <a:avLst/>
                <a:gdLst>
                  <a:gd name="connsiteX0" fmla="*/ 39554 w 896949"/>
                  <a:gd name="connsiteY0" fmla="*/ 428116 h 768981"/>
                  <a:gd name="connsiteX1" fmla="*/ 67475 w 896949"/>
                  <a:gd name="connsiteY1" fmla="*/ 323414 h 768981"/>
                  <a:gd name="connsiteX2" fmla="*/ 165197 w 896949"/>
                  <a:gd name="connsiteY2" fmla="*/ 330394 h 768981"/>
                  <a:gd name="connsiteX3" fmla="*/ 276879 w 896949"/>
                  <a:gd name="connsiteY3" fmla="*/ 442077 h 768981"/>
                  <a:gd name="connsiteX4" fmla="*/ 716629 w 896949"/>
                  <a:gd name="connsiteY4" fmla="*/ 51188 h 768981"/>
                  <a:gd name="connsiteX5" fmla="*/ 828311 w 896949"/>
                  <a:gd name="connsiteY5" fmla="*/ 134950 h 768981"/>
                  <a:gd name="connsiteX6" fmla="*/ 304800 w 896949"/>
                  <a:gd name="connsiteY6" fmla="*/ 721283 h 768981"/>
                  <a:gd name="connsiteX7" fmla="*/ 39554 w 896949"/>
                  <a:gd name="connsiteY7" fmla="*/ 428116 h 768981"/>
                  <a:gd name="connsiteX0" fmla="*/ 39554 w 896949"/>
                  <a:gd name="connsiteY0" fmla="*/ 428116 h 770144"/>
                  <a:gd name="connsiteX1" fmla="*/ 67475 w 896949"/>
                  <a:gd name="connsiteY1" fmla="*/ 323414 h 770144"/>
                  <a:gd name="connsiteX2" fmla="*/ 165197 w 896949"/>
                  <a:gd name="connsiteY2" fmla="*/ 330394 h 770144"/>
                  <a:gd name="connsiteX3" fmla="*/ 276879 w 896949"/>
                  <a:gd name="connsiteY3" fmla="*/ 442077 h 770144"/>
                  <a:gd name="connsiteX4" fmla="*/ 716629 w 896949"/>
                  <a:gd name="connsiteY4" fmla="*/ 51188 h 770144"/>
                  <a:gd name="connsiteX5" fmla="*/ 828311 w 896949"/>
                  <a:gd name="connsiteY5" fmla="*/ 134950 h 770144"/>
                  <a:gd name="connsiteX6" fmla="*/ 304800 w 896949"/>
                  <a:gd name="connsiteY6" fmla="*/ 721283 h 770144"/>
                  <a:gd name="connsiteX7" fmla="*/ 39554 w 896949"/>
                  <a:gd name="connsiteY7" fmla="*/ 428116 h 770144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65197 w 896949"/>
                  <a:gd name="connsiteY2" fmla="*/ 330394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76203 h 798503"/>
                  <a:gd name="connsiteX1" fmla="*/ 67475 w 896949"/>
                  <a:gd name="connsiteY1" fmla="*/ 347827 h 798503"/>
                  <a:gd name="connsiteX2" fmla="*/ 151249 w 896949"/>
                  <a:gd name="connsiteY2" fmla="*/ 357766 h 798503"/>
                  <a:gd name="connsiteX3" fmla="*/ 356147 w 896949"/>
                  <a:gd name="connsiteY3" fmla="*/ 612972 h 798503"/>
                  <a:gd name="connsiteX4" fmla="*/ 716629 w 896949"/>
                  <a:gd name="connsiteY4" fmla="*/ 75601 h 798503"/>
                  <a:gd name="connsiteX5" fmla="*/ 828311 w 896949"/>
                  <a:gd name="connsiteY5" fmla="*/ 159363 h 798503"/>
                  <a:gd name="connsiteX6" fmla="*/ 304800 w 896949"/>
                  <a:gd name="connsiteY6" fmla="*/ 745696 h 798503"/>
                  <a:gd name="connsiteX7" fmla="*/ 39554 w 896949"/>
                  <a:gd name="connsiteY7" fmla="*/ 476203 h 798503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25592 w 882987"/>
                  <a:gd name="connsiteY0" fmla="*/ 450064 h 772364"/>
                  <a:gd name="connsiteX1" fmla="*/ 137287 w 882987"/>
                  <a:gd name="connsiteY1" fmla="*/ 331627 h 772364"/>
                  <a:gd name="connsiteX2" fmla="*/ 259435 w 882987"/>
                  <a:gd name="connsiteY2" fmla="*/ 429994 h 772364"/>
                  <a:gd name="connsiteX3" fmla="*/ 702667 w 882987"/>
                  <a:gd name="connsiteY3" fmla="*/ 49462 h 772364"/>
                  <a:gd name="connsiteX4" fmla="*/ 814349 w 882987"/>
                  <a:gd name="connsiteY4" fmla="*/ 133224 h 772364"/>
                  <a:gd name="connsiteX5" fmla="*/ 290838 w 882987"/>
                  <a:gd name="connsiteY5" fmla="*/ 719557 h 772364"/>
                  <a:gd name="connsiteX6" fmla="*/ 25592 w 882987"/>
                  <a:gd name="connsiteY6" fmla="*/ 450064 h 772364"/>
                  <a:gd name="connsiteX0" fmla="*/ 25592 w 888905"/>
                  <a:gd name="connsiteY0" fmla="*/ 414554 h 766445"/>
                  <a:gd name="connsiteX1" fmla="*/ 143205 w 888905"/>
                  <a:gd name="connsiteY1" fmla="*/ 331627 h 766445"/>
                  <a:gd name="connsiteX2" fmla="*/ 265353 w 888905"/>
                  <a:gd name="connsiteY2" fmla="*/ 429994 h 766445"/>
                  <a:gd name="connsiteX3" fmla="*/ 708585 w 888905"/>
                  <a:gd name="connsiteY3" fmla="*/ 49462 h 766445"/>
                  <a:gd name="connsiteX4" fmla="*/ 820267 w 888905"/>
                  <a:gd name="connsiteY4" fmla="*/ 133224 h 766445"/>
                  <a:gd name="connsiteX5" fmla="*/ 296756 w 888905"/>
                  <a:gd name="connsiteY5" fmla="*/ 719557 h 766445"/>
                  <a:gd name="connsiteX6" fmla="*/ 25592 w 888905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05676 h 757567"/>
                  <a:gd name="connsiteX1" fmla="*/ 129040 w 874740"/>
                  <a:gd name="connsiteY1" fmla="*/ 322749 h 757567"/>
                  <a:gd name="connsiteX2" fmla="*/ 251188 w 874740"/>
                  <a:gd name="connsiteY2" fmla="*/ 421116 h 757567"/>
                  <a:gd name="connsiteX3" fmla="*/ 694420 w 874740"/>
                  <a:gd name="connsiteY3" fmla="*/ 40584 h 757567"/>
                  <a:gd name="connsiteX4" fmla="*/ 806102 w 874740"/>
                  <a:gd name="connsiteY4" fmla="*/ 124346 h 757567"/>
                  <a:gd name="connsiteX5" fmla="*/ 282591 w 874740"/>
                  <a:gd name="connsiteY5" fmla="*/ 710679 h 757567"/>
                  <a:gd name="connsiteX6" fmla="*/ 11427 w 874740"/>
                  <a:gd name="connsiteY6" fmla="*/ 405676 h 757567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4740" h="707720">
                    <a:moveTo>
                      <a:pt x="11427" y="402717"/>
                    </a:moveTo>
                    <a:cubicBezTo>
                      <a:pt x="0" y="282577"/>
                      <a:pt x="107930" y="302420"/>
                      <a:pt x="129040" y="319790"/>
                    </a:cubicBezTo>
                    <a:cubicBezTo>
                      <a:pt x="163360" y="337841"/>
                      <a:pt x="246583" y="425234"/>
                      <a:pt x="251188" y="418157"/>
                    </a:cubicBezTo>
                    <a:cubicBezTo>
                      <a:pt x="345418" y="371130"/>
                      <a:pt x="601934" y="87087"/>
                      <a:pt x="694420" y="37625"/>
                    </a:cubicBezTo>
                    <a:cubicBezTo>
                      <a:pt x="741995" y="0"/>
                      <a:pt x="874740" y="9705"/>
                      <a:pt x="806102" y="121387"/>
                    </a:cubicBezTo>
                    <a:cubicBezTo>
                      <a:pt x="737464" y="233069"/>
                      <a:pt x="558139" y="377803"/>
                      <a:pt x="282591" y="707720"/>
                    </a:cubicBezTo>
                    <a:cubicBezTo>
                      <a:pt x="233728" y="644749"/>
                      <a:pt x="19372" y="457015"/>
                      <a:pt x="11427" y="4027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 dist="12700" dir="16500000">
                  <a:prstClr val="black">
                    <a:alpha val="6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B2C2A6-0A2A-284F-5005-6394FEA2A59D}"/>
                </a:ext>
              </a:extLst>
            </p:cNvPr>
            <p:cNvSpPr txBox="1"/>
            <p:nvPr/>
          </p:nvSpPr>
          <p:spPr>
            <a:xfrm flipH="1">
              <a:off x="7155765" y="2799091"/>
              <a:ext cx="9414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Sviluppare</a:t>
              </a:r>
              <a:r>
                <a:rPr lang="en-GB" dirty="0"/>
                <a:t> </a:t>
              </a:r>
              <a:r>
                <a:rPr lang="en-GB" b="1" dirty="0" err="1"/>
                <a:t>modelli</a:t>
              </a:r>
              <a:r>
                <a:rPr lang="en-GB" b="1" dirty="0"/>
                <a:t> </a:t>
              </a:r>
              <a:r>
                <a:rPr lang="en-GB" b="1" dirty="0" err="1"/>
                <a:t>computazionali</a:t>
              </a:r>
              <a:r>
                <a:rPr lang="en-GB" b="1" dirty="0"/>
                <a:t> </a:t>
              </a:r>
              <a:r>
                <a:rPr lang="en-GB" b="1" dirty="0" err="1"/>
                <a:t>innovativi</a:t>
              </a:r>
              <a:r>
                <a:rPr lang="en-GB" b="1" dirty="0"/>
                <a:t> e framework AI </a:t>
              </a:r>
              <a:r>
                <a:rPr lang="en-GB" b="1" dirty="0" err="1"/>
                <a:t>multiuso</a:t>
              </a:r>
              <a:r>
                <a:rPr lang="en-GB" b="1" dirty="0"/>
                <a:t> </a:t>
              </a:r>
              <a:r>
                <a:rPr lang="en-GB" dirty="0" err="1"/>
                <a:t>che</a:t>
              </a:r>
              <a:r>
                <a:rPr lang="en-GB" dirty="0"/>
                <a:t> </a:t>
              </a:r>
              <a:r>
                <a:rPr lang="en-GB" b="1" dirty="0" err="1"/>
                <a:t>integrano</a:t>
              </a:r>
              <a:r>
                <a:rPr lang="en-GB" dirty="0"/>
                <a:t> </a:t>
              </a:r>
              <a:r>
                <a:rPr lang="en-GB" dirty="0" err="1"/>
                <a:t>dati</a:t>
              </a:r>
              <a:r>
                <a:rPr lang="en-GB" dirty="0"/>
                <a:t> </a:t>
              </a:r>
              <a:r>
                <a:rPr lang="en-GB" dirty="0" err="1"/>
                <a:t>multiscala</a:t>
              </a:r>
              <a:r>
                <a:rPr lang="en-GB" dirty="0"/>
                <a:t> per la </a:t>
              </a:r>
              <a:r>
                <a:rPr lang="en-GB" dirty="0" err="1"/>
                <a:t>Medicina</a:t>
              </a:r>
              <a:r>
                <a:rPr lang="en-GB" dirty="0"/>
                <a:t> di </a:t>
              </a:r>
              <a:r>
                <a:rPr lang="en-GB" dirty="0" err="1"/>
                <a:t>Precisione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49">
            <a:extLst>
              <a:ext uri="{FF2B5EF4-FFF2-40B4-BE49-F238E27FC236}">
                <a16:creationId xmlns:a16="http://schemas.microsoft.com/office/drawing/2014/main" id="{70944788-6EB1-9B1D-C1BB-6712EAAC956A}"/>
              </a:ext>
            </a:extLst>
          </p:cNvPr>
          <p:cNvGrpSpPr/>
          <p:nvPr/>
        </p:nvGrpSpPr>
        <p:grpSpPr>
          <a:xfrm>
            <a:off x="1379708" y="4569099"/>
            <a:ext cx="10025713" cy="651064"/>
            <a:chOff x="6401092" y="2837441"/>
            <a:chExt cx="10012757" cy="651064"/>
          </a:xfrm>
        </p:grpSpPr>
        <p:grpSp>
          <p:nvGrpSpPr>
            <p:cNvPr id="24" name="Group 84">
              <a:extLst>
                <a:ext uri="{FF2B5EF4-FFF2-40B4-BE49-F238E27FC236}">
                  <a16:creationId xmlns:a16="http://schemas.microsoft.com/office/drawing/2014/main" id="{9F80AABE-B02B-9512-7F76-A93E287DAC15}"/>
                </a:ext>
              </a:extLst>
            </p:cNvPr>
            <p:cNvGrpSpPr/>
            <p:nvPr/>
          </p:nvGrpSpPr>
          <p:grpSpPr>
            <a:xfrm>
              <a:off x="6401092" y="2837441"/>
              <a:ext cx="609308" cy="609306"/>
              <a:chOff x="1979612" y="2260738"/>
              <a:chExt cx="1700348" cy="1700348"/>
            </a:xfrm>
          </p:grpSpPr>
          <p:grpSp>
            <p:nvGrpSpPr>
              <p:cNvPr id="26" name="Group 85">
                <a:extLst>
                  <a:ext uri="{FF2B5EF4-FFF2-40B4-BE49-F238E27FC236}">
                    <a16:creationId xmlns:a16="http://schemas.microsoft.com/office/drawing/2014/main" id="{4DF3C989-AD0C-92BE-1A2C-21BD8EF7D918}"/>
                  </a:ext>
                </a:extLst>
              </p:cNvPr>
              <p:cNvGrpSpPr/>
              <p:nvPr/>
            </p:nvGrpSpPr>
            <p:grpSpPr>
              <a:xfrm>
                <a:off x="1979612" y="2260738"/>
                <a:ext cx="1700348" cy="1700348"/>
                <a:chOff x="1979612" y="2260738"/>
                <a:chExt cx="1700348" cy="1700348"/>
              </a:xfrm>
            </p:grpSpPr>
            <p:sp>
              <p:nvSpPr>
                <p:cNvPr id="28" name="Rounded Rectangle 44">
                  <a:extLst>
                    <a:ext uri="{FF2B5EF4-FFF2-40B4-BE49-F238E27FC236}">
                      <a16:creationId xmlns:a16="http://schemas.microsoft.com/office/drawing/2014/main" id="{9903B463-90F7-8123-D093-391393D326D9}"/>
                    </a:ext>
                  </a:extLst>
                </p:cNvPr>
                <p:cNvSpPr/>
                <p:nvPr/>
              </p:nvSpPr>
              <p:spPr>
                <a:xfrm>
                  <a:off x="1979612" y="2260738"/>
                  <a:ext cx="1700348" cy="1700348"/>
                </a:xfrm>
                <a:prstGeom prst="roundRect">
                  <a:avLst>
                    <a:gd name="adj" fmla="val 19374"/>
                  </a:avLst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ounded Rectangle 45">
                  <a:extLst>
                    <a:ext uri="{FF2B5EF4-FFF2-40B4-BE49-F238E27FC236}">
                      <a16:creationId xmlns:a16="http://schemas.microsoft.com/office/drawing/2014/main" id="{76468994-09C3-4BFF-A504-29DE4E52CEB0}"/>
                    </a:ext>
                  </a:extLst>
                </p:cNvPr>
                <p:cNvSpPr/>
                <p:nvPr/>
              </p:nvSpPr>
              <p:spPr>
                <a:xfrm>
                  <a:off x="2105886" y="2387011"/>
                  <a:ext cx="1447800" cy="1447799"/>
                </a:xfrm>
                <a:prstGeom prst="roundRect">
                  <a:avLst>
                    <a:gd name="adj" fmla="val 19374"/>
                  </a:avLst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15900" dist="50800" dir="189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7" name="Freeform 43">
                <a:extLst>
                  <a:ext uri="{FF2B5EF4-FFF2-40B4-BE49-F238E27FC236}">
                    <a16:creationId xmlns:a16="http://schemas.microsoft.com/office/drawing/2014/main" id="{7EE3FB5F-7C38-E602-FF89-BDD29FA9D925}"/>
                  </a:ext>
                </a:extLst>
              </p:cNvPr>
              <p:cNvSpPr/>
              <p:nvPr/>
            </p:nvSpPr>
            <p:spPr>
              <a:xfrm>
                <a:off x="2413144" y="2753122"/>
                <a:ext cx="874739" cy="707721"/>
              </a:xfrm>
              <a:custGeom>
                <a:avLst/>
                <a:gdLst>
                  <a:gd name="connsiteX0" fmla="*/ 39554 w 896949"/>
                  <a:gd name="connsiteY0" fmla="*/ 428116 h 768981"/>
                  <a:gd name="connsiteX1" fmla="*/ 67475 w 896949"/>
                  <a:gd name="connsiteY1" fmla="*/ 323414 h 768981"/>
                  <a:gd name="connsiteX2" fmla="*/ 165197 w 896949"/>
                  <a:gd name="connsiteY2" fmla="*/ 330394 h 768981"/>
                  <a:gd name="connsiteX3" fmla="*/ 276879 w 896949"/>
                  <a:gd name="connsiteY3" fmla="*/ 442077 h 768981"/>
                  <a:gd name="connsiteX4" fmla="*/ 716629 w 896949"/>
                  <a:gd name="connsiteY4" fmla="*/ 51188 h 768981"/>
                  <a:gd name="connsiteX5" fmla="*/ 828311 w 896949"/>
                  <a:gd name="connsiteY5" fmla="*/ 134950 h 768981"/>
                  <a:gd name="connsiteX6" fmla="*/ 304800 w 896949"/>
                  <a:gd name="connsiteY6" fmla="*/ 721283 h 768981"/>
                  <a:gd name="connsiteX7" fmla="*/ 39554 w 896949"/>
                  <a:gd name="connsiteY7" fmla="*/ 428116 h 768981"/>
                  <a:gd name="connsiteX0" fmla="*/ 39554 w 896949"/>
                  <a:gd name="connsiteY0" fmla="*/ 428116 h 770144"/>
                  <a:gd name="connsiteX1" fmla="*/ 67475 w 896949"/>
                  <a:gd name="connsiteY1" fmla="*/ 323414 h 770144"/>
                  <a:gd name="connsiteX2" fmla="*/ 165197 w 896949"/>
                  <a:gd name="connsiteY2" fmla="*/ 330394 h 770144"/>
                  <a:gd name="connsiteX3" fmla="*/ 276879 w 896949"/>
                  <a:gd name="connsiteY3" fmla="*/ 442077 h 770144"/>
                  <a:gd name="connsiteX4" fmla="*/ 716629 w 896949"/>
                  <a:gd name="connsiteY4" fmla="*/ 51188 h 770144"/>
                  <a:gd name="connsiteX5" fmla="*/ 828311 w 896949"/>
                  <a:gd name="connsiteY5" fmla="*/ 134950 h 770144"/>
                  <a:gd name="connsiteX6" fmla="*/ 304800 w 896949"/>
                  <a:gd name="connsiteY6" fmla="*/ 721283 h 770144"/>
                  <a:gd name="connsiteX7" fmla="*/ 39554 w 896949"/>
                  <a:gd name="connsiteY7" fmla="*/ 428116 h 770144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65197 w 896949"/>
                  <a:gd name="connsiteY2" fmla="*/ 330394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76203 h 798503"/>
                  <a:gd name="connsiteX1" fmla="*/ 67475 w 896949"/>
                  <a:gd name="connsiteY1" fmla="*/ 347827 h 798503"/>
                  <a:gd name="connsiteX2" fmla="*/ 151249 w 896949"/>
                  <a:gd name="connsiteY2" fmla="*/ 357766 h 798503"/>
                  <a:gd name="connsiteX3" fmla="*/ 356147 w 896949"/>
                  <a:gd name="connsiteY3" fmla="*/ 612972 h 798503"/>
                  <a:gd name="connsiteX4" fmla="*/ 716629 w 896949"/>
                  <a:gd name="connsiteY4" fmla="*/ 75601 h 798503"/>
                  <a:gd name="connsiteX5" fmla="*/ 828311 w 896949"/>
                  <a:gd name="connsiteY5" fmla="*/ 159363 h 798503"/>
                  <a:gd name="connsiteX6" fmla="*/ 304800 w 896949"/>
                  <a:gd name="connsiteY6" fmla="*/ 745696 h 798503"/>
                  <a:gd name="connsiteX7" fmla="*/ 39554 w 896949"/>
                  <a:gd name="connsiteY7" fmla="*/ 476203 h 798503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25592 w 882987"/>
                  <a:gd name="connsiteY0" fmla="*/ 450064 h 772364"/>
                  <a:gd name="connsiteX1" fmla="*/ 137287 w 882987"/>
                  <a:gd name="connsiteY1" fmla="*/ 331627 h 772364"/>
                  <a:gd name="connsiteX2" fmla="*/ 259435 w 882987"/>
                  <a:gd name="connsiteY2" fmla="*/ 429994 h 772364"/>
                  <a:gd name="connsiteX3" fmla="*/ 702667 w 882987"/>
                  <a:gd name="connsiteY3" fmla="*/ 49462 h 772364"/>
                  <a:gd name="connsiteX4" fmla="*/ 814349 w 882987"/>
                  <a:gd name="connsiteY4" fmla="*/ 133224 h 772364"/>
                  <a:gd name="connsiteX5" fmla="*/ 290838 w 882987"/>
                  <a:gd name="connsiteY5" fmla="*/ 719557 h 772364"/>
                  <a:gd name="connsiteX6" fmla="*/ 25592 w 882987"/>
                  <a:gd name="connsiteY6" fmla="*/ 450064 h 772364"/>
                  <a:gd name="connsiteX0" fmla="*/ 25592 w 888905"/>
                  <a:gd name="connsiteY0" fmla="*/ 414554 h 766445"/>
                  <a:gd name="connsiteX1" fmla="*/ 143205 w 888905"/>
                  <a:gd name="connsiteY1" fmla="*/ 331627 h 766445"/>
                  <a:gd name="connsiteX2" fmla="*/ 265353 w 888905"/>
                  <a:gd name="connsiteY2" fmla="*/ 429994 h 766445"/>
                  <a:gd name="connsiteX3" fmla="*/ 708585 w 888905"/>
                  <a:gd name="connsiteY3" fmla="*/ 49462 h 766445"/>
                  <a:gd name="connsiteX4" fmla="*/ 820267 w 888905"/>
                  <a:gd name="connsiteY4" fmla="*/ 133224 h 766445"/>
                  <a:gd name="connsiteX5" fmla="*/ 296756 w 888905"/>
                  <a:gd name="connsiteY5" fmla="*/ 719557 h 766445"/>
                  <a:gd name="connsiteX6" fmla="*/ 25592 w 888905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05676 h 757567"/>
                  <a:gd name="connsiteX1" fmla="*/ 129040 w 874740"/>
                  <a:gd name="connsiteY1" fmla="*/ 322749 h 757567"/>
                  <a:gd name="connsiteX2" fmla="*/ 251188 w 874740"/>
                  <a:gd name="connsiteY2" fmla="*/ 421116 h 757567"/>
                  <a:gd name="connsiteX3" fmla="*/ 694420 w 874740"/>
                  <a:gd name="connsiteY3" fmla="*/ 40584 h 757567"/>
                  <a:gd name="connsiteX4" fmla="*/ 806102 w 874740"/>
                  <a:gd name="connsiteY4" fmla="*/ 124346 h 757567"/>
                  <a:gd name="connsiteX5" fmla="*/ 282591 w 874740"/>
                  <a:gd name="connsiteY5" fmla="*/ 710679 h 757567"/>
                  <a:gd name="connsiteX6" fmla="*/ 11427 w 874740"/>
                  <a:gd name="connsiteY6" fmla="*/ 405676 h 757567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4740" h="707720">
                    <a:moveTo>
                      <a:pt x="11427" y="402717"/>
                    </a:moveTo>
                    <a:cubicBezTo>
                      <a:pt x="0" y="282577"/>
                      <a:pt x="107930" y="302420"/>
                      <a:pt x="129040" y="319790"/>
                    </a:cubicBezTo>
                    <a:cubicBezTo>
                      <a:pt x="163360" y="337841"/>
                      <a:pt x="246583" y="425234"/>
                      <a:pt x="251188" y="418157"/>
                    </a:cubicBezTo>
                    <a:cubicBezTo>
                      <a:pt x="345418" y="371130"/>
                      <a:pt x="601934" y="87087"/>
                      <a:pt x="694420" y="37625"/>
                    </a:cubicBezTo>
                    <a:cubicBezTo>
                      <a:pt x="741995" y="0"/>
                      <a:pt x="874740" y="9705"/>
                      <a:pt x="806102" y="121387"/>
                    </a:cubicBezTo>
                    <a:cubicBezTo>
                      <a:pt x="737464" y="233069"/>
                      <a:pt x="558139" y="377803"/>
                      <a:pt x="282591" y="707720"/>
                    </a:cubicBezTo>
                    <a:cubicBezTo>
                      <a:pt x="233728" y="644749"/>
                      <a:pt x="19372" y="457015"/>
                      <a:pt x="11427" y="4027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 dist="12700" dir="16500000">
                  <a:prstClr val="black">
                    <a:alpha val="6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3BD1F7-6FDE-5E51-E754-9696D40F8558}"/>
                </a:ext>
              </a:extLst>
            </p:cNvPr>
            <p:cNvSpPr txBox="1"/>
            <p:nvPr/>
          </p:nvSpPr>
          <p:spPr>
            <a:xfrm flipH="1">
              <a:off x="7155767" y="2842174"/>
              <a:ext cx="925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Sviluppare</a:t>
              </a:r>
              <a:r>
                <a:rPr lang="en-GB" dirty="0"/>
                <a:t> e </a:t>
              </a:r>
              <a:r>
                <a:rPr lang="en-GB" dirty="0" err="1"/>
                <a:t>applicare</a:t>
              </a:r>
              <a:r>
                <a:rPr lang="en-GB" dirty="0"/>
                <a:t> </a:t>
              </a:r>
              <a:r>
                <a:rPr lang="en-GB" dirty="0" err="1"/>
                <a:t>nuove</a:t>
              </a:r>
              <a:r>
                <a:rPr lang="en-GB" dirty="0"/>
                <a:t> </a:t>
              </a:r>
              <a:r>
                <a:rPr lang="en-GB" dirty="0" err="1"/>
                <a:t>metodologie</a:t>
              </a:r>
              <a:r>
                <a:rPr lang="en-GB" dirty="0"/>
                <a:t> di </a:t>
              </a:r>
              <a:r>
                <a:rPr lang="en-GB" dirty="0" err="1"/>
                <a:t>intelligenza</a:t>
              </a:r>
              <a:r>
                <a:rPr lang="en-GB" dirty="0"/>
                <a:t> </a:t>
              </a:r>
              <a:r>
                <a:rPr lang="en-GB" dirty="0" err="1"/>
                <a:t>artificiale</a:t>
              </a:r>
              <a:r>
                <a:rPr lang="en-GB" dirty="0"/>
                <a:t> in </a:t>
              </a:r>
              <a:r>
                <a:rPr lang="en-GB" dirty="0" err="1"/>
                <a:t>contesti</a:t>
              </a:r>
              <a:r>
                <a:rPr lang="en-GB" dirty="0"/>
                <a:t> </a:t>
              </a:r>
              <a:r>
                <a:rPr lang="en-GB" dirty="0" err="1"/>
                <a:t>clinici</a:t>
              </a:r>
              <a:r>
                <a:rPr lang="en-GB" dirty="0"/>
                <a:t> </a:t>
              </a:r>
              <a:r>
                <a:rPr lang="en-GB" dirty="0" err="1"/>
                <a:t>reali</a:t>
              </a:r>
              <a:r>
                <a:rPr lang="en-GB" dirty="0"/>
                <a:t> per </a:t>
              </a:r>
              <a:r>
                <a:rPr lang="en-GB" dirty="0" err="1"/>
                <a:t>abilitare</a:t>
              </a:r>
              <a:r>
                <a:rPr lang="en-GB" dirty="0"/>
                <a:t> la </a:t>
              </a:r>
              <a:r>
                <a:rPr lang="en-GB" b="1" dirty="0" err="1"/>
                <a:t>Medicina</a:t>
              </a:r>
              <a:r>
                <a:rPr lang="en-GB" b="1" dirty="0"/>
                <a:t> di </a:t>
              </a:r>
              <a:r>
                <a:rPr lang="en-GB" b="1" dirty="0" err="1"/>
                <a:t>Precisione</a:t>
              </a:r>
              <a:r>
                <a:rPr lang="en-GB" b="1" dirty="0"/>
                <a:t> </a:t>
              </a:r>
              <a:r>
                <a:rPr lang="en-GB" b="1" dirty="0" err="1"/>
                <a:t>pronta</a:t>
              </a:r>
              <a:r>
                <a:rPr lang="en-GB" b="1" dirty="0"/>
                <a:t> </a:t>
              </a:r>
              <a:r>
                <a:rPr lang="en-GB" b="1" dirty="0" err="1"/>
                <a:t>all'uso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38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DOVE SIAMO</a:t>
            </a:r>
          </a:p>
          <a:p>
            <a:r>
              <a:rPr lang="it-IT" sz="2000" dirty="0">
                <a:latin typeface="General Sans" pitchFamily="50" charset="0"/>
              </a:rPr>
              <a:t>Piattaforme:</a:t>
            </a:r>
          </a:p>
          <a:p>
            <a:pPr lvl="1"/>
            <a:r>
              <a:rPr lang="it-IT" sz="1600" dirty="0" err="1">
                <a:latin typeface="General Sans" pitchFamily="50" charset="0"/>
              </a:rPr>
              <a:t>AlmaHealthDB</a:t>
            </a:r>
            <a:r>
              <a:rPr lang="it-IT" sz="1600" dirty="0">
                <a:latin typeface="General Sans" pitchFamily="50" charset="0"/>
              </a:rPr>
              <a:t> – UNIBO</a:t>
            </a:r>
          </a:p>
          <a:p>
            <a:pPr lvl="1"/>
            <a:r>
              <a:rPr lang="it-IT" sz="1600" dirty="0">
                <a:latin typeface="General Sans" pitchFamily="50" charset="0"/>
              </a:rPr>
              <a:t>Clinical Data Repository (CDR) – Engineering</a:t>
            </a:r>
          </a:p>
          <a:p>
            <a:pPr lvl="1"/>
            <a:r>
              <a:rPr lang="it-IT" sz="1600" dirty="0">
                <a:latin typeface="General Sans" pitchFamily="50" charset="0"/>
              </a:rPr>
              <a:t>Network </a:t>
            </a:r>
            <a:r>
              <a:rPr lang="it-IT" sz="1600" dirty="0" err="1">
                <a:latin typeface="General Sans" pitchFamily="50" charset="0"/>
              </a:rPr>
              <a:t>swarm</a:t>
            </a:r>
            <a:r>
              <a:rPr lang="it-IT" sz="1600" dirty="0">
                <a:latin typeface="General Sans" pitchFamily="50" charset="0"/>
              </a:rPr>
              <a:t> learning (UNIBO-UNIVR-UNITV e UNIBO-</a:t>
            </a:r>
            <a:r>
              <a:rPr lang="it-IT" sz="1600" dirty="0" err="1">
                <a:latin typeface="General Sans" pitchFamily="50" charset="0"/>
              </a:rPr>
              <a:t>AlmaHealthDB</a:t>
            </a:r>
            <a:r>
              <a:rPr lang="it-IT" sz="1600" dirty="0">
                <a:latin typeface="General Sans" pitchFamily="50" charset="0"/>
              </a:rPr>
              <a:t>)</a:t>
            </a:r>
          </a:p>
          <a:p>
            <a:r>
              <a:rPr lang="it-IT" sz="2000" dirty="0">
                <a:latin typeface="General Sans" pitchFamily="50" charset="0"/>
              </a:rPr>
              <a:t>Sviluppo di digital twins, metodologie ed applicazioni AI (23 poster nella sessione serale)</a:t>
            </a:r>
          </a:p>
          <a:p>
            <a:r>
              <a:rPr lang="it-IT" sz="2000" dirty="0">
                <a:latin typeface="General Sans" pitchFamily="50" charset="0"/>
              </a:rPr>
              <a:t>Open science: open data (UK BIOBANK) &amp; open </a:t>
            </a:r>
            <a:r>
              <a:rPr lang="it-IT" sz="2000" dirty="0" err="1">
                <a:latin typeface="General Sans" pitchFamily="50" charset="0"/>
              </a:rPr>
              <a:t>methods</a:t>
            </a:r>
            <a:endParaRPr lang="it-IT" sz="2000" dirty="0">
              <a:latin typeface="General Sans" pitchFamily="50" charset="0"/>
            </a:endParaRPr>
          </a:p>
          <a:p>
            <a:r>
              <a:rPr lang="it-IT" sz="2000" dirty="0">
                <a:latin typeface="General Sans" pitchFamily="50" charset="0"/>
              </a:rPr>
              <a:t>Avvio progetti bandi a cascata ed integrazione con attività di </a:t>
            </a:r>
            <a:r>
              <a:rPr lang="it-IT" sz="2000" dirty="0" err="1">
                <a:latin typeface="General Sans" pitchFamily="50" charset="0"/>
              </a:rPr>
              <a:t>Spoke</a:t>
            </a:r>
            <a:r>
              <a:rPr lang="it-IT" sz="2000" dirty="0">
                <a:latin typeface="General Sans" pitchFamily="50" charset="0"/>
              </a:rPr>
              <a:t> 2:</a:t>
            </a:r>
          </a:p>
          <a:p>
            <a:pPr lvl="1"/>
            <a:r>
              <a:rPr lang="it-IT" sz="1600" dirty="0" err="1">
                <a:latin typeface="General Sans" pitchFamily="50" charset="0"/>
              </a:rPr>
              <a:t>Swarm</a:t>
            </a:r>
            <a:r>
              <a:rPr lang="it-IT" sz="1600" dirty="0">
                <a:latin typeface="General Sans" pitchFamily="50" charset="0"/>
              </a:rPr>
              <a:t> learning</a:t>
            </a:r>
          </a:p>
          <a:p>
            <a:pPr lvl="1"/>
            <a:r>
              <a:rPr lang="it-IT" sz="1600" dirty="0">
                <a:latin typeface="General Sans" pitchFamily="50" charset="0"/>
              </a:rPr>
              <a:t>Dati medici sintetici</a:t>
            </a:r>
          </a:p>
          <a:p>
            <a:pPr lvl="1"/>
            <a:r>
              <a:rPr lang="it-IT" sz="1600" dirty="0">
                <a:latin typeface="General Sans" pitchFamily="50" charset="0"/>
              </a:rPr>
              <a:t>AI in chirurgia robotica di precisione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580361C2-590C-A1B9-3C57-4325FC7409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93F01D6E-C6BB-1C32-1292-D89A8DB47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4" name="Picture 8" descr="ICSC - Supercomputing ICSC">
            <a:extLst>
              <a:ext uri="{FF2B5EF4-FFF2-40B4-BE49-F238E27FC236}">
                <a16:creationId xmlns:a16="http://schemas.microsoft.com/office/drawing/2014/main" id="{B0F1E1D3-0973-BBA6-142D-F16B2FB15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73" y="2250639"/>
            <a:ext cx="2274830" cy="5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34">
            <a:extLst>
              <a:ext uri="{FF2B5EF4-FFF2-40B4-BE49-F238E27FC236}">
                <a16:creationId xmlns:a16="http://schemas.microsoft.com/office/drawing/2014/main" id="{A636B203-90E6-C9B1-8DB0-84AF34C5A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181" y="2280077"/>
            <a:ext cx="861060" cy="518775"/>
          </a:xfrm>
          <a:prstGeom prst="rect">
            <a:avLst/>
          </a:prstGeom>
        </p:spPr>
      </p:pic>
      <p:pic>
        <p:nvPicPr>
          <p:cNvPr id="8" name="Immagine 31">
            <a:extLst>
              <a:ext uri="{FF2B5EF4-FFF2-40B4-BE49-F238E27FC236}">
                <a16:creationId xmlns:a16="http://schemas.microsoft.com/office/drawing/2014/main" id="{65218EA5-EB9F-0FF7-92CC-B5574A033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181" y="2250639"/>
            <a:ext cx="553679" cy="661475"/>
          </a:xfrm>
          <a:prstGeom prst="rect">
            <a:avLst/>
          </a:prstGeom>
        </p:spPr>
      </p:pic>
      <p:pic>
        <p:nvPicPr>
          <p:cNvPr id="9" name="Immagine 26">
            <a:extLst>
              <a:ext uri="{FF2B5EF4-FFF2-40B4-BE49-F238E27FC236}">
                <a16:creationId xmlns:a16="http://schemas.microsoft.com/office/drawing/2014/main" id="{91446C6C-3B4E-FD4F-08B5-65317737F8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5741" y="2333145"/>
            <a:ext cx="922020" cy="4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DOVE STIAMO ANDANDO</a:t>
            </a:r>
          </a:p>
          <a:p>
            <a:pP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Standardizzazione gestione dati e procedure (Open Science)</a:t>
            </a:r>
          </a:p>
          <a:p>
            <a:pPr>
              <a:defRPr/>
            </a:pPr>
            <a:r>
              <a:rPr lang="it-IT" sz="2000" dirty="0">
                <a:solidFill>
                  <a:prstClr val="black"/>
                </a:solidFill>
                <a:latin typeface="General Sans" pitchFamily="50" charset="0"/>
              </a:rPr>
              <a:t>Interoperabilità delle piattaforme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neral Sans" pitchFamily="50" charset="0"/>
              <a:ea typeface="+mn-ea"/>
              <a:cs typeface="+mn-cs"/>
            </a:endParaRPr>
          </a:p>
          <a:p>
            <a:pPr>
              <a:defRPr/>
            </a:pPr>
            <a:r>
              <a:rPr lang="it-IT" sz="2000" dirty="0">
                <a:latin typeface="General Sans" pitchFamily="50" charset="0"/>
              </a:rPr>
              <a:t>Integrazione algoritmi nelle piattaforme</a:t>
            </a:r>
          </a:p>
          <a:p>
            <a:pPr>
              <a:defRPr/>
            </a:pPr>
            <a:r>
              <a:rPr lang="it-IT" sz="2000" dirty="0">
                <a:latin typeface="General Sans" pitchFamily="50" charset="0"/>
              </a:rPr>
              <a:t>Rafforzamento interazioni con </a:t>
            </a:r>
            <a:r>
              <a:rPr lang="it-IT" sz="2000" dirty="0" err="1">
                <a:latin typeface="General Sans" pitchFamily="50" charset="0"/>
              </a:rPr>
              <a:t>spoke</a:t>
            </a:r>
            <a:r>
              <a:rPr lang="it-IT" sz="2000" dirty="0">
                <a:latin typeface="General Sans" pitchFamily="50" charset="0"/>
              </a:rPr>
              <a:t> 1, 4, 6 e 7</a:t>
            </a:r>
          </a:p>
          <a:p>
            <a:pPr>
              <a:defRPr/>
            </a:pPr>
            <a:r>
              <a:rPr lang="it-IT" sz="2000" dirty="0">
                <a:latin typeface="General Sans" pitchFamily="50" charset="0"/>
              </a:rPr>
              <a:t>Formazione dedicata (AI for Medicine, Open Science for Precision Medicine, etc.)</a:t>
            </a:r>
          </a:p>
          <a:p>
            <a:pPr>
              <a:defRPr/>
            </a:pPr>
            <a:r>
              <a:rPr lang="it-IT" sz="2000" dirty="0">
                <a:latin typeface="General Sans" pitchFamily="50" charset="0"/>
              </a:rPr>
              <a:t>Proposta di sessioni </a:t>
            </a:r>
            <a:r>
              <a:rPr lang="it-IT" sz="2000" i="1" dirty="0">
                <a:latin typeface="General Sans" pitchFamily="50" charset="0"/>
              </a:rPr>
              <a:t>ad hoc </a:t>
            </a:r>
            <a:r>
              <a:rPr lang="it-IT" sz="2000" dirty="0">
                <a:latin typeface="General Sans" pitchFamily="50" charset="0"/>
              </a:rPr>
              <a:t>in congressi nazionali ed internazionali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2000" dirty="0">
              <a:solidFill>
                <a:prstClr val="black"/>
              </a:solidFill>
              <a:latin typeface="General Sans" pitchFamily="50" charset="0"/>
            </a:endParaRPr>
          </a:p>
          <a:p>
            <a:pPr marL="0" indent="0">
              <a:buNone/>
            </a:pP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</p:txBody>
      </p:sp>
      <p:pic>
        <p:nvPicPr>
          <p:cNvPr id="7" name="Immagine 2">
            <a:extLst>
              <a:ext uri="{FF2B5EF4-FFF2-40B4-BE49-F238E27FC236}">
                <a16:creationId xmlns:a16="http://schemas.microsoft.com/office/drawing/2014/main" id="{1BAF5C08-911A-8D08-C08A-6EFB04808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8" name="Picture 7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C4BC612C-13ED-F0EB-98F9-5C27BCD44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LA SFIDA</a:t>
            </a:r>
          </a:p>
          <a:p>
            <a:r>
              <a:rPr lang="it-IT" sz="2000" dirty="0">
                <a:latin typeface="General Sans" pitchFamily="50" charset="0"/>
              </a:rPr>
              <a:t>Accrescere cultura della multi-</a:t>
            </a:r>
            <a:r>
              <a:rPr lang="it-IT" sz="2000" dirty="0" err="1">
                <a:latin typeface="General Sans" pitchFamily="50" charset="0"/>
              </a:rPr>
              <a:t>disciplinarietà</a:t>
            </a:r>
            <a:r>
              <a:rPr lang="it-IT" sz="2000" dirty="0">
                <a:latin typeface="General Sans" pitchFamily="50" charset="0"/>
              </a:rPr>
              <a:t>, Open Science, scalabilità dei modelli computazionali </a:t>
            </a:r>
          </a:p>
          <a:p>
            <a:pPr marL="0" indent="0">
              <a:buNone/>
            </a:pPr>
            <a:endParaRPr lang="it-IT" sz="2000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F11F5BF9-79F0-A05B-4005-AA177581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38D1F3D-9A43-FBD4-1F1C-2B4C0AE32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572</Words>
  <Application>Microsoft Macintosh PowerPoint</Application>
  <PresentationFormat>Widescreen</PresentationFormat>
  <Paragraphs>104</Paragraphs>
  <Slides>12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General Sans</vt:lpstr>
      <vt:lpstr>Tema di Office</vt:lpstr>
      <vt:lpstr>PowerPoint Presentation</vt:lpstr>
      <vt:lpstr>SPOKE 2 Intelligent Health</vt:lpstr>
      <vt:lpstr>SPOKE 2 Intelligent Health</vt:lpstr>
      <vt:lpstr>SPOKE 2 Intelligent Health</vt:lpstr>
      <vt:lpstr>SPOKE 2 Intelligent Health</vt:lpstr>
      <vt:lpstr>SPOKE 2 Intelligent Health</vt:lpstr>
      <vt:lpstr>SPOKE 2 Intelligent Health</vt:lpstr>
      <vt:lpstr>SPOKE 2 Intelligent Health</vt:lpstr>
      <vt:lpstr>SPOKE 2 Intelligent Health</vt:lpstr>
      <vt:lpstr>SPOKE 2 Intelligent Health</vt:lpstr>
      <vt:lpstr>SPOKE 2 Intelligent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Stefano Diciotti</cp:lastModifiedBy>
  <cp:revision>37</cp:revision>
  <dcterms:created xsi:type="dcterms:W3CDTF">2024-05-13T08:52:54Z</dcterms:created>
  <dcterms:modified xsi:type="dcterms:W3CDTF">2024-06-13T05:50:18Z</dcterms:modified>
</cp:coreProperties>
</file>