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6" name="image3-small.jpg"/>
          <p:cNvPicPr>
            <a:picLocks noChangeAspect="1"/>
          </p:cNvPicPr>
          <p:nvPr/>
        </p:nvPicPr>
        <p:blipFill>
          <a:blip r:embed="rId4"/>
          <a:srcRect b="9003"/>
          <a:stretch>
            <a:fillRect/>
          </a:stretch>
        </p:blipFill>
        <p:spPr>
          <a:xfrm>
            <a:off x="-5358" y="1256666"/>
            <a:ext cx="12202759" cy="5038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795446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3795446" cy="1655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19" name="Shape 19"/>
          <p:cNvSpPr>
            <a:spLocks noGrp="1"/>
          </p:cNvSpPr>
          <p:nvPr>
            <p:ph type="pic" sz="half" idx="13"/>
          </p:nvPr>
        </p:nvSpPr>
        <p:spPr>
          <a:xfrm>
            <a:off x="5188448" y="2157002"/>
            <a:ext cx="5512890" cy="36236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8724900" y="1335635"/>
            <a:ext cx="2628900" cy="4841329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838200" y="1335635"/>
            <a:ext cx="7734300" cy="48413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6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38200" y="2496618"/>
            <a:ext cx="10515600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/>
          </a:p>
        </p:txBody>
      </p:sp>
      <p:pic>
        <p:nvPicPr>
          <p:cNvPr id="33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974" y="277758"/>
            <a:ext cx="2366023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4925603" cy="241443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838200" y="3879436"/>
            <a:ext cx="4925603" cy="1655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6096000" y="1335636"/>
            <a:ext cx="5257800" cy="45254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838200" y="2496618"/>
            <a:ext cx="5181600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838200" y="1931597"/>
            <a:ext cx="10515600" cy="4520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indent="-457200">
              <a:spcBef>
                <a:spcPts val="0"/>
              </a:spcBef>
              <a:buSzTx/>
              <a:buFontTx/>
              <a:buNone/>
              <a:defRPr sz="24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lvl1pPr>
          </a:lstStyle>
          <a:p>
            <a:r>
              <a:t>Click to edit Master sub-title styles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Modifica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sz="quarter" idx="13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5183187" y="1335636"/>
            <a:ext cx="6172201" cy="48413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839787" y="2496618"/>
            <a:ext cx="3932239" cy="36803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Modifica gli stili del testo dello schema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8" cy="780115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-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352349"/>
            <a:ext cx="121920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-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25842"/>
            <a:ext cx="12192000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lo stile del titolo dello schema</a:t>
            </a:r>
          </a:p>
        </p:txBody>
      </p:sp>
      <p:pic>
        <p:nvPicPr>
          <p:cNvPr id="5" name="image4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5945046" y="6459030"/>
            <a:ext cx="301908" cy="307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B27F47"/>
          </a:solidFill>
          <a:uFillTx/>
          <a:latin typeface="Titillium Bd"/>
          <a:ea typeface="Titillium Bd"/>
          <a:cs typeface="Titillium Bd"/>
          <a:sym typeface="Titillium B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4pPr>
      <a:lvl5pPr marL="22288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Titillium"/>
          <a:ea typeface="Titillium"/>
          <a:cs typeface="Titillium"/>
          <a:sym typeface="Titillium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till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razia.farrace@uniroma2.it" TargetMode="External"/><Relationship Id="rId2" Type="http://schemas.openxmlformats.org/officeDocument/2006/relationships/hyperlink" Target="mailto:candi@uniroma2.it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512378" y="1322802"/>
            <a:ext cx="3795447" cy="2414431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SPOKE 1</a:t>
            </a:r>
            <a:br>
              <a:rPr lang="it-IT" dirty="0"/>
            </a:br>
            <a:r>
              <a:rPr lang="it-IT" dirty="0"/>
              <a:t>Nosologia Olistica</a:t>
            </a: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xfrm>
            <a:off x="420415" y="3879436"/>
            <a:ext cx="3795447" cy="16557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/>
            <a:r>
              <a:rPr lang="en-GB"/>
              <a:t>Dai pazienti alle molecole e ritorno. Mappatura del panorama omico dell'ambiente clinico e molecolare, per identificare, classificare e affinare i fenotipi delle malattie multifattoriali.</a:t>
            </a:r>
          </a:p>
          <a:p>
            <a:pPr algn="just"/>
            <a:endParaRPr dirty="0"/>
          </a:p>
        </p:txBody>
      </p:sp>
      <p:pic>
        <p:nvPicPr>
          <p:cNvPr id="138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3241" b="41916"/>
          <a:stretch>
            <a:fillRect/>
          </a:stretch>
        </p:blipFill>
        <p:spPr>
          <a:xfrm>
            <a:off x="5174625" y="2358170"/>
            <a:ext cx="5712432" cy="25616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sp>
        <p:nvSpPr>
          <p:cNvPr id="141" name="Shape 141"/>
          <p:cNvSpPr/>
          <p:nvPr/>
        </p:nvSpPr>
        <p:spPr>
          <a:xfrm>
            <a:off x="474846" y="1367894"/>
            <a:ext cx="11242307" cy="4862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r>
              <a:rPr lang="en-GB" dirty="0">
                <a:effectLst/>
                <a:latin typeface="Helvetica" pitchFamily="2" charset="0"/>
              </a:rPr>
              <a:t>Spoke 1: </a:t>
            </a:r>
            <a:r>
              <a:rPr lang="en-GB" dirty="0" err="1">
                <a:effectLst/>
                <a:latin typeface="Helvetica" pitchFamily="2" charset="0"/>
              </a:rPr>
              <a:t>Nosologia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Olistica</a:t>
            </a:r>
            <a:r>
              <a:rPr lang="en-GB" dirty="0">
                <a:effectLst/>
                <a:latin typeface="Helvetica" pitchFamily="2" charset="0"/>
              </a:rPr>
              <a:t> (Holistic Nosology)</a:t>
            </a:r>
            <a:endParaRPr lang="en-GB" dirty="0">
              <a:latin typeface="Helvetica" pitchFamily="2" charset="0"/>
            </a:endParaRPr>
          </a:p>
          <a:p>
            <a:pPr algn="just"/>
            <a:r>
              <a:rPr lang="en-GB" dirty="0">
                <a:effectLst/>
                <a:latin typeface="Helvetica" pitchFamily="2" charset="0"/>
              </a:rPr>
              <a:t>Dai </a:t>
            </a:r>
            <a:r>
              <a:rPr lang="en-GB" dirty="0" err="1">
                <a:effectLst/>
                <a:latin typeface="Helvetica" pitchFamily="2" charset="0"/>
              </a:rPr>
              <a:t>pazienti</a:t>
            </a:r>
            <a:r>
              <a:rPr lang="en-GB" dirty="0">
                <a:effectLst/>
                <a:latin typeface="Helvetica" pitchFamily="2" charset="0"/>
              </a:rPr>
              <a:t> alle </a:t>
            </a:r>
            <a:r>
              <a:rPr lang="en-GB" dirty="0" err="1">
                <a:effectLst/>
                <a:latin typeface="Helvetica" pitchFamily="2" charset="0"/>
              </a:rPr>
              <a:t>molecole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ritorno</a:t>
            </a:r>
            <a:r>
              <a:rPr lang="en-GB" dirty="0">
                <a:effectLst/>
                <a:latin typeface="Helvetica" pitchFamily="2" charset="0"/>
              </a:rPr>
              <a:t>. </a:t>
            </a:r>
            <a:r>
              <a:rPr lang="en-GB" dirty="0" err="1">
                <a:effectLst/>
                <a:latin typeface="Helvetica" pitchFamily="2" charset="0"/>
              </a:rPr>
              <a:t>Mappatura</a:t>
            </a:r>
            <a:r>
              <a:rPr lang="en-GB" dirty="0">
                <a:effectLst/>
                <a:latin typeface="Helvetica" pitchFamily="2" charset="0"/>
              </a:rPr>
              <a:t> del panorama </a:t>
            </a:r>
            <a:r>
              <a:rPr lang="en-GB" dirty="0" err="1">
                <a:effectLst/>
                <a:latin typeface="Helvetica" pitchFamily="2" charset="0"/>
              </a:rPr>
              <a:t>omico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dell'ambiente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clinico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molecolare</a:t>
            </a:r>
            <a:r>
              <a:rPr lang="en-GB" dirty="0">
                <a:effectLst/>
                <a:latin typeface="Helvetica" pitchFamily="2" charset="0"/>
              </a:rPr>
              <a:t>, per </a:t>
            </a:r>
            <a:r>
              <a:rPr lang="en-GB" dirty="0" err="1">
                <a:effectLst/>
                <a:latin typeface="Helvetica" pitchFamily="2" charset="0"/>
              </a:rPr>
              <a:t>identificare</a:t>
            </a:r>
            <a:r>
              <a:rPr lang="en-GB" dirty="0">
                <a:effectLst/>
                <a:latin typeface="Helvetica" pitchFamily="2" charset="0"/>
              </a:rPr>
              <a:t>, </a:t>
            </a:r>
            <a:r>
              <a:rPr lang="en-GB" dirty="0" err="1">
                <a:effectLst/>
                <a:latin typeface="Helvetica" pitchFamily="2" charset="0"/>
              </a:rPr>
              <a:t>classificare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affinare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fenotipi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delle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malattie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multifattoriali</a:t>
            </a:r>
            <a:r>
              <a:rPr lang="en-GB" dirty="0">
                <a:effectLst/>
                <a:latin typeface="Helvetica" pitchFamily="2" charset="0"/>
              </a:rPr>
              <a:t>.</a:t>
            </a:r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endParaRPr dirty="0"/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r>
              <a:rPr dirty="0" err="1"/>
              <a:t>Programma</a:t>
            </a:r>
            <a:r>
              <a:rPr dirty="0"/>
              <a:t> </a:t>
            </a:r>
            <a:r>
              <a:rPr dirty="0" err="1"/>
              <a:t>scientifico</a:t>
            </a:r>
            <a:r>
              <a:rPr dirty="0"/>
              <a:t>  </a:t>
            </a:r>
            <a:r>
              <a:rPr dirty="0" err="1"/>
              <a:t>dello</a:t>
            </a:r>
            <a:r>
              <a:rPr dirty="0"/>
              <a:t> Spoke</a:t>
            </a:r>
            <a:r>
              <a:rPr lang="it-IT" dirty="0"/>
              <a:t> 1:</a:t>
            </a:r>
            <a:r>
              <a:rPr dirty="0"/>
              <a:t> </a:t>
            </a:r>
            <a:endParaRPr lang="it-IT" dirty="0"/>
          </a:p>
          <a:p>
            <a:pPr algn="just"/>
            <a:r>
              <a:rPr lang="en-GB" dirty="0" err="1">
                <a:effectLst/>
                <a:latin typeface="Helvetica" pitchFamily="2" charset="0"/>
              </a:rPr>
              <a:t>Identificare</a:t>
            </a:r>
            <a:r>
              <a:rPr lang="en-GB" dirty="0">
                <a:effectLst/>
                <a:latin typeface="Helvetica" pitchFamily="2" charset="0"/>
              </a:rPr>
              <a:t>, in </a:t>
            </a:r>
            <a:r>
              <a:rPr lang="en-GB" dirty="0" err="1">
                <a:effectLst/>
                <a:latin typeface="Helvetica" pitchFamily="2" charset="0"/>
              </a:rPr>
              <a:t>una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vasta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popolazione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normale</a:t>
            </a:r>
            <a:r>
              <a:rPr lang="en-GB" dirty="0">
                <a:effectLst/>
                <a:latin typeface="Helvetica" pitchFamily="2" charset="0"/>
              </a:rPr>
              <a:t> e/o con </a:t>
            </a:r>
            <a:r>
              <a:rPr lang="en-GB" dirty="0" err="1">
                <a:effectLst/>
                <a:latin typeface="Helvetica" pitchFamily="2" charset="0"/>
              </a:rPr>
              <a:t>patologie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specifiche</a:t>
            </a:r>
            <a:r>
              <a:rPr lang="en-GB" dirty="0">
                <a:effectLst/>
                <a:latin typeface="Helvetica" pitchFamily="2" charset="0"/>
              </a:rPr>
              <a:t> (Big Killers), </a:t>
            </a:r>
            <a:r>
              <a:rPr lang="en-GB" dirty="0" err="1">
                <a:effectLst/>
                <a:latin typeface="Helvetica" pitchFamily="2" charset="0"/>
              </a:rPr>
              <a:t>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fattori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che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controllano</a:t>
            </a:r>
            <a:r>
              <a:rPr lang="en-GB" dirty="0">
                <a:effectLst/>
                <a:latin typeface="Helvetica" pitchFamily="2" charset="0"/>
              </a:rPr>
              <a:t>/</a:t>
            </a:r>
            <a:r>
              <a:rPr lang="en-GB" dirty="0" err="1">
                <a:effectLst/>
                <a:latin typeface="Helvetica" pitchFamily="2" charset="0"/>
              </a:rPr>
              <a:t>proteggono</a:t>
            </a:r>
            <a:r>
              <a:rPr lang="en-GB" dirty="0">
                <a:effectLst/>
                <a:latin typeface="Helvetica" pitchFamily="2" charset="0"/>
              </a:rPr>
              <a:t> lo </a:t>
            </a:r>
            <a:r>
              <a:rPr lang="en-GB" dirty="0" err="1">
                <a:effectLst/>
                <a:latin typeface="Helvetica" pitchFamily="2" charset="0"/>
              </a:rPr>
              <a:t>sviluppo</a:t>
            </a:r>
            <a:r>
              <a:rPr lang="en-GB" dirty="0">
                <a:effectLst/>
                <a:latin typeface="Helvetica" pitchFamily="2" charset="0"/>
              </a:rPr>
              <a:t> o la </a:t>
            </a:r>
            <a:r>
              <a:rPr lang="en-GB" dirty="0" err="1">
                <a:effectLst/>
                <a:latin typeface="Helvetica" pitchFamily="2" charset="0"/>
              </a:rPr>
              <a:t>progressione</a:t>
            </a:r>
            <a:r>
              <a:rPr lang="en-GB" dirty="0">
                <a:effectLst/>
                <a:latin typeface="Helvetica" pitchFamily="2" charset="0"/>
              </a:rPr>
              <a:t> verso </a:t>
            </a:r>
            <a:r>
              <a:rPr lang="en-GB" dirty="0" err="1">
                <a:effectLst/>
                <a:latin typeface="Helvetica" pitchFamily="2" charset="0"/>
              </a:rPr>
              <a:t>malattie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distinte</a:t>
            </a:r>
            <a:r>
              <a:rPr lang="en-GB" dirty="0">
                <a:effectLst/>
                <a:latin typeface="Helvetica" pitchFamily="2" charset="0"/>
              </a:rPr>
              <a:t>, da </a:t>
            </a:r>
            <a:r>
              <a:rPr lang="en-GB" dirty="0" err="1">
                <a:effectLst/>
                <a:latin typeface="Helvetica" pitchFamily="2" charset="0"/>
              </a:rPr>
              <a:t>utilizzare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>
                <a:effectLst/>
                <a:latin typeface="Helvetica" pitchFamily="2" charset="0"/>
              </a:rPr>
              <a:t>come </a:t>
            </a:r>
            <a:r>
              <a:rPr lang="en-GB" dirty="0" err="1">
                <a:effectLst/>
                <a:latin typeface="Helvetica" pitchFamily="2" charset="0"/>
              </a:rPr>
              <a:t>biomarcatori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preventivi</a:t>
            </a:r>
            <a:r>
              <a:rPr lang="en-GB" dirty="0">
                <a:effectLst/>
                <a:latin typeface="Helvetica" pitchFamily="2" charset="0"/>
              </a:rPr>
              <a:t>/</a:t>
            </a:r>
            <a:r>
              <a:rPr lang="en-GB" dirty="0" err="1">
                <a:effectLst/>
                <a:latin typeface="Helvetica" pitchFamily="2" charset="0"/>
              </a:rPr>
              <a:t>prognostici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potenziali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bersagli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farmacologici</a:t>
            </a:r>
            <a:r>
              <a:rPr lang="en-GB" dirty="0">
                <a:effectLst/>
                <a:latin typeface="Helvetica" pitchFamily="2" charset="0"/>
              </a:rPr>
              <a:t> per </a:t>
            </a:r>
            <a:r>
              <a:rPr lang="en-GB" dirty="0" err="1">
                <a:effectLst/>
                <a:latin typeface="Helvetica" pitchFamily="2" charset="0"/>
              </a:rPr>
              <a:t>interventi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medicina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personalizzata</a:t>
            </a:r>
            <a:r>
              <a:rPr lang="en-GB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dirty="0">
              <a:effectLst/>
              <a:latin typeface="Helvetica" pitchFamily="2" charset="0"/>
            </a:endParaRPr>
          </a:p>
          <a:p>
            <a:pPr algn="just">
              <a:defRPr sz="2800" b="1">
                <a:solidFill>
                  <a:srgbClr val="B27F47"/>
                </a:solidFill>
                <a:latin typeface="Titillium Bd"/>
                <a:ea typeface="Titillium Bd"/>
                <a:cs typeface="Titillium Bd"/>
                <a:sym typeface="Titillium Bd"/>
              </a:defRPr>
            </a:pPr>
            <a:r>
              <a:rPr lang="it-IT" dirty="0"/>
              <a:t>Le finalità dello </a:t>
            </a:r>
            <a:r>
              <a:rPr lang="it-IT" dirty="0" err="1"/>
              <a:t>Spoke</a:t>
            </a:r>
            <a:r>
              <a:rPr lang="it-IT" dirty="0"/>
              <a:t> 1 in relazione al Bando a cascata:</a:t>
            </a:r>
          </a:p>
          <a:p>
            <a:pPr algn="just"/>
            <a:r>
              <a:rPr lang="en-GB" dirty="0">
                <a:effectLst/>
                <a:latin typeface="Helvetica" pitchFamily="2" charset="0"/>
              </a:rPr>
              <a:t>Il </a:t>
            </a:r>
            <a:r>
              <a:rPr lang="en-GB" dirty="0" err="1">
                <a:effectLst/>
                <a:latin typeface="Helvetica" pitchFamily="2" charset="0"/>
              </a:rPr>
              <a:t>progetto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mira</a:t>
            </a:r>
            <a:r>
              <a:rPr lang="en-GB" dirty="0">
                <a:effectLst/>
                <a:latin typeface="Helvetica" pitchFamily="2" charset="0"/>
              </a:rPr>
              <a:t> a </a:t>
            </a:r>
            <a:r>
              <a:rPr lang="en-GB" dirty="0" err="1">
                <a:effectLst/>
                <a:latin typeface="Helvetica" pitchFamily="2" charset="0"/>
              </a:rPr>
              <a:t>studiare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una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popolazione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normale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che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progredisce</a:t>
            </a:r>
            <a:r>
              <a:rPr lang="en-GB" dirty="0">
                <a:effectLst/>
                <a:latin typeface="Helvetica" pitchFamily="2" charset="0"/>
              </a:rPr>
              <a:t> lentamente verso la </a:t>
            </a:r>
            <a:r>
              <a:rPr lang="en-GB" dirty="0" err="1">
                <a:effectLst/>
                <a:latin typeface="Helvetica" pitchFamily="2" charset="0"/>
              </a:rPr>
              <a:t>malattia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modelli</a:t>
            </a:r>
            <a:endParaRPr lang="en-GB" dirty="0">
              <a:effectLst/>
              <a:latin typeface="Helvetica" pitchFamily="2" charset="0"/>
            </a:endParaRPr>
          </a:p>
          <a:p>
            <a:pPr algn="just"/>
            <a:r>
              <a:rPr lang="en-GB" dirty="0">
                <a:effectLst/>
                <a:latin typeface="Helvetica" pitchFamily="2" charset="0"/>
              </a:rPr>
              <a:t>di </a:t>
            </a:r>
            <a:r>
              <a:rPr lang="en-GB" dirty="0" err="1">
                <a:effectLst/>
                <a:latin typeface="Helvetica" pitchFamily="2" charset="0"/>
              </a:rPr>
              <a:t>malattia</a:t>
            </a:r>
            <a:r>
              <a:rPr lang="en-GB" dirty="0">
                <a:effectLst/>
                <a:latin typeface="Helvetica" pitchFamily="2" charset="0"/>
              </a:rPr>
              <a:t> al fine di </a:t>
            </a:r>
            <a:r>
              <a:rPr lang="en-GB" dirty="0" err="1">
                <a:effectLst/>
                <a:latin typeface="Helvetica" pitchFamily="2" charset="0"/>
              </a:rPr>
              <a:t>definire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marcatori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molecolari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predittori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eventi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avversi</a:t>
            </a:r>
            <a:r>
              <a:rPr lang="en-GB" dirty="0">
                <a:effectLst/>
                <a:latin typeface="Helvetica" pitchFamily="2" charset="0"/>
              </a:rPr>
              <a:t> o </a:t>
            </a:r>
            <a:r>
              <a:rPr lang="en-GB" dirty="0" err="1">
                <a:effectLst/>
                <a:latin typeface="Helvetica" pitchFamily="2" charset="0"/>
              </a:rPr>
              <a:t>protettivi</a:t>
            </a:r>
            <a:r>
              <a:rPr lang="en-GB" dirty="0">
                <a:effectLst/>
                <a:latin typeface="Helvetica" pitchFamily="2" charset="0"/>
              </a:rPr>
              <a:t>. I </a:t>
            </a:r>
            <a:r>
              <a:rPr lang="en-GB" dirty="0" err="1">
                <a:effectLst/>
                <a:latin typeface="Helvetica" pitchFamily="2" charset="0"/>
              </a:rPr>
              <a:t>geni</a:t>
            </a:r>
            <a:r>
              <a:rPr lang="en-GB" dirty="0">
                <a:effectLst/>
                <a:latin typeface="Helvetica" pitchFamily="2" charset="0"/>
              </a:rPr>
              <a:t>/</a:t>
            </a:r>
            <a:r>
              <a:rPr lang="en-GB" dirty="0" err="1">
                <a:effectLst/>
                <a:latin typeface="Helvetica" pitchFamily="2" charset="0"/>
              </a:rPr>
              <a:t>molecole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identificati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verranno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studiati</a:t>
            </a:r>
            <a:r>
              <a:rPr lang="en-GB" dirty="0">
                <a:effectLst/>
                <a:latin typeface="Helvetica" pitchFamily="2" charset="0"/>
              </a:rPr>
              <a:t> in vitro e in vivo (DIREZIONE 1: </a:t>
            </a:r>
            <a:r>
              <a:rPr lang="en-GB" dirty="0" err="1">
                <a:effectLst/>
                <a:latin typeface="Helvetica" pitchFamily="2" charset="0"/>
              </a:rPr>
              <a:t>dai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pazienti</a:t>
            </a:r>
            <a:r>
              <a:rPr lang="en-GB" dirty="0">
                <a:effectLst/>
                <a:latin typeface="Helvetica" pitchFamily="2" charset="0"/>
              </a:rPr>
              <a:t> ai </a:t>
            </a:r>
            <a:r>
              <a:rPr lang="en-GB" dirty="0" err="1">
                <a:effectLst/>
                <a:latin typeface="Helvetica" pitchFamily="2" charset="0"/>
              </a:rPr>
              <a:t>determinanti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molecolari</a:t>
            </a:r>
            <a:r>
              <a:rPr lang="en-GB" dirty="0">
                <a:effectLst/>
                <a:latin typeface="Helvetica" pitchFamily="2" charset="0"/>
              </a:rPr>
              <a:t>). </a:t>
            </a:r>
            <a:r>
              <a:rPr lang="en-GB" dirty="0" err="1">
                <a:effectLst/>
                <a:latin typeface="Helvetica" pitchFamily="2" charset="0"/>
              </a:rPr>
              <a:t>Inoltre</a:t>
            </a:r>
            <a:r>
              <a:rPr lang="en-GB" dirty="0">
                <a:effectLst/>
                <a:latin typeface="Helvetica" pitchFamily="2" charset="0"/>
              </a:rPr>
              <a:t>, </a:t>
            </a:r>
            <a:r>
              <a:rPr lang="en-GB" dirty="0" err="1">
                <a:effectLst/>
                <a:latin typeface="Helvetica" pitchFamily="2" charset="0"/>
              </a:rPr>
              <a:t>verranno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approfondite</a:t>
            </a:r>
            <a:r>
              <a:rPr lang="en-GB" dirty="0">
                <a:effectLst/>
                <a:latin typeface="Helvetica" pitchFamily="2" charset="0"/>
              </a:rPr>
              <a:t> le </a:t>
            </a:r>
            <a:r>
              <a:rPr lang="en-GB" dirty="0" err="1">
                <a:effectLst/>
                <a:latin typeface="Helvetica" pitchFamily="2" charset="0"/>
              </a:rPr>
              <a:t>attuali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conoscenze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sulle</a:t>
            </a:r>
            <a:r>
              <a:rPr lang="en-GB" dirty="0">
                <a:effectLst/>
                <a:latin typeface="Helvetica" pitchFamily="2" charset="0"/>
              </a:rPr>
              <a:t> vie </a:t>
            </a:r>
            <a:r>
              <a:rPr lang="en-GB" dirty="0" err="1">
                <a:effectLst/>
                <a:latin typeface="Helvetica" pitchFamily="2" charset="0"/>
              </a:rPr>
              <a:t>metaboliche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biochimiche</a:t>
            </a:r>
            <a:r>
              <a:rPr lang="en-GB" dirty="0">
                <a:effectLst/>
                <a:latin typeface="Helvetica" pitchFamily="2" charset="0"/>
              </a:rPr>
              <a:t>, </a:t>
            </a:r>
            <a:r>
              <a:rPr lang="en-GB" dirty="0" err="1">
                <a:effectLst/>
                <a:latin typeface="Helvetica" pitchFamily="2" charset="0"/>
              </a:rPr>
              <a:t>muovendosi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nella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direzione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opposta</a:t>
            </a:r>
            <a:r>
              <a:rPr lang="en-GB" dirty="0">
                <a:effectLst/>
                <a:latin typeface="Helvetica" pitchFamily="2" charset="0"/>
              </a:rPr>
              <a:t> (DIREZIONE 2: </a:t>
            </a:r>
            <a:r>
              <a:rPr lang="en-GB" dirty="0" err="1">
                <a:effectLst/>
                <a:latin typeface="Helvetica" pitchFamily="2" charset="0"/>
              </a:rPr>
              <a:t>dai</a:t>
            </a:r>
            <a:r>
              <a:rPr lang="en-GB" dirty="0">
                <a:effectLst/>
                <a:latin typeface="Helvetica" pitchFamily="2" charset="0"/>
              </a:rPr>
              <a:t> determinant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molecolari</a:t>
            </a:r>
            <a:r>
              <a:rPr lang="en-GB" dirty="0">
                <a:effectLst/>
                <a:latin typeface="Helvetica" pitchFamily="2" charset="0"/>
              </a:rPr>
              <a:t> ai </a:t>
            </a:r>
            <a:r>
              <a:rPr lang="en-GB" dirty="0" err="1">
                <a:effectLst/>
                <a:latin typeface="Helvetica" pitchFamily="2" charset="0"/>
              </a:rPr>
              <a:t>pazienti</a:t>
            </a:r>
            <a:r>
              <a:rPr lang="en-GB" dirty="0">
                <a:effectLst/>
                <a:latin typeface="Helvetica" pitchFamily="2" charset="0"/>
              </a:rPr>
              <a:t>).</a:t>
            </a:r>
          </a:p>
        </p:txBody>
      </p:sp>
      <p:sp>
        <p:nvSpPr>
          <p:cNvPr id="142" name="Shape 142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pic>
        <p:nvPicPr>
          <p:cNvPr id="143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sp>
        <p:nvSpPr>
          <p:cNvPr id="142" name="Shape 142"/>
          <p:cNvSpPr/>
          <p:nvPr/>
        </p:nvSpPr>
        <p:spPr>
          <a:xfrm>
            <a:off x="6712746" y="6426382"/>
            <a:ext cx="53172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>
                    <a:alpha val="50000"/>
                  </a:srgbClr>
                </a:solidFill>
                <a:latin typeface="Titillium"/>
                <a:ea typeface="Titillium"/>
                <a:cs typeface="Titillium"/>
                <a:sym typeface="Titillium"/>
              </a:defRPr>
            </a:pPr>
            <a:r>
              <a:t>Missione 4 </a:t>
            </a:r>
            <a:r>
              <a:rPr b="1"/>
              <a:t>• Istruzione e Ricerca </a:t>
            </a:r>
          </a:p>
        </p:txBody>
      </p:sp>
      <p:pic>
        <p:nvPicPr>
          <p:cNvPr id="143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26" y="287396"/>
            <a:ext cx="2366022" cy="61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BED6E2-DB14-94A1-B013-09E5C979C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8" y="179289"/>
            <a:ext cx="11910368" cy="66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83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/>
          <a:p>
            <a:r>
              <a:t>Temi scientifici scelti nel Bando a Cascata   dello Spoke </a:t>
            </a:r>
          </a:p>
        </p:txBody>
      </p:sp>
      <p:sp>
        <p:nvSpPr>
          <p:cNvPr id="2" name="Shape 146">
            <a:extLst>
              <a:ext uri="{FF2B5EF4-FFF2-40B4-BE49-F238E27FC236}">
                <a16:creationId xmlns:a16="http://schemas.microsoft.com/office/drawing/2014/main" id="{3D842075-892E-CE9B-E0CB-D48DB39D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0763"/>
            <a:ext cx="10515600" cy="3886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dirty="0">
                <a:effectLst/>
                <a:latin typeface="Helvetica" pitchFamily="2" charset="0"/>
              </a:rPr>
              <a:t>TEMA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>
                <a:effectLst/>
                <a:latin typeface="Helvetica" pitchFamily="2" charset="0"/>
              </a:rPr>
              <a:t>Incrementare</a:t>
            </a:r>
            <a:r>
              <a:rPr lang="en-GB" dirty="0">
                <a:effectLst/>
                <a:latin typeface="Helvetica" pitchFamily="2" charset="0"/>
              </a:rPr>
              <a:t> lo studio e le </a:t>
            </a:r>
            <a:r>
              <a:rPr lang="en-GB" dirty="0" err="1">
                <a:effectLst/>
                <a:latin typeface="Helvetica" pitchFamily="2" charset="0"/>
              </a:rPr>
              <a:t>analisi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marcatori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genomici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metabolici</a:t>
            </a:r>
            <a:r>
              <a:rPr lang="en-GB" dirty="0">
                <a:effectLst/>
                <a:latin typeface="Helvetica" pitchFamily="2" charset="0"/>
              </a:rPr>
              <a:t>, </a:t>
            </a:r>
            <a:r>
              <a:rPr lang="en-GB" dirty="0" err="1">
                <a:effectLst/>
                <a:latin typeface="Helvetica" pitchFamily="2" charset="0"/>
              </a:rPr>
              <a:t>analizzando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soggetti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normali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coorti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pazienti</a:t>
            </a:r>
            <a:r>
              <a:rPr lang="en-GB" dirty="0">
                <a:effectLst/>
                <a:latin typeface="Helvetica" pitchFamily="2" charset="0"/>
              </a:rPr>
              <a:t>. </a:t>
            </a:r>
            <a:r>
              <a:rPr lang="en-GB" dirty="0" err="1">
                <a:effectLst/>
                <a:latin typeface="Helvetica" pitchFamily="2" charset="0"/>
              </a:rPr>
              <a:t>Effettuare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analisi</a:t>
            </a:r>
            <a:r>
              <a:rPr lang="en-GB" dirty="0">
                <a:effectLst/>
                <a:latin typeface="Helvetica" pitchFamily="2" charset="0"/>
              </a:rPr>
              <a:t> di Big Data e la </a:t>
            </a:r>
            <a:r>
              <a:rPr lang="en-GB" dirty="0" err="1">
                <a:effectLst/>
                <a:latin typeface="Helvetica" pitchFamily="2" charset="0"/>
              </a:rPr>
              <a:t>loro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integrazione</a:t>
            </a:r>
            <a:r>
              <a:rPr lang="en-GB" dirty="0">
                <a:effectLst/>
                <a:latin typeface="Helvetica" pitchFamily="2" charset="0"/>
              </a:rPr>
              <a:t> con </a:t>
            </a:r>
            <a:r>
              <a:rPr lang="en-GB" dirty="0" err="1">
                <a:effectLst/>
                <a:latin typeface="Helvetica" pitchFamily="2" charset="0"/>
              </a:rPr>
              <a:t>aspetti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clinici</a:t>
            </a:r>
            <a:r>
              <a:rPr lang="en-GB" dirty="0">
                <a:effectLst/>
                <a:latin typeface="Helvetica" pitchFamily="2" charset="0"/>
              </a:rPr>
              <a:t>. Lo </a:t>
            </a:r>
            <a:r>
              <a:rPr lang="en-GB" dirty="0" err="1">
                <a:effectLst/>
                <a:latin typeface="Helvetica" pitchFamily="2" charset="0"/>
              </a:rPr>
              <a:t>scopo</a:t>
            </a:r>
            <a:r>
              <a:rPr lang="en-GB" dirty="0">
                <a:effectLst/>
                <a:latin typeface="Helvetica" pitchFamily="2" charset="0"/>
              </a:rPr>
              <a:t> finale </a:t>
            </a:r>
            <a:r>
              <a:rPr lang="en-GB" dirty="0" err="1">
                <a:effectLst/>
                <a:latin typeface="Helvetica" pitchFamily="2" charset="0"/>
              </a:rPr>
              <a:t>è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l’identificazione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nuovi</a:t>
            </a:r>
            <a:r>
              <a:rPr lang="en-GB" dirty="0">
                <a:effectLst/>
                <a:latin typeface="Helvetica" pitchFamily="2" charset="0"/>
              </a:rPr>
              <a:t> target </a:t>
            </a:r>
            <a:r>
              <a:rPr lang="en-GB" dirty="0" err="1">
                <a:effectLst/>
                <a:latin typeface="Helvetica" pitchFamily="2" charset="0"/>
              </a:rPr>
              <a:t>terapeutici</a:t>
            </a:r>
            <a:r>
              <a:rPr lang="en-GB" dirty="0">
                <a:effectLst/>
                <a:latin typeface="Helvetica" pitchFamily="2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TEMA 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>
                <a:effectLst/>
                <a:latin typeface="Helvetica" pitchFamily="2" charset="0"/>
              </a:rPr>
              <a:t>Identificare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meccanismi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molecolari</a:t>
            </a:r>
            <a:r>
              <a:rPr lang="en-GB" dirty="0">
                <a:effectLst/>
                <a:latin typeface="Helvetica" pitchFamily="2" charset="0"/>
              </a:rPr>
              <a:t> (</a:t>
            </a:r>
            <a:r>
              <a:rPr lang="en-GB" dirty="0" err="1">
                <a:effectLst/>
                <a:latin typeface="Helvetica" pitchFamily="2" charset="0"/>
              </a:rPr>
              <a:t>regolazione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dell’RNA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delle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funzioni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mitocondriali</a:t>
            </a:r>
            <a:r>
              <a:rPr lang="en-GB" dirty="0">
                <a:effectLst/>
                <a:latin typeface="Helvetica" pitchFamily="2" charset="0"/>
              </a:rPr>
              <a:t>) </a:t>
            </a:r>
            <a:r>
              <a:rPr lang="en-GB" dirty="0" err="1">
                <a:effectLst/>
                <a:latin typeface="Helvetica" pitchFamily="2" charset="0"/>
              </a:rPr>
              <a:t>che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portano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allo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sviluppo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dei</a:t>
            </a:r>
            <a:r>
              <a:rPr lang="en-GB" dirty="0">
                <a:effectLst/>
                <a:latin typeface="Helvetica" pitchFamily="2" charset="0"/>
              </a:rPr>
              <a:t> Big Killers (</a:t>
            </a:r>
            <a:r>
              <a:rPr lang="en-GB" dirty="0" err="1">
                <a:effectLst/>
                <a:latin typeface="Helvetica" pitchFamily="2" charset="0"/>
              </a:rPr>
              <a:t>tumori</a:t>
            </a:r>
            <a:r>
              <a:rPr lang="en-GB" dirty="0">
                <a:effectLst/>
                <a:latin typeface="Helvetica" pitchFamily="2" charset="0"/>
              </a:rPr>
              <a:t>, </a:t>
            </a:r>
            <a:r>
              <a:rPr lang="en-GB" dirty="0" err="1">
                <a:effectLst/>
                <a:latin typeface="Helvetica" pitchFamily="2" charset="0"/>
              </a:rPr>
              <a:t>malattie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cardiovascolari</a:t>
            </a:r>
            <a:r>
              <a:rPr lang="en-GB" dirty="0">
                <a:effectLst/>
                <a:latin typeface="Helvetica" pitchFamily="2" charset="0"/>
              </a:rPr>
              <a:t>) con </a:t>
            </a:r>
            <a:r>
              <a:rPr lang="en-GB" dirty="0" err="1">
                <a:effectLst/>
                <a:latin typeface="Helvetica" pitchFamily="2" charset="0"/>
              </a:rPr>
              <a:t>particolare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attenzione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all’interazione</a:t>
            </a:r>
            <a:r>
              <a:rPr lang="en-GB" dirty="0">
                <a:effectLst/>
                <a:latin typeface="Helvetica" pitchFamily="2" charset="0"/>
              </a:rPr>
              <a:t> con </a:t>
            </a:r>
            <a:r>
              <a:rPr lang="en-GB" dirty="0" err="1">
                <a:effectLst/>
                <a:latin typeface="Helvetica" pitchFamily="2" charset="0"/>
              </a:rPr>
              <a:t>l’ambiente</a:t>
            </a:r>
            <a:r>
              <a:rPr lang="en-GB" dirty="0">
                <a:effectLst/>
                <a:latin typeface="Helvetica" pitchFamily="2" charset="0"/>
              </a:rPr>
              <a:t> e </a:t>
            </a:r>
            <a:r>
              <a:rPr lang="en-GB" dirty="0" err="1">
                <a:effectLst/>
                <a:latin typeface="Helvetica" pitchFamily="2" charset="0"/>
              </a:rPr>
              <a:t>agli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stili</a:t>
            </a:r>
            <a:r>
              <a:rPr lang="en-GB" dirty="0">
                <a:effectLst/>
                <a:latin typeface="Helvetica" pitchFamily="2" charset="0"/>
              </a:rPr>
              <a:t> di vita. Lo </a:t>
            </a:r>
            <a:r>
              <a:rPr lang="en-GB" dirty="0" err="1">
                <a:effectLst/>
                <a:latin typeface="Helvetica" pitchFamily="2" charset="0"/>
              </a:rPr>
              <a:t>scopo</a:t>
            </a:r>
            <a:r>
              <a:rPr lang="en-GB" dirty="0">
                <a:effectLst/>
                <a:latin typeface="Helvetica" pitchFamily="2" charset="0"/>
              </a:rPr>
              <a:t> finale </a:t>
            </a:r>
            <a:r>
              <a:rPr lang="en-GB" dirty="0" err="1">
                <a:effectLst/>
                <a:latin typeface="Helvetica" pitchFamily="2" charset="0"/>
              </a:rPr>
              <a:t>è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l’identificazione</a:t>
            </a:r>
            <a:r>
              <a:rPr lang="en-GB" dirty="0">
                <a:effectLst/>
                <a:latin typeface="Helvetica" pitchFamily="2" charset="0"/>
              </a:rPr>
              <a:t> di </a:t>
            </a:r>
            <a:r>
              <a:rPr lang="en-GB" dirty="0" err="1">
                <a:effectLst/>
                <a:latin typeface="Helvetica" pitchFamily="2" charset="0"/>
              </a:rPr>
              <a:t>nuovi</a:t>
            </a:r>
            <a:r>
              <a:rPr lang="en-GB" dirty="0">
                <a:effectLst/>
                <a:latin typeface="Helvetica" pitchFamily="2" charset="0"/>
              </a:rPr>
              <a:t> target </a:t>
            </a:r>
            <a:r>
              <a:rPr lang="en-GB" dirty="0" err="1">
                <a:effectLst/>
                <a:latin typeface="Helvetica" pitchFamily="2" charset="0"/>
              </a:rPr>
              <a:t>terapeutici</a:t>
            </a:r>
            <a:r>
              <a:rPr lang="en-GB" dirty="0">
                <a:effectLst/>
                <a:latin typeface="Helvetica" pitchFamily="2" charset="0"/>
              </a:rPr>
              <a:t>.</a:t>
            </a:r>
          </a:p>
          <a:p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>
            <a:lvl1pPr defTabSz="868680">
              <a:defRPr sz="2375"/>
            </a:lvl1pPr>
          </a:lstStyle>
          <a:p>
            <a:r>
              <a:rPr dirty="0" err="1"/>
              <a:t>Dimensionamento</a:t>
            </a:r>
            <a:r>
              <a:rPr dirty="0"/>
              <a:t> </a:t>
            </a:r>
            <a:r>
              <a:rPr dirty="0" err="1"/>
              <a:t>economico</a:t>
            </a:r>
            <a:r>
              <a:rPr dirty="0"/>
              <a:t> per </a:t>
            </a:r>
            <a:r>
              <a:rPr dirty="0" err="1"/>
              <a:t>tema</a:t>
            </a:r>
            <a:r>
              <a:rPr dirty="0"/>
              <a:t> e </a:t>
            </a:r>
            <a:r>
              <a:rPr dirty="0" err="1"/>
              <a:t>spiegazione</a:t>
            </a:r>
            <a:r>
              <a:rPr dirty="0"/>
              <a:t> 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Linea Sud - Linea Nord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97624" y="2047370"/>
            <a:ext cx="10376338" cy="29330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GB" sz="1800" dirty="0">
                <a:effectLst/>
                <a:latin typeface="Helvetica" pitchFamily="2" charset="0"/>
              </a:rPr>
              <a:t>Per le DUE TEMATICHE </a:t>
            </a:r>
            <a:r>
              <a:rPr lang="en-GB" sz="1800" dirty="0" err="1">
                <a:effectLst/>
                <a:latin typeface="Helvetica" pitchFamily="2" charset="0"/>
              </a:rPr>
              <a:t>identificate</a:t>
            </a:r>
            <a:r>
              <a:rPr lang="en-GB" sz="1800" dirty="0">
                <a:effectLst/>
                <a:latin typeface="Helvetica" pitchFamily="2" charset="0"/>
              </a:rPr>
              <a:t>, la </a:t>
            </a:r>
            <a:r>
              <a:rPr lang="en-GB" sz="1800" dirty="0" err="1">
                <a:effectLst/>
                <a:latin typeface="Helvetica" pitchFamily="2" charset="0"/>
              </a:rPr>
              <a:t>dotazione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finanziaria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complessiva</a:t>
            </a:r>
            <a:r>
              <a:rPr lang="en-GB" sz="1800" dirty="0">
                <a:effectLst/>
                <a:latin typeface="Helvetica" pitchFamily="2" charset="0"/>
              </a:rPr>
              <a:t> del </a:t>
            </a:r>
            <a:r>
              <a:rPr lang="en-GB" sz="1800" dirty="0" err="1">
                <a:effectLst/>
                <a:latin typeface="Helvetica" pitchFamily="2" charset="0"/>
              </a:rPr>
              <a:t>presente</a:t>
            </a:r>
            <a:r>
              <a:rPr lang="en-GB" sz="1800" dirty="0">
                <a:effectLst/>
                <a:latin typeface="Helvetica" pitchFamily="2" charset="0"/>
              </a:rPr>
              <a:t> bando a </a:t>
            </a:r>
            <a:r>
              <a:rPr lang="en-GB" sz="1800" dirty="0" err="1">
                <a:effectLst/>
                <a:latin typeface="Helvetica" pitchFamily="2" charset="0"/>
              </a:rPr>
              <a:t>cascata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è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pari</a:t>
            </a:r>
            <a:r>
              <a:rPr lang="en-GB" sz="1800" dirty="0">
                <a:effectLst/>
                <a:latin typeface="Helvetica" pitchFamily="2" charset="0"/>
              </a:rPr>
              <a:t> a € 1.425.000 a </a:t>
            </a:r>
            <a:r>
              <a:rPr lang="en-GB" sz="1800" dirty="0" err="1">
                <a:effectLst/>
                <a:latin typeface="Helvetica" pitchFamily="2" charset="0"/>
              </a:rPr>
              <a:t>valere</a:t>
            </a:r>
            <a:r>
              <a:rPr lang="en-GB" sz="1800" dirty="0">
                <a:effectLst/>
                <a:latin typeface="Helvetica" pitchFamily="2" charset="0"/>
              </a:rPr>
              <a:t> sui </a:t>
            </a:r>
            <a:r>
              <a:rPr lang="en-GB" sz="1800" dirty="0" err="1">
                <a:effectLst/>
                <a:latin typeface="Helvetica" pitchFamily="2" charset="0"/>
              </a:rPr>
              <a:t>fondi</a:t>
            </a:r>
            <a:r>
              <a:rPr lang="en-GB" sz="1800" dirty="0">
                <a:effectLst/>
                <a:latin typeface="Helvetica" pitchFamily="2" charset="0"/>
              </a:rPr>
              <a:t> PNRR </a:t>
            </a:r>
            <a:r>
              <a:rPr lang="en-GB" sz="1800" dirty="0" err="1">
                <a:effectLst/>
                <a:latin typeface="Helvetica" pitchFamily="2" charset="0"/>
              </a:rPr>
              <a:t>assegnati</a:t>
            </a:r>
            <a:r>
              <a:rPr lang="en-GB" sz="1800" dirty="0">
                <a:effectLst/>
                <a:latin typeface="Helvetica" pitchFamily="2" charset="0"/>
              </a:rPr>
              <a:t> a </a:t>
            </a:r>
            <a:r>
              <a:rPr lang="en-GB" sz="1800" dirty="0" err="1">
                <a:effectLst/>
                <a:latin typeface="Helvetica" pitchFamily="2" charset="0"/>
              </a:rPr>
              <a:t>finanziamento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allo</a:t>
            </a:r>
            <a:r>
              <a:rPr lang="en-GB" sz="1800" dirty="0">
                <a:effectLst/>
                <a:latin typeface="Helvetica" pitchFamily="2" charset="0"/>
              </a:rPr>
              <a:t> SPOKE 1 del </a:t>
            </a:r>
            <a:r>
              <a:rPr lang="en-GB" sz="1800" dirty="0" err="1">
                <a:effectLst/>
                <a:latin typeface="Helvetica" pitchFamily="2" charset="0"/>
              </a:rPr>
              <a:t>Programma</a:t>
            </a:r>
            <a:r>
              <a:rPr lang="en-GB" sz="1800" dirty="0">
                <a:effectLst/>
                <a:latin typeface="Helvetica" pitchFamily="2" charset="0"/>
              </a:rPr>
              <a:t> HEAL ITALIA (CUP E83C22004670001), </a:t>
            </a:r>
            <a:r>
              <a:rPr lang="en-GB" sz="1800" dirty="0" err="1">
                <a:effectLst/>
                <a:latin typeface="Helvetica" pitchFamily="2" charset="0"/>
              </a:rPr>
              <a:t>suddivisa</a:t>
            </a:r>
            <a:r>
              <a:rPr lang="en-GB" sz="1800" dirty="0">
                <a:effectLst/>
                <a:latin typeface="Helvetica" pitchFamily="2" charset="0"/>
              </a:rPr>
              <a:t> in: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1800" dirty="0">
                <a:effectLst/>
                <a:latin typeface="Helvetica" pitchFamily="2" charset="0"/>
              </a:rPr>
              <a:t>- Quota </a:t>
            </a:r>
            <a:r>
              <a:rPr lang="en-GB" sz="1800" dirty="0" err="1">
                <a:effectLst/>
                <a:latin typeface="Helvetica" pitchFamily="2" charset="0"/>
              </a:rPr>
              <a:t>Mezzogiorno</a:t>
            </a:r>
            <a:r>
              <a:rPr lang="en-GB" sz="1800" dirty="0">
                <a:effectLst/>
                <a:latin typeface="Helvetica" pitchFamily="2" charset="0"/>
              </a:rPr>
              <a:t> 75% </a:t>
            </a:r>
            <a:r>
              <a:rPr lang="en-GB" sz="1800" dirty="0" err="1">
                <a:effectLst/>
                <a:latin typeface="Helvetica" pitchFamily="2" charset="0"/>
              </a:rPr>
              <a:t>pari</a:t>
            </a:r>
            <a:r>
              <a:rPr lang="en-GB" sz="1800" dirty="0">
                <a:effectLst/>
                <a:latin typeface="Helvetica" pitchFamily="2" charset="0"/>
              </a:rPr>
              <a:t> a € 1.068.750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1800" dirty="0">
                <a:effectLst/>
                <a:latin typeface="Helvetica" pitchFamily="2" charset="0"/>
              </a:rPr>
              <a:t>- Quota Centro-Nord 25% </a:t>
            </a:r>
            <a:r>
              <a:rPr lang="en-GB" sz="1800" dirty="0" err="1">
                <a:effectLst/>
                <a:latin typeface="Helvetica" pitchFamily="2" charset="0"/>
              </a:rPr>
              <a:t>pari</a:t>
            </a:r>
            <a:r>
              <a:rPr lang="en-GB" sz="1800" dirty="0">
                <a:effectLst/>
                <a:latin typeface="Helvetica" pitchFamily="2" charset="0"/>
              </a:rPr>
              <a:t> a € 356.250</a:t>
            </a:r>
          </a:p>
          <a:p>
            <a:pPr algn="just">
              <a:lnSpc>
                <a:spcPct val="110000"/>
              </a:lnSpc>
            </a:pPr>
            <a:r>
              <a:rPr lang="en-GB" sz="1800" dirty="0">
                <a:effectLst/>
                <a:latin typeface="Helvetica" pitchFamily="2" charset="0"/>
              </a:rPr>
              <a:t>La </a:t>
            </a:r>
            <a:r>
              <a:rPr lang="en-GB" sz="1800" dirty="0" err="1">
                <a:effectLst/>
                <a:latin typeface="Helvetica" pitchFamily="2" charset="0"/>
              </a:rPr>
              <a:t>domanda</a:t>
            </a:r>
            <a:r>
              <a:rPr lang="en-GB" sz="1800" dirty="0">
                <a:effectLst/>
                <a:latin typeface="Helvetica" pitchFamily="2" charset="0"/>
              </a:rPr>
              <a:t> di </a:t>
            </a:r>
            <a:r>
              <a:rPr lang="en-GB" sz="1800" dirty="0" err="1">
                <a:effectLst/>
                <a:latin typeface="Helvetica" pitchFamily="2" charset="0"/>
              </a:rPr>
              <a:t>partecipazione</a:t>
            </a:r>
            <a:r>
              <a:rPr lang="en-GB" sz="1800" dirty="0">
                <a:effectLst/>
                <a:latin typeface="Helvetica" pitchFamily="2" charset="0"/>
              </a:rPr>
              <a:t> per </a:t>
            </a:r>
            <a:r>
              <a:rPr lang="en-GB" sz="1800" dirty="0" err="1">
                <a:effectLst/>
                <a:latin typeface="Helvetica" pitchFamily="2" charset="0"/>
              </a:rPr>
              <a:t>ogni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tematica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deve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essere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presentata</a:t>
            </a:r>
            <a:r>
              <a:rPr lang="en-GB" sz="1800" dirty="0">
                <a:effectLst/>
                <a:latin typeface="Helvetica" pitchFamily="2" charset="0"/>
              </a:rPr>
              <a:t> in </a:t>
            </a:r>
            <a:r>
              <a:rPr lang="en-GB" sz="1800" b="1" dirty="0">
                <a:effectLst/>
                <a:latin typeface="Helvetica" pitchFamily="2" charset="0"/>
              </a:rPr>
              <a:t>forma </a:t>
            </a:r>
            <a:r>
              <a:rPr lang="en-GB" sz="1800" b="1" dirty="0" err="1">
                <a:effectLst/>
                <a:latin typeface="Helvetica" pitchFamily="2" charset="0"/>
              </a:rPr>
              <a:t>associata</a:t>
            </a:r>
            <a:r>
              <a:rPr lang="en-GB" sz="1800" b="1" dirty="0">
                <a:effectLst/>
                <a:latin typeface="Helvetica" pitchFamily="2" charset="0"/>
              </a:rPr>
              <a:t> </a:t>
            </a:r>
            <a:r>
              <a:rPr lang="en-GB" sz="1800" dirty="0">
                <a:effectLst/>
                <a:latin typeface="Helvetica" pitchFamily="2" charset="0"/>
              </a:rPr>
              <a:t>da un </a:t>
            </a:r>
            <a:r>
              <a:rPr lang="en-GB" sz="1800" b="1" dirty="0" err="1">
                <a:effectLst/>
                <a:latin typeface="Helvetica" pitchFamily="2" charset="0"/>
              </a:rPr>
              <a:t>minimo</a:t>
            </a:r>
            <a:r>
              <a:rPr lang="en-GB" sz="1800" b="1" dirty="0">
                <a:effectLst/>
                <a:latin typeface="Helvetica" pitchFamily="2" charset="0"/>
              </a:rPr>
              <a:t> di quattro </a:t>
            </a:r>
            <a:r>
              <a:rPr lang="en-GB" sz="1800" b="1" dirty="0" err="1">
                <a:effectLst/>
                <a:latin typeface="Helvetica" pitchFamily="2" charset="0"/>
              </a:rPr>
              <a:t>soggetti</a:t>
            </a:r>
            <a:r>
              <a:rPr lang="en-GB" sz="1800" b="1" dirty="0">
                <a:effectLst/>
                <a:latin typeface="Helvetica" pitchFamily="2" charset="0"/>
              </a:rPr>
              <a:t> </a:t>
            </a:r>
            <a:r>
              <a:rPr lang="en-GB" sz="1800" b="1" dirty="0" err="1">
                <a:effectLst/>
                <a:latin typeface="Helvetica" pitchFamily="2" charset="0"/>
              </a:rPr>
              <a:t>aggregati</a:t>
            </a:r>
            <a:r>
              <a:rPr lang="en-GB" sz="1800" dirty="0">
                <a:effectLst/>
                <a:latin typeface="Helvetica" pitchFamily="2" charset="0"/>
              </a:rPr>
              <a:t> in </a:t>
            </a:r>
            <a:r>
              <a:rPr lang="en-GB" sz="1800" dirty="0" err="1">
                <a:effectLst/>
                <a:latin typeface="Helvetica" pitchFamily="2" charset="0"/>
              </a:rPr>
              <a:t>una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delle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forme</a:t>
            </a:r>
            <a:r>
              <a:rPr lang="en-GB" sz="1800" dirty="0">
                <a:effectLst/>
                <a:latin typeface="Helvetica" pitchFamily="2" charset="0"/>
              </a:rPr>
              <a:t> di </a:t>
            </a:r>
            <a:r>
              <a:rPr lang="en-GB" sz="1800" dirty="0" err="1">
                <a:effectLst/>
                <a:latin typeface="Helvetica" pitchFamily="2" charset="0"/>
              </a:rPr>
              <a:t>collaborazione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ammesse</a:t>
            </a:r>
            <a:r>
              <a:rPr lang="en-GB" sz="1800" dirty="0">
                <a:effectLst/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dalla</a:t>
            </a:r>
            <a:r>
              <a:rPr lang="en-GB" sz="1800" dirty="0">
                <a:effectLst/>
                <a:latin typeface="Helvetica" pitchFamily="2" charset="0"/>
              </a:rPr>
              <a:t> normative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effectLst/>
                <a:latin typeface="Helvetica" pitchFamily="2" charset="0"/>
              </a:rPr>
              <a:t>vigente</a:t>
            </a:r>
            <a:r>
              <a:rPr lang="en-GB" sz="1800" dirty="0">
                <a:latin typeface="Helvetica" pitchFamily="2" charset="0"/>
              </a:rPr>
              <a:t>. I quattro </a:t>
            </a:r>
            <a:r>
              <a:rPr lang="en-GB" sz="1800" dirty="0" err="1">
                <a:latin typeface="Helvetica" pitchFamily="2" charset="0"/>
              </a:rPr>
              <a:t>soggetti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aggregati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dovranno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allocare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almeno</a:t>
            </a:r>
            <a:r>
              <a:rPr lang="en-GB" sz="1800" dirty="0">
                <a:latin typeface="Helvetica" pitchFamily="2" charset="0"/>
              </a:rPr>
              <a:t> il 75% </a:t>
            </a:r>
            <a:r>
              <a:rPr lang="en-GB" sz="1800" dirty="0" err="1">
                <a:latin typeface="Helvetica" pitchFamily="2" charset="0"/>
              </a:rPr>
              <a:t>delle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risorse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nelle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aree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Mezzogiorno</a:t>
            </a:r>
            <a:r>
              <a:rPr lang="en-GB" sz="1800" dirty="0">
                <a:latin typeface="Helvetica" pitchFamily="2" charset="0"/>
              </a:rPr>
              <a:t> (un </a:t>
            </a:r>
            <a:r>
              <a:rPr lang="en-GB" sz="1800" dirty="0" err="1">
                <a:latin typeface="Helvetica" pitchFamily="2" charset="0"/>
              </a:rPr>
              <a:t>ente</a:t>
            </a:r>
            <a:r>
              <a:rPr lang="en-GB" sz="1800" dirty="0">
                <a:latin typeface="Helvetica" pitchFamily="2" charset="0"/>
              </a:rPr>
              <a:t> area Centro-Nord e </a:t>
            </a:r>
            <a:r>
              <a:rPr lang="en-GB" sz="1800" dirty="0" err="1">
                <a:latin typeface="Helvetica" pitchFamily="2" charset="0"/>
              </a:rPr>
              <a:t>tre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enti</a:t>
            </a:r>
            <a:r>
              <a:rPr lang="en-GB" sz="1800" dirty="0">
                <a:latin typeface="Helvetica" pitchFamily="2" charset="0"/>
              </a:rPr>
              <a:t> area </a:t>
            </a:r>
            <a:r>
              <a:rPr lang="en-GB" sz="1800" dirty="0" err="1">
                <a:latin typeface="Helvetica" pitchFamily="2" charset="0"/>
              </a:rPr>
              <a:t>Mezzogiorno</a:t>
            </a:r>
            <a:r>
              <a:rPr lang="en-GB" sz="1800" dirty="0">
                <a:latin typeface="Helvetica" pitchFamily="2" charset="0"/>
              </a:rPr>
              <a:t>).</a:t>
            </a:r>
            <a:endParaRPr lang="en-GB" sz="1800" dirty="0">
              <a:effectLst/>
              <a:latin typeface="Helvetica" pitchFamily="2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Helvetica" pitchFamily="2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Helvetica" pitchFamily="2" charset="0"/>
            </a:endParaRPr>
          </a:p>
          <a:p>
            <a:pPr algn="just">
              <a:lnSpc>
                <a:spcPct val="100000"/>
              </a:lnSpc>
            </a:pPr>
            <a:endParaRPr lang="en-GB" sz="1800" dirty="0">
              <a:latin typeface="Helvetica" pitchFamily="2" charset="0"/>
            </a:endParaRPr>
          </a:p>
          <a:p>
            <a:pPr algn="just">
              <a:lnSpc>
                <a:spcPct val="100000"/>
              </a:lnSpc>
            </a:pP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C65EB-80E2-8C53-DA0A-E857238C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55" y="5237860"/>
            <a:ext cx="5756527" cy="107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C64A4-7051-6866-9C3B-560A93407341}"/>
              </a:ext>
            </a:extLst>
          </p:cNvPr>
          <p:cNvSpPr txBox="1"/>
          <p:nvPr/>
        </p:nvSpPr>
        <p:spPr>
          <a:xfrm>
            <a:off x="2325414" y="4980448"/>
            <a:ext cx="780655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 err="1">
                <a:effectLst/>
                <a:latin typeface="Helvetica" pitchFamily="2" charset="0"/>
              </a:rPr>
              <a:t>Tabella</a:t>
            </a:r>
            <a:r>
              <a:rPr lang="en-GB" sz="1600" dirty="0">
                <a:effectLst/>
                <a:latin typeface="Helvetica" pitchFamily="2" charset="0"/>
              </a:rPr>
              <a:t> 2. </a:t>
            </a:r>
            <a:r>
              <a:rPr lang="en-GB" sz="1600" dirty="0" err="1">
                <a:effectLst/>
                <a:latin typeface="Helvetica" pitchFamily="2" charset="0"/>
              </a:rPr>
              <a:t>Limiti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inferiori</a:t>
            </a:r>
            <a:r>
              <a:rPr lang="en-GB" sz="1600" dirty="0">
                <a:effectLst/>
                <a:latin typeface="Helvetica" pitchFamily="2" charset="0"/>
              </a:rPr>
              <a:t> e </a:t>
            </a:r>
            <a:r>
              <a:rPr lang="en-GB" sz="1600" dirty="0" err="1">
                <a:effectLst/>
                <a:latin typeface="Helvetica" pitchFamily="2" charset="0"/>
              </a:rPr>
              <a:t>superiori</a:t>
            </a:r>
            <a:r>
              <a:rPr lang="en-GB" sz="1600" dirty="0">
                <a:effectLst/>
                <a:latin typeface="Helvetica" pitchFamily="2" charset="0"/>
              </a:rPr>
              <a:t> per </a:t>
            </a:r>
            <a:r>
              <a:rPr lang="en-GB" sz="1600" dirty="0" err="1">
                <a:effectLst/>
                <a:latin typeface="Helvetica" pitchFamily="2" charset="0"/>
              </a:rPr>
              <a:t>i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costi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dei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singoli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progetti</a:t>
            </a:r>
            <a:r>
              <a:rPr lang="en-GB" sz="1600" dirty="0">
                <a:effectLst/>
                <a:latin typeface="Helvetica" pitchFamily="2" charset="0"/>
              </a:rPr>
              <a:t> (p.26 del Bando)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/>
          <a:lstStyle/>
          <a:p>
            <a:r>
              <a:t>Modalità di accesso 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838200" y="1901870"/>
            <a:ext cx="10515600" cy="133493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Il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richiedente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dovrà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procedere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alla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trasmissione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dei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documenti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via PEC,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all’indirizzo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PEC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dell’Università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degli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Studi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 di Roma Tor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Vergata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212529"/>
                </a:solidFill>
                <a:effectLst/>
                <a:latin typeface="Helvetica" pitchFamily="2" charset="0"/>
              </a:rPr>
              <a:t>indirizzo</a:t>
            </a:r>
            <a:r>
              <a:rPr lang="en-GB" dirty="0">
                <a:solidFill>
                  <a:srgbClr val="212529"/>
                </a:solidFill>
                <a:effectLst/>
                <a:latin typeface="Helvetica" pitchFamily="2" charset="0"/>
              </a:rPr>
              <a:t>:  </a:t>
            </a:r>
            <a:r>
              <a:rPr lang="en-GB" dirty="0" err="1">
                <a:solidFill>
                  <a:srgbClr val="0563C2"/>
                </a:solidFill>
                <a:effectLst/>
                <a:latin typeface="Helvetica" pitchFamily="2" charset="0"/>
              </a:rPr>
              <a:t>protocollo@pec.torvergata.it</a:t>
            </a:r>
            <a:endParaRPr lang="en-GB" dirty="0">
              <a:solidFill>
                <a:srgbClr val="212529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04C20-9FBA-9400-E957-D3B3A785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69" y="3801457"/>
            <a:ext cx="7772400" cy="2405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3B0E0-A26A-519A-5F04-5FBACDC5B703}"/>
              </a:ext>
            </a:extLst>
          </p:cNvPr>
          <p:cNvSpPr txBox="1"/>
          <p:nvPr/>
        </p:nvSpPr>
        <p:spPr>
          <a:xfrm>
            <a:off x="1873469" y="3626070"/>
            <a:ext cx="780655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 err="1">
                <a:effectLst/>
                <a:latin typeface="Helvetica" pitchFamily="2" charset="0"/>
              </a:rPr>
              <a:t>Tabella</a:t>
            </a:r>
            <a:r>
              <a:rPr lang="en-GB" sz="1600" dirty="0">
                <a:effectLst/>
                <a:latin typeface="Helvetica" pitchFamily="2" charset="0"/>
              </a:rPr>
              <a:t> 4. </a:t>
            </a:r>
            <a:r>
              <a:rPr lang="en-GB" sz="1600" dirty="0" err="1">
                <a:effectLst/>
                <a:latin typeface="Helvetica" pitchFamily="2" charset="0"/>
              </a:rPr>
              <a:t>Attività</a:t>
            </a:r>
            <a:r>
              <a:rPr lang="en-GB" sz="1600" dirty="0">
                <a:effectLst/>
                <a:latin typeface="Helvetica" pitchFamily="2" charset="0"/>
              </a:rPr>
              <a:t> </a:t>
            </a:r>
            <a:r>
              <a:rPr lang="en-GB" sz="1600" dirty="0" err="1">
                <a:effectLst/>
                <a:latin typeface="Helvetica" pitchFamily="2" charset="0"/>
              </a:rPr>
              <a:t>inerenti</a:t>
            </a:r>
            <a:r>
              <a:rPr lang="en-GB" sz="1600" dirty="0">
                <a:effectLst/>
                <a:latin typeface="Helvetica" pitchFamily="2" charset="0"/>
              </a:rPr>
              <a:t> il Bando e data </a:t>
            </a:r>
            <a:r>
              <a:rPr lang="en-GB" sz="1600" dirty="0" err="1">
                <a:effectLst/>
                <a:latin typeface="Helvetica" pitchFamily="2" charset="0"/>
              </a:rPr>
              <a:t>corrispondenti</a:t>
            </a:r>
            <a:r>
              <a:rPr lang="en-GB" sz="1600" dirty="0">
                <a:effectLst/>
                <a:latin typeface="Helvetica" pitchFamily="2" charset="0"/>
              </a:rPr>
              <a:t> (p.34 del Bando)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Riferimenti</a:t>
            </a:r>
            <a:r>
              <a:rPr dirty="0"/>
              <a:t> per </a:t>
            </a:r>
            <a:r>
              <a:rPr dirty="0" err="1"/>
              <a:t>richiesta</a:t>
            </a:r>
            <a:r>
              <a:rPr dirty="0"/>
              <a:t> info</a:t>
            </a:r>
            <a:br>
              <a:rPr lang="it-IT" dirty="0"/>
            </a:br>
            <a:r>
              <a:rPr dirty="0"/>
              <a:t>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838200" y="2291138"/>
            <a:ext cx="10515600" cy="310249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Responsabile Scientifico </a:t>
            </a:r>
          </a:p>
          <a:p>
            <a:pPr marL="0" indent="0">
              <a:buNone/>
            </a:pPr>
            <a:r>
              <a:rPr lang="it-IT" dirty="0"/>
              <a:t>Prof.ssa Eleonora Candi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candi@uniroma2.it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RUP </a:t>
            </a:r>
          </a:p>
          <a:p>
            <a:pPr marL="0" indent="0">
              <a:buNone/>
            </a:pPr>
            <a:r>
              <a:rPr lang="it-IT" dirty="0"/>
              <a:t>Dott.ssa Maria Grazia Farrace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grazia.farrace@uniroma2.it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578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Titillium</vt:lpstr>
      <vt:lpstr>Titillium Bd</vt:lpstr>
      <vt:lpstr>Tema di Office</vt:lpstr>
      <vt:lpstr>SPOKE 1 Nosologia Olistica</vt:lpstr>
      <vt:lpstr>PowerPoint Presentation</vt:lpstr>
      <vt:lpstr>PowerPoint Presentation</vt:lpstr>
      <vt:lpstr>Temi scientifici scelti nel Bando a Cascata   dello Spoke </vt:lpstr>
      <vt:lpstr>Dimensionamento economico per tema e spiegazione  ad esempio su Linea Sud - Linea Nord </vt:lpstr>
      <vt:lpstr>Modalità di accesso </vt:lpstr>
      <vt:lpstr>Riferimenti per richiesta info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 1 Nosologia Olistica</dc:title>
  <dc:creator>Maria Antonietta Compostella</dc:creator>
  <cp:lastModifiedBy>eleonora candi</cp:lastModifiedBy>
  <cp:revision>9</cp:revision>
  <dcterms:modified xsi:type="dcterms:W3CDTF">2023-12-12T09:15:05Z</dcterms:modified>
</cp:coreProperties>
</file>