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2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pic>
        <p:nvPicPr>
          <p:cNvPr id="16" name="image3-small.jpg"/>
          <p:cNvPicPr>
            <a:picLocks noChangeAspect="1"/>
          </p:cNvPicPr>
          <p:nvPr/>
        </p:nvPicPr>
        <p:blipFill>
          <a:blip r:embed="rId4"/>
          <a:srcRect b="9003"/>
          <a:stretch>
            <a:fillRect/>
          </a:stretch>
        </p:blipFill>
        <p:spPr>
          <a:xfrm>
            <a:off x="-5358" y="1256666"/>
            <a:ext cx="12202759" cy="503867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838200" y="1335636"/>
            <a:ext cx="3795446" cy="241443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Fare clic per modificare lo stile del titolo dello schema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38200" y="3879436"/>
            <a:ext cx="3795446" cy="1655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2400"/>
            </a:lvl1pPr>
          </a:lstStyle>
          <a:p>
            <a:r>
              <a:t>Fare clic per modificare lo stile del sottotitolo dello schema</a:t>
            </a:r>
          </a:p>
        </p:txBody>
      </p:sp>
      <p:sp>
        <p:nvSpPr>
          <p:cNvPr id="19" name="Shape 19"/>
          <p:cNvSpPr>
            <a:spLocks noGrp="1"/>
          </p:cNvSpPr>
          <p:nvPr>
            <p:ph type="pic" sz="half" idx="13"/>
          </p:nvPr>
        </p:nvSpPr>
        <p:spPr>
          <a:xfrm>
            <a:off x="5188448" y="2157002"/>
            <a:ext cx="5512890" cy="36236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ED1EE3-C1D9-401B-0278-316ECE4B05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922" y="201846"/>
            <a:ext cx="2004391" cy="72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8724900" y="1335635"/>
            <a:ext cx="2628900" cy="4841329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838200" y="1335635"/>
            <a:ext cx="7734300" cy="48413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Fare clic per modificare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2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6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38200" y="2496618"/>
            <a:ext cx="10515600" cy="36803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3"/>
          </p:nvPr>
        </p:nvSpPr>
        <p:spPr>
          <a:xfrm>
            <a:off x="838200" y="1931597"/>
            <a:ext cx="10515600" cy="452008"/>
          </a:xfrm>
          <a:prstGeom prst="rect">
            <a:avLst/>
          </a:prstGeom>
        </p:spPr>
        <p:txBody>
          <a:bodyPr/>
          <a:lstStyle/>
          <a:p>
            <a:pPr indent="-457200">
              <a:spcBef>
                <a:spcPts val="0"/>
              </a:spcBef>
              <a:buSzTx/>
              <a:buFontTx/>
              <a:buNone/>
              <a:defRPr sz="24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pPr>
            <a:endParaRPr/>
          </a:p>
        </p:txBody>
      </p:sp>
      <p:pic>
        <p:nvPicPr>
          <p:cNvPr id="33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974" y="277758"/>
            <a:ext cx="2366023" cy="61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838200" y="1335636"/>
            <a:ext cx="4925603" cy="241443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Fare clic per modificare lo stile del titolo dello schema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838200" y="3879436"/>
            <a:ext cx="4925603" cy="1655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2400"/>
            </a:lvl1pPr>
          </a:lstStyle>
          <a:p>
            <a:r>
              <a:t>Fare clic per modificare lo stile del sottotitolo dello schema</a:t>
            </a:r>
          </a:p>
        </p:txBody>
      </p:sp>
      <p:sp>
        <p:nvSpPr>
          <p:cNvPr id="43" name="Shape 43"/>
          <p:cNvSpPr>
            <a:spLocks noGrp="1"/>
          </p:cNvSpPr>
          <p:nvPr>
            <p:ph type="pic" sz="half" idx="13"/>
          </p:nvPr>
        </p:nvSpPr>
        <p:spPr>
          <a:xfrm>
            <a:off x="6096000" y="1335636"/>
            <a:ext cx="5257800" cy="45254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half" idx="1"/>
          </p:nvPr>
        </p:nvSpPr>
        <p:spPr>
          <a:xfrm>
            <a:off x="838200" y="2496618"/>
            <a:ext cx="5181600" cy="36803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838200" y="1931597"/>
            <a:ext cx="10515600" cy="4520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indent="-457200">
              <a:spcBef>
                <a:spcPts val="0"/>
              </a:spcBef>
              <a:buSzTx/>
              <a:buFontTx/>
              <a:buNone/>
              <a:defRPr sz="24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lvl1pPr>
          </a:lstStyle>
          <a:p>
            <a:r>
              <a:t>Click to edit Master sub-title styles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1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2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726" y="287396"/>
            <a:ext cx="2366022" cy="6120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5183187" y="1335636"/>
            <a:ext cx="6172201" cy="48413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sz="quarter" idx="13"/>
          </p:nvPr>
        </p:nvSpPr>
        <p:spPr>
          <a:xfrm>
            <a:off x="839787" y="2496618"/>
            <a:ext cx="3932239" cy="368034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8" cy="780115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half" idx="13"/>
          </p:nvPr>
        </p:nvSpPr>
        <p:spPr>
          <a:xfrm>
            <a:off x="5183187" y="1335636"/>
            <a:ext cx="6172201" cy="48413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839787" y="2496618"/>
            <a:ext cx="3932239" cy="36803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Modifica gli stili del testo dello schema</a:t>
            </a:r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8" cy="780115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-small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-smal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Fare clic per modificare lo stile del titolo dello schema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 dirty="0"/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5945046" y="6459030"/>
            <a:ext cx="301908" cy="307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6172BCE-7C75-E737-173E-A76BB3741E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922" y="201846"/>
            <a:ext cx="2004391" cy="72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4pPr>
      <a:lvl5pPr marL="22288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846639" y="1150954"/>
            <a:ext cx="3795446" cy="24144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Presentazione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Bandi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Cascata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Spoke 6 - Healthy Toolbox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838200" y="3879436"/>
            <a:ext cx="3488703" cy="241443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/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Carlo Bortolotti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PA Chimica Fisica  -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Coordinatore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Spoke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Massimo Dominici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PO Oncologia Medica -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Responsabile Scientifico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Spoke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</a:p>
          <a:p>
            <a:pPr algn="l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Barbara Rebecchi,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Dirigente Ricerca e Terza Missione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UniMoRe</a:t>
            </a:r>
            <a:endParaRPr lang="en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dirty="0"/>
          </a:p>
        </p:txBody>
      </p:sp>
      <p:pic>
        <p:nvPicPr>
          <p:cNvPr id="138" name="pasted-image.png"/>
          <p:cNvPicPr>
            <a:picLocks noGrp="1" noChangeAspect="1"/>
          </p:cNvPicPr>
          <p:nvPr>
            <p:ph type="pic" sz="half" idx="13"/>
          </p:nvPr>
        </p:nvPicPr>
        <p:blipFill>
          <a:blip r:embed="rId2"/>
          <a:srcRect t="13241" b="41916"/>
          <a:stretch>
            <a:fillRect/>
          </a:stretch>
        </p:blipFill>
        <p:spPr>
          <a:xfrm>
            <a:off x="5174625" y="2358170"/>
            <a:ext cx="5712432" cy="25616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6712746" y="6426382"/>
            <a:ext cx="53172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pPr>
            <a:r>
              <a:t>Missione 4 </a:t>
            </a:r>
            <a:r>
              <a:rPr b="1"/>
              <a:t>• Istruzione e Ricerca </a:t>
            </a:r>
          </a:p>
        </p:txBody>
      </p:sp>
      <p:sp>
        <p:nvSpPr>
          <p:cNvPr id="141" name="Shape 141"/>
          <p:cNvSpPr/>
          <p:nvPr/>
        </p:nvSpPr>
        <p:spPr>
          <a:xfrm>
            <a:off x="587141" y="2040556"/>
            <a:ext cx="11242307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it-IT" dirty="0">
                <a:effectLst/>
                <a:latin typeface="Arial" panose="020B0604020202020204" pitchFamily="34" charset="0"/>
              </a:rPr>
              <a:t>Lo </a:t>
            </a:r>
            <a:r>
              <a:rPr lang="it-IT" dirty="0" err="1">
                <a:effectLst/>
                <a:latin typeface="Arial" panose="020B0604020202020204" pitchFamily="34" charset="0"/>
              </a:rPr>
              <a:t>Spoke</a:t>
            </a:r>
            <a:r>
              <a:rPr lang="it-IT" dirty="0">
                <a:effectLst/>
                <a:latin typeface="Arial" panose="020B0604020202020204" pitchFamily="34" charset="0"/>
              </a:rPr>
              <a:t> 6 mira a sviluppare un set di dispositivi per applicazioni sia nella diagnostica di precisione che nella terapia.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it-IT" dirty="0"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>
                <a:effectLst/>
                <a:latin typeface="Arial" panose="020B0604020202020204" pitchFamily="34" charset="0"/>
              </a:rPr>
              <a:t>Le attività di ricerca che verranno svolte dai candidati assegnatari del presente Bando a Cascata amplieranno e rafforzeranno gli scopi dello </a:t>
            </a:r>
            <a:r>
              <a:rPr lang="it-IT" dirty="0" err="1">
                <a:effectLst/>
                <a:latin typeface="Arial" panose="020B0604020202020204" pitchFamily="34" charset="0"/>
              </a:rPr>
              <a:t>Spoke</a:t>
            </a:r>
            <a:r>
              <a:rPr lang="it-IT" dirty="0">
                <a:effectLst/>
                <a:latin typeface="Arial" panose="020B0604020202020204" pitchFamily="34" charset="0"/>
              </a:rPr>
              <a:t> relativamente alla progettazione, preparazione, caratterizzazione avanzata e validazione di micro- e nanomateriali per terapia di precisione come vettori precisi per farmaci al fine di garantire la somministrazione spazialmente controllata di agenti terapeutici.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it-IT" dirty="0"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>
                <a:effectLst/>
                <a:latin typeface="Arial" panose="020B0604020202020204" pitchFamily="34" charset="0"/>
              </a:rPr>
              <a:t>Inoltre, lo </a:t>
            </a:r>
            <a:r>
              <a:rPr lang="it-IT" dirty="0" err="1">
                <a:effectLst/>
                <a:latin typeface="Arial" panose="020B0604020202020204" pitchFamily="34" charset="0"/>
              </a:rPr>
              <a:t>Spoke</a:t>
            </a:r>
            <a:r>
              <a:rPr lang="it-IT" dirty="0">
                <a:effectLst/>
                <a:latin typeface="Arial" panose="020B0604020202020204" pitchFamily="34" charset="0"/>
              </a:rPr>
              <a:t> mira a sviluppare strumenti e modelli per testare materiali e dispositivi innovativi e, per raggiungere questo obiettivo, una tematica del presente Bando a Cascata è dedicata allo sviluppo di tecnologie per la stampa 3D di cellule e tessuti </a:t>
            </a:r>
          </a:p>
          <a:p>
            <a:pPr algn="just"/>
            <a:br>
              <a:rPr dirty="0"/>
            </a:br>
            <a:endParaRPr dirty="0"/>
          </a:p>
        </p:txBody>
      </p:sp>
      <p:sp>
        <p:nvSpPr>
          <p:cNvPr id="142" name="Shape 142"/>
          <p:cNvSpPr/>
          <p:nvPr/>
        </p:nvSpPr>
        <p:spPr>
          <a:xfrm>
            <a:off x="6712746" y="6426382"/>
            <a:ext cx="53172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pPr>
            <a:r>
              <a:t>Missione 4 </a:t>
            </a:r>
            <a:r>
              <a:rPr b="1"/>
              <a:t>• Istruzione e Ricerca </a:t>
            </a:r>
          </a:p>
        </p:txBody>
      </p:sp>
      <p:pic>
        <p:nvPicPr>
          <p:cNvPr id="143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726" y="287396"/>
            <a:ext cx="2366022" cy="61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</a:rPr>
              <a:t>Questa tematica è dedicata allo sviluppo di piattaforme tecnologiche per l'ottimizzazione di sistemi nanostrutturati organici, inorganici o ibridi per il 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drug</a:t>
            </a:r>
            <a:r>
              <a:rPr lang="it-IT" sz="1800" dirty="0">
                <a:effectLst/>
                <a:latin typeface="Arial" panose="020B0604020202020204" pitchFamily="34" charset="0"/>
              </a:rPr>
              <a:t> delivery tramite la sintesi di materiali a base 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lipopeptidica</a:t>
            </a:r>
            <a:r>
              <a:rPr lang="it-IT" sz="1800" dirty="0">
                <a:effectLst/>
                <a:latin typeface="Arial" panose="020B0604020202020204" pitchFamily="34" charset="0"/>
              </a:rPr>
              <a:t> per un targeting selettivo e all’i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mplementazione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approcci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multi-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modali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per le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caratterizzazioni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morfologica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chimico-fisica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funzionale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L’obiettivo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sviluppo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molecole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particolare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lipopeptidi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tramite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sintesi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chimica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efficiente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scalabile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quantitativamente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adeguata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lipopeptidi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generati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dovranno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inoltre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garantire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un targeting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selettivo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al fine di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consentire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rilascio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controllato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sito-specifico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richiedenti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dovranno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prevedere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caratterizzazione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avanzata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stessi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di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nanosistemi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 delivery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nanomateriali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sviluppati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nello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Spoke 6 del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Heal Italia: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dovrà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pertanto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proporre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un set di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tecniche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caratterizzazione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struttura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composizione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superficie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stabilità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tali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formulazioni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avanzate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garantire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il rispetto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esigenze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normative in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ambito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 nanomedicine per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avvicinare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ad un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maggiore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TRL 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4AACC9-1A43-1C75-7E90-6CBD1A2C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effectLst/>
                <a:latin typeface="Arial" panose="020B0604020202020204" pitchFamily="34" charset="0"/>
              </a:rPr>
              <a:t>TEMATICA 1. Piattaforme tecnologiche per la sintesi e la caratterizzazione di materiali nanostrutturati. </a:t>
            </a:r>
            <a:br>
              <a:rPr lang="it-IT" dirty="0">
                <a:effectLst/>
                <a:latin typeface="Arial" panose="020B0604020202020204" pitchFamily="34" charset="0"/>
              </a:rPr>
            </a:br>
            <a:endParaRPr lang="en-IT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Questa tematica è finalizzata allo sviluppo di tecnologie di gene editing che possano essere veicolate a cellule/tessuti anche utilizzando nanotecnologie. </a:t>
            </a:r>
          </a:p>
          <a:p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L’obiettivo di questa tematica è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identificare una o più strategie e metodi di nano-delivery per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l’introduzione di CRISPR/Cas9 nelle cellule, con particolare attenzione alle cellule epiteliali proteggendo la sequenza desiderata dal riconoscimento di proteasi, nucleasi, anticorpi e cellule immunitarie nei fluidi corporei. </a:t>
            </a: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Una volta entrato nella cellula bersaglio, il sistema di rilascio dovrebbe aiutare vari componenti Cas9 a essere rilasciati nel citoplasma e consentirne la funzione, con un focus specifico, ma non esclusivo, sulle malattie respiratorie croniche e congenite.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4AACC9-1A43-1C75-7E90-6CBD1A2C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effectLst/>
                <a:latin typeface="Arial" panose="020B0604020202020204" pitchFamily="34" charset="0"/>
              </a:rPr>
              <a:t>TEMATICA 2. Modifica del genoma attraverso sistemi di delivery nanostrutturati per la medicina personalizzata.</a:t>
            </a:r>
            <a:br>
              <a:rPr lang="it-IT" b="1" dirty="0">
                <a:effectLst/>
                <a:latin typeface="Arial" panose="020B0604020202020204" pitchFamily="34" charset="0"/>
              </a:rPr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5764341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Questa tematica è dedicata a proponenti in grado di contribuire al progetto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Heal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Italia con tecnologie per generare cellule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bioprinted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(normali e/o patologiche) con materiali biocompatibili e, più in generale, tessuti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biostampati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L’obiettivo principale di questa tematica è promuovere la ricerca interdisciplinare che amplia i confini della tecnologia del bioprinting di cellule e accelera la sua traduzione nella pratica clinica per la diagnosi e (possibilmente) l’applicazione terapeutica. </a:t>
            </a: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 progetti di successo dovrebbero mirare a sviluppare nuove metodologie di bioprinting di cellule, bioinchiostri o bioreattori che consentano la deposizione precisa di cellule, biomateriali e fattori di crescita per fabbricare tessuti funzionali con maggiore rilevanza fisiologica.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4AACC9-1A43-1C75-7E90-6CBD1A2C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TEMATICA 3. Tecnologie di bioprinting per la diagnostica e la terapia di precisione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b="1" dirty="0">
                <a:effectLst/>
                <a:latin typeface="Arial" panose="020B0604020202020204" pitchFamily="34" charset="0"/>
              </a:rPr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06813540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Questa tematica è dedicata allo sviluppo di </a:t>
            </a:r>
            <a:r>
              <a:rPr lang="it-IT" sz="1800" dirty="0">
                <a:effectLst/>
                <a:latin typeface="Arial" panose="020B0604020202020204" pitchFamily="34" charset="0"/>
              </a:rPr>
              <a:t>sistemi di somministrazione di farmaci basati su matrici e dispositivi tridimensionali per il trattamento locoregionale  </a:t>
            </a:r>
          </a:p>
          <a:p>
            <a:pPr marL="0" indent="0">
              <a:buNone/>
            </a:pPr>
            <a:endParaRPr lang="it-IT" sz="18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</a:rPr>
              <a:t>L’obiettivo di questa tematica è generare un avanzamento significativo nel campo della somministrazione locoregionale di farmaci, con un’attenzione specifica ma non esclusiva per i tumori (ad esclusione di applicazioni di medicina rigenerativa e nell’ambito del trattamento di infezioni), utilizzando matrici e dispositivi tridimensionali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</a:rPr>
              <a:t>Questa tematica supporta progetti di ricerca interdisciplinari che esplorino la progettazione, la fabbricazione, la caratterizzazione e l'applicazione di questi dispositivi e dei loro materiali, per migliorare l'efficacia e la sicurezza della somministrazione dei farmaci, superando i limiti della somministrazione sistemica. 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682EF5-2F3F-E092-96A9-D7BA8D40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>
                <a:effectLst/>
                <a:latin typeface="Arial" panose="020B0604020202020204" pitchFamily="34" charset="0"/>
              </a:rPr>
              <a:t>TEMATICA 4. Matrici e dispositivi tridimensionali per </a:t>
            </a:r>
            <a:r>
              <a:rPr lang="it-IT" sz="2800" b="1" dirty="0" err="1">
                <a:effectLst/>
                <a:latin typeface="Arial" panose="020B0604020202020204" pitchFamily="34" charset="0"/>
              </a:rPr>
              <a:t>drug</a:t>
            </a:r>
            <a:r>
              <a:rPr lang="it-IT" sz="2800" b="1" dirty="0">
                <a:effectLst/>
                <a:latin typeface="Arial" panose="020B0604020202020204" pitchFamily="34" charset="0"/>
              </a:rPr>
              <a:t> delivery locoregionale. </a:t>
            </a:r>
            <a:br>
              <a:rPr lang="it-IT" sz="2800" dirty="0">
                <a:effectLst/>
                <a:latin typeface="Arial" panose="020B0604020202020204" pitchFamily="34" charset="0"/>
              </a:rPr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23513746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838200" y="2115751"/>
            <a:ext cx="10515600" cy="38858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</a:rPr>
              <a:t>Dotazione (contributo erogabile) massima per progetti sul 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Topic</a:t>
            </a:r>
            <a:r>
              <a:rPr lang="it-IT" sz="1800" dirty="0">
                <a:effectLst/>
                <a:latin typeface="Arial" panose="020B0604020202020204" pitchFamily="34" charset="0"/>
              </a:rPr>
              <a:t> 1: 350.000€ </a:t>
            </a:r>
            <a:endParaRPr lang="it-IT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</a:rPr>
              <a:t>Costo minimo di progetto sul 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Topic</a:t>
            </a:r>
            <a:r>
              <a:rPr lang="it-IT" sz="1800" dirty="0">
                <a:effectLst/>
                <a:latin typeface="Arial" panose="020B0604020202020204" pitchFamily="34" charset="0"/>
              </a:rPr>
              <a:t> 1: 300.000€ </a:t>
            </a: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</a:rPr>
              <a:t>Dotazione (contributo erogabile) massima per progetti sul 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Topic</a:t>
            </a:r>
            <a:r>
              <a:rPr lang="it-IT" sz="1800" dirty="0">
                <a:effectLst/>
                <a:latin typeface="Arial" panose="020B0604020202020204" pitchFamily="34" charset="0"/>
              </a:rPr>
              <a:t> 2: 250.000€ </a:t>
            </a: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</a:rPr>
              <a:t>Costo minimo di progetto sul 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Topic</a:t>
            </a:r>
            <a:r>
              <a:rPr lang="it-IT" sz="1800" dirty="0">
                <a:effectLst/>
                <a:latin typeface="Arial" panose="020B0604020202020204" pitchFamily="34" charset="0"/>
              </a:rPr>
              <a:t> 2: 200.000€ </a:t>
            </a: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</a:rPr>
              <a:t>Dotazione (contributo erogabile) massima per progetti sul 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Topic</a:t>
            </a:r>
            <a:r>
              <a:rPr lang="it-IT" sz="1800" dirty="0">
                <a:effectLst/>
                <a:latin typeface="Arial" panose="020B0604020202020204" pitchFamily="34" charset="0"/>
              </a:rPr>
              <a:t> 3: 425.000€ </a:t>
            </a: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</a:rPr>
              <a:t>Costo minimo di progetto sul 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Topic</a:t>
            </a:r>
            <a:r>
              <a:rPr lang="it-IT" sz="1800" dirty="0">
                <a:effectLst/>
                <a:latin typeface="Arial" panose="020B0604020202020204" pitchFamily="34" charset="0"/>
              </a:rPr>
              <a:t> 3: 375.000€ </a:t>
            </a:r>
          </a:p>
          <a:p>
            <a:pPr marL="0" indent="0">
              <a:buNone/>
            </a:pPr>
            <a:endParaRPr lang="it-IT" sz="18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</a:rPr>
              <a:t>Dotazione (contributo erogabile) massima per progetti sul 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Topic</a:t>
            </a:r>
            <a:r>
              <a:rPr lang="it-IT" sz="1800" dirty="0">
                <a:effectLst/>
                <a:latin typeface="Arial" panose="020B0604020202020204" pitchFamily="34" charset="0"/>
              </a:rPr>
              <a:t> 4: 400.000€ </a:t>
            </a: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</a:rPr>
              <a:t>Costo minimo di progetto sul 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Topic</a:t>
            </a:r>
            <a:r>
              <a:rPr lang="it-IT" sz="1800" dirty="0">
                <a:effectLst/>
                <a:latin typeface="Arial" panose="020B0604020202020204" pitchFamily="34" charset="0"/>
              </a:rPr>
              <a:t> 4: 350.000€ </a:t>
            </a:r>
          </a:p>
          <a:p>
            <a:pPr marL="0" indent="0">
              <a:buNone/>
            </a:pPr>
            <a:endParaRPr lang="it-IT" sz="18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effectLst/>
              <a:latin typeface="Arial" panose="020B0604020202020204" pitchFamily="34" charset="0"/>
            </a:endParaRPr>
          </a:p>
          <a:p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4E365B-C641-D8B5-33FC-AA60C106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 sz="2500" dirty="0">
                <a:latin typeface="Arial" panose="020B0604020202020204" pitchFamily="34" charset="0"/>
                <a:cs typeface="Arial" panose="020B0604020202020204" pitchFamily="34" charset="0"/>
              </a:rPr>
              <a:t>Dimensionamento economico per tema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838200" y="1213087"/>
            <a:ext cx="10515600" cy="780115"/>
          </a:xfrm>
          <a:prstGeom prst="rect">
            <a:avLst/>
          </a:prstGeo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Caratteristiche principali del Bando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697583" y="1843128"/>
            <a:ext cx="10727703" cy="453429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i="1" u="sng" dirty="0">
                <a:latin typeface="Arial" panose="020B0604020202020204" pitchFamily="34" charset="0"/>
                <a:cs typeface="Arial" panose="020B0604020202020204" pitchFamily="34" charset="0"/>
              </a:rPr>
              <a:t>Progetti finanziabili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Sono finanziabili interventi nella forma di progetti di ricerca industriale e/o di sviluppo sperimentale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 collaborazione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 minimo di 2 soggetti e un massimo di 4 soggetti)</a:t>
            </a:r>
          </a:p>
          <a:p>
            <a:pPr marL="0" lv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Dotazione finanziaria per Soggetti localizzati nelle Regioni del Nord/Centro Italia: fino a € 360.000;</a:t>
            </a:r>
          </a:p>
          <a:p>
            <a:pPr marL="0" lv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Dotazione finanziaria per Soggetti localizzati nelle Regioni del Mezzogiorno (“quota Sud”: Abruzzo, Molise, Puglia, Basilicata, Campania, Calabria, Sicilia, Sardegna) non meno di 1.065.000€</a:t>
            </a:r>
          </a:p>
          <a:p>
            <a:pPr marL="0" lv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it-IT" sz="3000" b="1" dirty="0">
                <a:solidFill>
                  <a:srgbClr val="B27F47"/>
                </a:solidFill>
                <a:latin typeface="Arial" panose="020B0604020202020204" pitchFamily="34" charset="0"/>
                <a:cs typeface="Arial" panose="020B0604020202020204" pitchFamily="34" charset="0"/>
                <a:sym typeface="Titillium Bd"/>
              </a:rPr>
              <a:t>Richiesta informazioni e presentazione proposte: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richieste di informazioni e la domanda di finanziamento dovrà essere inviata tramite posta elettronica certificata (PEC) all’indirizzo </a:t>
            </a:r>
            <a:r>
              <a:rPr lang="it-IT" sz="4100" dirty="0">
                <a:latin typeface="Arial" panose="020B0604020202020204" pitchFamily="34" charset="0"/>
                <a:cs typeface="Arial" panose="020B0604020202020204" pitchFamily="34" charset="0"/>
              </a:rPr>
              <a:t>healitalia_pnrr_bac@pec.unimore.it</a:t>
            </a:r>
          </a:p>
          <a:p>
            <a:pPr marL="0" lv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Caratteristiche principali del Bando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537328" y="1857081"/>
            <a:ext cx="10816472" cy="431988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i="1" u="sng" dirty="0">
                <a:latin typeface="Arial" panose="020B0604020202020204" pitchFamily="34" charset="0"/>
                <a:cs typeface="Arial" panose="020B0604020202020204" pitchFamily="34" charset="0"/>
              </a:rPr>
              <a:t>Soggetti ammissibili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Micro, Piccole e Medie imprese (MPMI)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aventi i parametri dimensionali di cui all’allegato I del REG (CE) n. 800/2008 della Commissione del 6 agosto 2008 (Regolamento generale di esenzione per categoria) in GUUE L 214 del 9.8.2008;</a:t>
            </a:r>
          </a:p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Startup innovative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costituite da non più di 24 mesi (art. 25 del D.L. 179/2012);</a:t>
            </a:r>
          </a:p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Grandi Imprese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(GI);</a:t>
            </a:r>
          </a:p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Imprese straniere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aventi una sede operativa sul territorio italiano (ovvero che si impegnano ad attivare una sede in Italia entro la data di firma del provvedimento di concessione del finanziamento);</a:t>
            </a:r>
          </a:p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Istituti di Ricovero e Cura a Carattere Scientifico (IRCCS);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Università ed enti vigilati dal MUR;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Organismi di Ricerca iscritti all’Anagrafe Nazionale Ricerca (ANR);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Fondazioni pubbliche e private, iscritte all’ANR, dotate di riconoscimento della personalità giuridica e di uno statuto nel quale venga indicato tra gli obiettivi fondamentali lo svolgimento di attività di Ricerca &amp;Innovazione;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Società consortili e Consorzi a valenza internazionale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a condizione che almeno un partner abbia un’unità operativa in Italia.</a:t>
            </a:r>
          </a:p>
          <a:p>
            <a:pPr marL="0" indent="0"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1157</Words>
  <Application>Microsoft Macintosh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Titillium</vt:lpstr>
      <vt:lpstr>Titillium Bd</vt:lpstr>
      <vt:lpstr>Wingdings</vt:lpstr>
      <vt:lpstr>Tema di Office</vt:lpstr>
      <vt:lpstr>Presentazione Bandi a Cascata  Spoke 6 - Healthy Toolbox</vt:lpstr>
      <vt:lpstr>PowerPoint Presentation</vt:lpstr>
      <vt:lpstr>TEMATICA 1. Piattaforme tecnologiche per la sintesi e la caratterizzazione di materiali nanostrutturati.  </vt:lpstr>
      <vt:lpstr>TEMATICA 2. Modifica del genoma attraverso sistemi di delivery nanostrutturati per la medicina personalizzata. </vt:lpstr>
      <vt:lpstr>TEMATICA 3. Tecnologie di bioprinting per la diagnostica e la terapia di precisione  </vt:lpstr>
      <vt:lpstr>TEMATICA 4. Matrici e dispositivi tridimensionali per drug delivery locoregionale.  </vt:lpstr>
      <vt:lpstr>Dimensionamento economico per tema</vt:lpstr>
      <vt:lpstr>Caratteristiche principali del Bando</vt:lpstr>
      <vt:lpstr>Caratteristiche principali del Bando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Utente</dc:creator>
  <cp:lastModifiedBy>Carlo Augusto BORTOLOTTI</cp:lastModifiedBy>
  <cp:revision>8</cp:revision>
  <dcterms:modified xsi:type="dcterms:W3CDTF">2023-12-15T08:31:21Z</dcterms:modified>
</cp:coreProperties>
</file>