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3" r:id="rId4"/>
    <p:sldId id="258" r:id="rId5"/>
    <p:sldId id="259" r:id="rId6"/>
    <p:sldId id="260" r:id="rId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04" d="100"/>
          <a:sy n="104" d="100"/>
        </p:scale>
        <p:origin x="1440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4" name="Shape 13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1-sm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2349"/>
            <a:ext cx="12192000" cy="520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image2-sma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5842"/>
            <a:ext cx="12192000" cy="1219201"/>
          </a:xfrm>
          <a:prstGeom prst="rect">
            <a:avLst/>
          </a:prstGeom>
          <a:ln w="12700">
            <a:solidFill>
              <a:srgbClr val="DDDDDD"/>
            </a:solidFill>
            <a:miter lim="400000"/>
          </a:ln>
        </p:spPr>
      </p:pic>
      <p:pic>
        <p:nvPicPr>
          <p:cNvPr id="16" name="image3-small.jpg"/>
          <p:cNvPicPr>
            <a:picLocks noChangeAspect="1"/>
          </p:cNvPicPr>
          <p:nvPr/>
        </p:nvPicPr>
        <p:blipFill>
          <a:blip r:embed="rId4"/>
          <a:srcRect b="9003"/>
          <a:stretch>
            <a:fillRect/>
          </a:stretch>
        </p:blipFill>
        <p:spPr>
          <a:xfrm>
            <a:off x="-5358" y="1256666"/>
            <a:ext cx="12202759" cy="5038671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838200" y="1335636"/>
            <a:ext cx="3795446" cy="2414431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t>Fare clic per modificare lo stile del titolo dello schema</a:t>
            </a:r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838200" y="3879436"/>
            <a:ext cx="3795446" cy="1655763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 marL="0" indent="0">
              <a:buSzTx/>
              <a:buFontTx/>
              <a:buNone/>
              <a:defRPr sz="2400"/>
            </a:lvl1pPr>
          </a:lstStyle>
          <a:p>
            <a:r>
              <a:t>Fare clic per modificare lo stile del sottotitolo dello schema</a:t>
            </a:r>
          </a:p>
        </p:txBody>
      </p:sp>
      <p:sp>
        <p:nvSpPr>
          <p:cNvPr id="19" name="Shape 19"/>
          <p:cNvSpPr>
            <a:spLocks noGrp="1"/>
          </p:cNvSpPr>
          <p:nvPr>
            <p:ph type="pic" sz="half" idx="13"/>
          </p:nvPr>
        </p:nvSpPr>
        <p:spPr>
          <a:xfrm>
            <a:off x="5188448" y="2157002"/>
            <a:ext cx="5512890" cy="362368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20" name="image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9726" y="287396"/>
            <a:ext cx="2366022" cy="612001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title"/>
          </p:nvPr>
        </p:nvSpPr>
        <p:spPr>
          <a:xfrm>
            <a:off x="8724900" y="1335635"/>
            <a:ext cx="2628900" cy="4841329"/>
          </a:xfrm>
          <a:prstGeom prst="rect">
            <a:avLst/>
          </a:prstGeom>
        </p:spPr>
        <p:txBody>
          <a:bodyPr/>
          <a:lstStyle/>
          <a:p>
            <a:r>
              <a:t>Fare clic per modificare lo stile del titolo dello schema</a:t>
            </a:r>
          </a:p>
        </p:txBody>
      </p:sp>
      <p:sp>
        <p:nvSpPr>
          <p:cNvPr id="117" name="Shape 117"/>
          <p:cNvSpPr>
            <a:spLocks noGrp="1"/>
          </p:cNvSpPr>
          <p:nvPr>
            <p:ph type="body" idx="1"/>
          </p:nvPr>
        </p:nvSpPr>
        <p:spPr>
          <a:xfrm>
            <a:off x="838200" y="1335635"/>
            <a:ext cx="7734300" cy="4841328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t>Modifica gli stili del testo dello schema</a:t>
            </a:r>
          </a:p>
          <a:p>
            <a:pPr lvl="1"/>
            <a:r>
              <a:t>Secondo livello</a:t>
            </a:r>
          </a:p>
          <a:p>
            <a:pPr lvl="2"/>
            <a:r>
              <a:t>Terzo livello</a:t>
            </a:r>
          </a:p>
          <a:p>
            <a:pPr lvl="3"/>
            <a:r>
              <a:t>Quarto livello</a:t>
            </a:r>
          </a:p>
          <a:p>
            <a:pPr lvl="4"/>
            <a:r>
              <a:t>Quinto livello</a:t>
            </a:r>
          </a:p>
        </p:txBody>
      </p:sp>
      <p:sp>
        <p:nvSpPr>
          <p:cNvPr id="118" name="Shape 1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Fare clic per modificare lo stile del titolo dello schema</a:t>
            </a:r>
          </a:p>
        </p:txBody>
      </p:sp>
      <p:sp>
        <p:nvSpPr>
          <p:cNvPr id="126" name="Shape 126"/>
          <p:cNvSpPr>
            <a:spLocks noGrp="1"/>
          </p:cNvSpPr>
          <p:nvPr>
            <p:ph type="body" idx="1"/>
          </p:nvPr>
        </p:nvSpPr>
        <p:spPr>
          <a:xfrm>
            <a:off x="838200" y="2291137"/>
            <a:ext cx="10515600" cy="388582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t>Fare clic per modificare gli stili del testo dello schema</a:t>
            </a:r>
          </a:p>
          <a:p>
            <a:pPr lvl="1"/>
            <a:r>
              <a:t>Secondo livello</a:t>
            </a:r>
          </a:p>
          <a:p>
            <a:pPr lvl="2"/>
            <a:r>
              <a:t>Terzo livello</a:t>
            </a:r>
          </a:p>
          <a:p>
            <a:pPr lvl="3"/>
            <a:r>
              <a:t>Quarto livello</a:t>
            </a:r>
          </a:p>
          <a:p>
            <a:pPr lvl="4"/>
            <a:r>
              <a:t>Quinto livello</a:t>
            </a:r>
          </a:p>
        </p:txBody>
      </p:sp>
      <p:sp>
        <p:nvSpPr>
          <p:cNvPr id="127" name="Shape 1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1-sm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2349"/>
            <a:ext cx="12192000" cy="520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image2-sma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5842"/>
            <a:ext cx="12192000" cy="1219201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838200" y="1335635"/>
            <a:ext cx="10515600" cy="544536"/>
          </a:xfrm>
          <a:prstGeom prst="rect">
            <a:avLst/>
          </a:prstGeom>
        </p:spPr>
        <p:txBody>
          <a:bodyPr/>
          <a:lstStyle/>
          <a:p>
            <a:r>
              <a:t>Fare clic per modificare lo stile del titolo dello schema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idx="1"/>
          </p:nvPr>
        </p:nvSpPr>
        <p:spPr>
          <a:xfrm>
            <a:off x="838200" y="2496618"/>
            <a:ext cx="10515600" cy="368034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t>Modifica gli stili del testo dello schema</a:t>
            </a:r>
          </a:p>
          <a:p>
            <a:pPr lvl="1"/>
            <a:r>
              <a:t>Secondo livello</a:t>
            </a:r>
          </a:p>
          <a:p>
            <a:pPr lvl="2"/>
            <a:r>
              <a:t>Terzo livello</a:t>
            </a:r>
          </a:p>
          <a:p>
            <a:pPr lvl="3"/>
            <a:r>
              <a:t>Quarto livello</a:t>
            </a:r>
          </a:p>
          <a:p>
            <a:pPr lvl="4"/>
            <a:r>
              <a:t>Quinto livello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sz="quarter" idx="13"/>
          </p:nvPr>
        </p:nvSpPr>
        <p:spPr>
          <a:xfrm>
            <a:off x="838200" y="1931597"/>
            <a:ext cx="10515600" cy="452008"/>
          </a:xfrm>
          <a:prstGeom prst="rect">
            <a:avLst/>
          </a:prstGeom>
        </p:spPr>
        <p:txBody>
          <a:bodyPr/>
          <a:lstStyle/>
          <a:p>
            <a:pPr indent="-457200">
              <a:spcBef>
                <a:spcPts val="0"/>
              </a:spcBef>
              <a:buSzTx/>
              <a:buFontTx/>
              <a:buNone/>
              <a:defRPr sz="2400" b="1">
                <a:solidFill>
                  <a:srgbClr val="B27F47"/>
                </a:solidFill>
                <a:latin typeface="Titillium Bd"/>
                <a:ea typeface="Titillium Bd"/>
                <a:cs typeface="Titillium Bd"/>
                <a:sym typeface="Titillium Bd"/>
              </a:defRPr>
            </a:pPr>
            <a:endParaRPr/>
          </a:p>
        </p:txBody>
      </p:sp>
      <p:pic>
        <p:nvPicPr>
          <p:cNvPr id="33" name="image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5974" y="277758"/>
            <a:ext cx="2366023" cy="612001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xfrm>
            <a:off x="838200" y="1335636"/>
            <a:ext cx="4925603" cy="2414431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t>Fare clic per modificare lo stile del titolo dello schema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sz="quarter" idx="1"/>
          </p:nvPr>
        </p:nvSpPr>
        <p:spPr>
          <a:xfrm>
            <a:off x="838200" y="3879436"/>
            <a:ext cx="4925603" cy="1655763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 marL="0" indent="0">
              <a:buSzTx/>
              <a:buFontTx/>
              <a:buNone/>
              <a:defRPr sz="2400"/>
            </a:lvl1pPr>
          </a:lstStyle>
          <a:p>
            <a:r>
              <a:t>Fare clic per modificare lo stile del sottotitolo dello schema</a:t>
            </a:r>
          </a:p>
        </p:txBody>
      </p:sp>
      <p:sp>
        <p:nvSpPr>
          <p:cNvPr id="43" name="Shape 43"/>
          <p:cNvSpPr>
            <a:spLocks noGrp="1"/>
          </p:cNvSpPr>
          <p:nvPr>
            <p:ph type="pic" sz="half" idx="13"/>
          </p:nvPr>
        </p:nvSpPr>
        <p:spPr>
          <a:xfrm>
            <a:off x="6096000" y="1335636"/>
            <a:ext cx="5257800" cy="452541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4" name="Shape 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Fare clic per modificare lo stile del titolo dello schema</a:t>
            </a:r>
          </a:p>
        </p:txBody>
      </p:sp>
      <p:sp>
        <p:nvSpPr>
          <p:cNvPr id="52" name="Shape 52"/>
          <p:cNvSpPr>
            <a:spLocks noGrp="1"/>
          </p:cNvSpPr>
          <p:nvPr>
            <p:ph type="body" sz="half" idx="1"/>
          </p:nvPr>
        </p:nvSpPr>
        <p:spPr>
          <a:xfrm>
            <a:off x="838200" y="2496618"/>
            <a:ext cx="5181600" cy="368034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t>Modifica gli stili del testo dello schema</a:t>
            </a:r>
          </a:p>
          <a:p>
            <a:pPr lvl="1"/>
            <a:r>
              <a:t>Secondo livello</a:t>
            </a:r>
          </a:p>
          <a:p>
            <a:pPr lvl="2"/>
            <a:r>
              <a:t>Terzo livello</a:t>
            </a:r>
          </a:p>
          <a:p>
            <a:pPr lvl="3"/>
            <a:r>
              <a:t>Quarto livello</a:t>
            </a:r>
          </a:p>
          <a:p>
            <a:pPr lvl="4"/>
            <a:r>
              <a:t>Quinto livello</a:t>
            </a:r>
          </a:p>
        </p:txBody>
      </p:sp>
      <p:sp>
        <p:nvSpPr>
          <p:cNvPr id="53" name="Shape 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xfrm>
            <a:off x="838200" y="1335636"/>
            <a:ext cx="10515600" cy="540000"/>
          </a:xfrm>
          <a:prstGeom prst="rect">
            <a:avLst/>
          </a:prstGeom>
        </p:spPr>
        <p:txBody>
          <a:bodyPr/>
          <a:lstStyle/>
          <a:p>
            <a:r>
              <a:t>Fare clic per modificare lo stile del titolo dello schema</a:t>
            </a:r>
          </a:p>
        </p:txBody>
      </p:sp>
      <p:sp>
        <p:nvSpPr>
          <p:cNvPr id="61" name="Shape 61"/>
          <p:cNvSpPr>
            <a:spLocks noGrp="1"/>
          </p:cNvSpPr>
          <p:nvPr>
            <p:ph type="body" sz="quarter" idx="1"/>
          </p:nvPr>
        </p:nvSpPr>
        <p:spPr>
          <a:xfrm>
            <a:off x="838200" y="1931597"/>
            <a:ext cx="10515600" cy="452008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 indent="-457200">
              <a:spcBef>
                <a:spcPts val="0"/>
              </a:spcBef>
              <a:buSzTx/>
              <a:buFontTx/>
              <a:buNone/>
              <a:defRPr sz="2400" b="1">
                <a:solidFill>
                  <a:srgbClr val="B27F47"/>
                </a:solidFill>
                <a:latin typeface="Titillium Bd"/>
                <a:ea typeface="Titillium Bd"/>
                <a:cs typeface="Titillium Bd"/>
                <a:sym typeface="Titillium Bd"/>
              </a:defRPr>
            </a:lvl1pPr>
          </a:lstStyle>
          <a:p>
            <a:r>
              <a:t>Click to edit Master sub-title styles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Fare clic per modificare lo stile del titolo dello schema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image1-sm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2349"/>
            <a:ext cx="12192000" cy="520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image2-sma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5842"/>
            <a:ext cx="12192000" cy="1219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9" name="image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9726" y="287396"/>
            <a:ext cx="2366022" cy="612001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Shape 8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/>
          </p:cNvSpPr>
          <p:nvPr>
            <p:ph type="body" sz="half" idx="1"/>
          </p:nvPr>
        </p:nvSpPr>
        <p:spPr>
          <a:xfrm>
            <a:off x="5183187" y="1335636"/>
            <a:ext cx="6172201" cy="484132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Modifica gli stili del testo dello schema</a:t>
            </a:r>
          </a:p>
          <a:p>
            <a:pPr lvl="1"/>
            <a:r>
              <a:t>Secondo livello</a:t>
            </a:r>
          </a:p>
          <a:p>
            <a:pPr lvl="2"/>
            <a:r>
              <a:t>Terzo livello</a:t>
            </a:r>
          </a:p>
          <a:p>
            <a:pPr lvl="3"/>
            <a:r>
              <a:t>Quarto livello</a:t>
            </a:r>
          </a:p>
          <a:p>
            <a:pPr lvl="4"/>
            <a:r>
              <a:t>Quinto livello</a:t>
            </a:r>
          </a:p>
        </p:txBody>
      </p:sp>
      <p:sp>
        <p:nvSpPr>
          <p:cNvPr id="88" name="Shape 88"/>
          <p:cNvSpPr>
            <a:spLocks noGrp="1"/>
          </p:cNvSpPr>
          <p:nvPr>
            <p:ph type="body" sz="quarter" idx="13"/>
          </p:nvPr>
        </p:nvSpPr>
        <p:spPr>
          <a:xfrm>
            <a:off x="839787" y="2496618"/>
            <a:ext cx="3932239" cy="3680345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89" name="Shape 89"/>
          <p:cNvSpPr>
            <a:spLocks noGrp="1"/>
          </p:cNvSpPr>
          <p:nvPr>
            <p:ph type="title"/>
          </p:nvPr>
        </p:nvSpPr>
        <p:spPr>
          <a:xfrm>
            <a:off x="838200" y="1335636"/>
            <a:ext cx="3932238" cy="780115"/>
          </a:xfrm>
          <a:prstGeom prst="rect">
            <a:avLst/>
          </a:prstGeom>
        </p:spPr>
        <p:txBody>
          <a:bodyPr/>
          <a:lstStyle/>
          <a:p>
            <a:r>
              <a:t>Fare clic per modificare lo stile del titolo dello schema</a:t>
            </a:r>
          </a:p>
        </p:txBody>
      </p:sp>
      <p:sp>
        <p:nvSpPr>
          <p:cNvPr id="90" name="Shape 9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Fare clic per modificare lo stile del titolo dello schema</a:t>
            </a:r>
          </a:p>
        </p:txBody>
      </p:sp>
      <p:sp>
        <p:nvSpPr>
          <p:cNvPr id="108" name="Shape 108"/>
          <p:cNvSpPr>
            <a:spLocks noGrp="1"/>
          </p:cNvSpPr>
          <p:nvPr>
            <p:ph type="body" idx="1"/>
          </p:nvPr>
        </p:nvSpPr>
        <p:spPr>
          <a:xfrm>
            <a:off x="838200" y="2291137"/>
            <a:ext cx="10515600" cy="388582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t>Modifica gli stili del testo dello schema</a:t>
            </a:r>
          </a:p>
          <a:p>
            <a:pPr lvl="1"/>
            <a:r>
              <a:t>Secondo livello</a:t>
            </a:r>
          </a:p>
          <a:p>
            <a:pPr lvl="2"/>
            <a:r>
              <a:t>Terzo livello</a:t>
            </a:r>
          </a:p>
          <a:p>
            <a:pPr lvl="3"/>
            <a:r>
              <a:t>Quarto livello</a:t>
            </a:r>
          </a:p>
          <a:p>
            <a:pPr lvl="4"/>
            <a:r>
              <a:t>Quinto livello</a:t>
            </a:r>
          </a:p>
        </p:txBody>
      </p:sp>
      <p:sp>
        <p:nvSpPr>
          <p:cNvPr id="109" name="Shape 10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-small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6352349"/>
            <a:ext cx="12192000" cy="520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2-small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-25842"/>
            <a:ext cx="12192000" cy="121920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838200" y="1335636"/>
            <a:ext cx="10515600" cy="7801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Fare clic per modificare lo stile del titolo dello schema</a:t>
            </a:r>
          </a:p>
        </p:txBody>
      </p:sp>
      <p:pic>
        <p:nvPicPr>
          <p:cNvPr id="5" name="image4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589726" y="287396"/>
            <a:ext cx="2366022" cy="6120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normAutofit/>
          </a:bodyPr>
          <a:lstStyle/>
          <a:p>
            <a:endParaRPr/>
          </a:p>
        </p:txBody>
      </p:sp>
      <p:sp>
        <p:nvSpPr>
          <p:cNvPr id="7" name="Shape 7"/>
          <p:cNvSpPr>
            <a:spLocks noGrp="1"/>
          </p:cNvSpPr>
          <p:nvPr>
            <p:ph type="sldNum" sz="quarter" idx="2"/>
          </p:nvPr>
        </p:nvSpPr>
        <p:spPr>
          <a:xfrm>
            <a:off x="5945046" y="6459030"/>
            <a:ext cx="301908" cy="3073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ctr">
              <a:defRPr sz="1400">
                <a:solidFill>
                  <a:srgbClr val="FFFFFF">
                    <a:alpha val="50000"/>
                  </a:srgbClr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B27F47"/>
          </a:solidFill>
          <a:uFillTx/>
          <a:latin typeface="Titillium Bd"/>
          <a:ea typeface="Titillium Bd"/>
          <a:cs typeface="Titillium Bd"/>
          <a:sym typeface="Titillium Bd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B27F47"/>
          </a:solidFill>
          <a:uFillTx/>
          <a:latin typeface="Titillium Bd"/>
          <a:ea typeface="Titillium Bd"/>
          <a:cs typeface="Titillium Bd"/>
          <a:sym typeface="Titillium Bd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B27F47"/>
          </a:solidFill>
          <a:uFillTx/>
          <a:latin typeface="Titillium Bd"/>
          <a:ea typeface="Titillium Bd"/>
          <a:cs typeface="Titillium Bd"/>
          <a:sym typeface="Titillium Bd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B27F47"/>
          </a:solidFill>
          <a:uFillTx/>
          <a:latin typeface="Titillium Bd"/>
          <a:ea typeface="Titillium Bd"/>
          <a:cs typeface="Titillium Bd"/>
          <a:sym typeface="Titillium Bd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B27F47"/>
          </a:solidFill>
          <a:uFillTx/>
          <a:latin typeface="Titillium Bd"/>
          <a:ea typeface="Titillium Bd"/>
          <a:cs typeface="Titillium Bd"/>
          <a:sym typeface="Titillium Bd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B27F47"/>
          </a:solidFill>
          <a:uFillTx/>
          <a:latin typeface="Titillium Bd"/>
          <a:ea typeface="Titillium Bd"/>
          <a:cs typeface="Titillium Bd"/>
          <a:sym typeface="Titillium Bd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B27F47"/>
          </a:solidFill>
          <a:uFillTx/>
          <a:latin typeface="Titillium Bd"/>
          <a:ea typeface="Titillium Bd"/>
          <a:cs typeface="Titillium Bd"/>
          <a:sym typeface="Titillium Bd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B27F47"/>
          </a:solidFill>
          <a:uFillTx/>
          <a:latin typeface="Titillium Bd"/>
          <a:ea typeface="Titillium Bd"/>
          <a:cs typeface="Titillium Bd"/>
          <a:sym typeface="Titillium Bd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B27F47"/>
          </a:solidFill>
          <a:uFillTx/>
          <a:latin typeface="Titillium Bd"/>
          <a:ea typeface="Titillium Bd"/>
          <a:cs typeface="Titillium Bd"/>
          <a:sym typeface="Titillium Bd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Titillium"/>
          <a:ea typeface="Titillium"/>
          <a:cs typeface="Titillium"/>
          <a:sym typeface="Titillium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Titillium"/>
          <a:ea typeface="Titillium"/>
          <a:cs typeface="Titillium"/>
          <a:sym typeface="Titillium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Titillium"/>
          <a:ea typeface="Titillium"/>
          <a:cs typeface="Titillium"/>
          <a:sym typeface="Titillium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Titillium"/>
          <a:ea typeface="Titillium"/>
          <a:cs typeface="Titillium"/>
          <a:sym typeface="Titillium"/>
        </a:defRPr>
      </a:lvl4pPr>
      <a:lvl5pPr marL="2228850" marR="0" indent="-40005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Titillium"/>
          <a:ea typeface="Titillium"/>
          <a:cs typeface="Titillium"/>
          <a:sym typeface="Titillium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Titillium"/>
          <a:ea typeface="Titillium"/>
          <a:cs typeface="Titillium"/>
          <a:sym typeface="Titillium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Titillium"/>
          <a:ea typeface="Titillium"/>
          <a:cs typeface="Titillium"/>
          <a:sym typeface="Titillium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Titillium"/>
          <a:ea typeface="Titillium"/>
          <a:cs typeface="Titillium"/>
          <a:sym typeface="Titillium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Titillium"/>
          <a:ea typeface="Titillium"/>
          <a:cs typeface="Titillium"/>
          <a:sym typeface="Titillium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tillium"/>
        </a:defRPr>
      </a:lvl1pPr>
      <a:lvl2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tillium"/>
        </a:defRPr>
      </a:lvl2pPr>
      <a:lvl3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tillium"/>
        </a:defRPr>
      </a:lvl3pPr>
      <a:lvl4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tillium"/>
        </a:defRPr>
      </a:lvl4pPr>
      <a:lvl5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tillium"/>
        </a:defRPr>
      </a:lvl5pPr>
      <a:lvl6pPr marL="0" marR="0" indent="2286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tillium"/>
        </a:defRPr>
      </a:lvl6pPr>
      <a:lvl7pPr marL="0" marR="0" indent="2743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tillium"/>
        </a:defRPr>
      </a:lvl7pPr>
      <a:lvl8pPr marL="0" marR="0" indent="3200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tillium"/>
        </a:defRPr>
      </a:lvl8pPr>
      <a:lvl9pPr marL="0" marR="0" indent="3657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tillium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tiff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tiff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emf"/><Relationship Id="rId5" Type="http://schemas.openxmlformats.org/officeDocument/2006/relationships/image" Target="../media/image8.tiff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mailto:protocollo@pec.unipi.it" TargetMode="Externa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tiff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/>
          </p:cNvSpPr>
          <p:nvPr>
            <p:ph type="ctrTitle"/>
          </p:nvPr>
        </p:nvSpPr>
        <p:spPr>
          <a:xfrm>
            <a:off x="766280" y="2883828"/>
            <a:ext cx="3795447" cy="241443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it-IT" dirty="0" err="1"/>
              <a:t>Spoke</a:t>
            </a:r>
            <a:r>
              <a:rPr lang="it-IT" dirty="0"/>
              <a:t> 8 </a:t>
            </a:r>
            <a:br>
              <a:rPr lang="it-IT" dirty="0"/>
            </a:br>
            <a:br>
              <a:rPr lang="it-IT" dirty="0"/>
            </a:br>
            <a:r>
              <a:rPr lang="it-IT" dirty="0"/>
              <a:t>Clinical Exploitation</a:t>
            </a:r>
            <a:br>
              <a:rPr lang="it-IT" dirty="0"/>
            </a:br>
            <a:endParaRPr dirty="0"/>
          </a:p>
        </p:txBody>
      </p:sp>
      <p:pic>
        <p:nvPicPr>
          <p:cNvPr id="138" name="pasted-image.png"/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t="13241" b="41916"/>
          <a:stretch>
            <a:fillRect/>
          </a:stretch>
        </p:blipFill>
        <p:spPr>
          <a:xfrm>
            <a:off x="5174625" y="2358170"/>
            <a:ext cx="5712432" cy="2561623"/>
          </a:xfrm>
          <a:prstGeom prst="rect">
            <a:avLst/>
          </a:prstGeom>
        </p:spPr>
      </p:pic>
      <p:grpSp>
        <p:nvGrpSpPr>
          <p:cNvPr id="2" name="Gruppo 1">
            <a:extLst>
              <a:ext uri="{FF2B5EF4-FFF2-40B4-BE49-F238E27FC236}">
                <a16:creationId xmlns:a16="http://schemas.microsoft.com/office/drawing/2014/main" id="{9ACBDDF8-1B6C-F8FC-0771-662E11A2A428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31977"/>
            <a:ext cx="12192000" cy="1143194"/>
            <a:chOff x="171450" y="127000"/>
            <a:chExt cx="7557770" cy="708661"/>
          </a:xfrm>
        </p:grpSpPr>
        <p:pic>
          <p:nvPicPr>
            <p:cNvPr id="3" name="Immagine 2" descr="Immagine che contiene testo, schermata, Carattere, logo&#10;&#10;Descrizione generata automaticamente">
              <a:extLst>
                <a:ext uri="{FF2B5EF4-FFF2-40B4-BE49-F238E27FC236}">
                  <a16:creationId xmlns:a16="http://schemas.microsoft.com/office/drawing/2014/main" id="{41DE4B74-86FD-144B-77CF-8E78BAA385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514" t="8527" b="43893"/>
            <a:stretch/>
          </p:blipFill>
          <p:spPr bwMode="auto">
            <a:xfrm>
              <a:off x="171450" y="127000"/>
              <a:ext cx="7557770" cy="70866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E3ED9678-54D3-2AB6-57D7-4524D9B689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4" b="33845"/>
            <a:stretch/>
          </p:blipFill>
          <p:spPr bwMode="auto">
            <a:xfrm>
              <a:off x="171450" y="127001"/>
              <a:ext cx="6758305" cy="70866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Immagine 4" descr="Immagine che contiene testo, schermata, Carattere, logo&#10;&#10;Descrizione generata automaticamente">
              <a:extLst>
                <a:ext uri="{FF2B5EF4-FFF2-40B4-BE49-F238E27FC236}">
                  <a16:creationId xmlns:a16="http://schemas.microsoft.com/office/drawing/2014/main" id="{0BA0371A-AF73-2D75-66B7-73FD0A6FF3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915" t="8490" r="24752" b="33019"/>
            <a:stretch/>
          </p:blipFill>
          <p:spPr bwMode="auto">
            <a:xfrm>
              <a:off x="6457950" y="209550"/>
              <a:ext cx="161290" cy="62611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Immagine 5" descr="Immagine che contiene Carattere, Elementi grafici, logo, cerchio&#10;&#10;Descrizione generata automaticamente">
              <a:extLst>
                <a:ext uri="{FF2B5EF4-FFF2-40B4-BE49-F238E27FC236}">
                  <a16:creationId xmlns:a16="http://schemas.microsoft.com/office/drawing/2014/main" id="{46D51BCE-E82A-6A2B-AE39-597A5E83AE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1950" y="285750"/>
              <a:ext cx="817880" cy="434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mmagine 6" descr="Text, logo&#10;&#10;Description automatically generated">
              <a:extLst>
                <a:ext uri="{FF2B5EF4-FFF2-40B4-BE49-F238E27FC236}">
                  <a16:creationId xmlns:a16="http://schemas.microsoft.com/office/drawing/2014/main" id="{5E156A73-EB18-6433-0926-83124D1FDB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283200" y="400050"/>
              <a:ext cx="1095375" cy="29908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/>
        </p:nvSpPr>
        <p:spPr>
          <a:xfrm>
            <a:off x="6712746" y="6426382"/>
            <a:ext cx="5317226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1400">
                <a:solidFill>
                  <a:srgbClr val="FFFFFF">
                    <a:alpha val="50000"/>
                  </a:srgbClr>
                </a:solidFill>
                <a:latin typeface="Titillium"/>
                <a:ea typeface="Titillium"/>
                <a:cs typeface="Titillium"/>
                <a:sym typeface="Titillium"/>
              </a:defRPr>
            </a:pPr>
            <a:r>
              <a:t>Missione 4 </a:t>
            </a:r>
            <a:r>
              <a:rPr b="1"/>
              <a:t>• Istruzione e Ricerca </a:t>
            </a:r>
          </a:p>
        </p:txBody>
      </p:sp>
      <p:sp>
        <p:nvSpPr>
          <p:cNvPr id="141" name="Shape 141"/>
          <p:cNvSpPr/>
          <p:nvPr/>
        </p:nvSpPr>
        <p:spPr>
          <a:xfrm>
            <a:off x="628042" y="1466455"/>
            <a:ext cx="11242307" cy="48013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sz="2800" b="1">
                <a:solidFill>
                  <a:srgbClr val="B27F47"/>
                </a:solidFill>
                <a:latin typeface="Titillium Bd"/>
                <a:ea typeface="Titillium Bd"/>
                <a:cs typeface="Titillium Bd"/>
                <a:sym typeface="Titillium Bd"/>
              </a:defRPr>
            </a:pPr>
            <a:r>
              <a:rPr lang="it-IT" dirty="0" err="1"/>
              <a:t>Spoke</a:t>
            </a:r>
            <a:r>
              <a:rPr lang="it-IT" dirty="0"/>
              <a:t> 8 - Clinical Exploitation</a:t>
            </a:r>
          </a:p>
          <a:p>
            <a:pPr algn="just">
              <a:defRPr sz="2800" b="1">
                <a:solidFill>
                  <a:srgbClr val="B27F47"/>
                </a:solidFill>
                <a:latin typeface="Titillium Bd"/>
                <a:ea typeface="Titillium Bd"/>
                <a:cs typeface="Titillium Bd"/>
                <a:sym typeface="Titillium Bd"/>
              </a:defRPr>
            </a:pPr>
            <a:endParaRPr lang="it-IT" dirty="0"/>
          </a:p>
          <a:p>
            <a:pPr algn="just">
              <a:defRPr sz="2800" b="1">
                <a:solidFill>
                  <a:srgbClr val="B27F47"/>
                </a:solidFill>
                <a:latin typeface="Titillium Bd"/>
                <a:ea typeface="Titillium Bd"/>
                <a:cs typeface="Titillium Bd"/>
                <a:sym typeface="Titillium Bd"/>
              </a:defRPr>
            </a:pPr>
            <a:r>
              <a:rPr lang="it-IT" dirty="0"/>
              <a:t>Validazione clinica ed implementazione di approcci innovativi di medicina di precisione con </a:t>
            </a:r>
            <a:r>
              <a:rPr lang="it-IT" dirty="0">
                <a:solidFill>
                  <a:srgbClr val="0070C0"/>
                </a:solidFill>
              </a:rPr>
              <a:t>significato predittivo, preventivo, diagnostico e terapeutico</a:t>
            </a:r>
            <a:r>
              <a:rPr lang="it-IT" dirty="0"/>
              <a:t>, basati su fattori clinici e strumenti emergenti di </a:t>
            </a:r>
            <a:r>
              <a:rPr lang="it-IT" dirty="0">
                <a:solidFill>
                  <a:srgbClr val="0070C0"/>
                </a:solidFill>
              </a:rPr>
              <a:t>caratterizzazione molecolare fenotipica e/o genotipica</a:t>
            </a:r>
            <a:r>
              <a:rPr lang="it-IT" dirty="0"/>
              <a:t> e su protocolli decisionali basati </a:t>
            </a:r>
            <a:r>
              <a:rPr lang="it-IT" dirty="0">
                <a:solidFill>
                  <a:srgbClr val="0070C0"/>
                </a:solidFill>
              </a:rPr>
              <a:t>sull'intelligenza artificiale</a:t>
            </a:r>
            <a:r>
              <a:rPr lang="it-IT" dirty="0"/>
              <a:t>.</a:t>
            </a:r>
            <a:endParaRPr dirty="0"/>
          </a:p>
          <a:p>
            <a:pPr algn="just">
              <a:defRPr sz="2800" b="1">
                <a:solidFill>
                  <a:srgbClr val="B27F47"/>
                </a:solidFill>
                <a:latin typeface="Titillium Bd"/>
                <a:ea typeface="Titillium Bd"/>
                <a:cs typeface="Titillium Bd"/>
                <a:sym typeface="Titillium Bd"/>
              </a:defRPr>
            </a:pPr>
            <a:endParaRPr dirty="0"/>
          </a:p>
          <a:p>
            <a:pPr algn="just">
              <a:defRPr sz="2800" b="1">
                <a:solidFill>
                  <a:srgbClr val="B27F47"/>
                </a:solidFill>
                <a:latin typeface="Titillium Bd"/>
                <a:ea typeface="Titillium Bd"/>
                <a:cs typeface="Titillium Bd"/>
                <a:sym typeface="Titillium Bd"/>
              </a:defRPr>
            </a:pPr>
            <a:endParaRPr dirty="0"/>
          </a:p>
          <a:p>
            <a:pPr algn="just">
              <a:defRPr>
                <a:latin typeface="Titillium"/>
                <a:ea typeface="Titillium"/>
                <a:cs typeface="Titillium"/>
                <a:sym typeface="Titillium"/>
              </a:defRPr>
            </a:pPr>
            <a:endParaRPr dirty="0"/>
          </a:p>
          <a:p>
            <a:pPr algn="just">
              <a:defRPr>
                <a:latin typeface="Titillium"/>
                <a:ea typeface="Titillium"/>
                <a:cs typeface="Titillium"/>
                <a:sym typeface="Titillium"/>
              </a:defRPr>
            </a:pPr>
            <a:br>
              <a:rPr dirty="0"/>
            </a:br>
            <a:endParaRPr dirty="0"/>
          </a:p>
        </p:txBody>
      </p:sp>
      <p:sp>
        <p:nvSpPr>
          <p:cNvPr id="142" name="Shape 142"/>
          <p:cNvSpPr/>
          <p:nvPr/>
        </p:nvSpPr>
        <p:spPr>
          <a:xfrm>
            <a:off x="6712746" y="6426382"/>
            <a:ext cx="5317226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1400">
                <a:solidFill>
                  <a:srgbClr val="FFFFFF">
                    <a:alpha val="50000"/>
                  </a:srgbClr>
                </a:solidFill>
                <a:latin typeface="Titillium"/>
                <a:ea typeface="Titillium"/>
                <a:cs typeface="Titillium"/>
                <a:sym typeface="Titillium"/>
              </a:defRPr>
            </a:pPr>
            <a:r>
              <a:t>Missione 4 </a:t>
            </a:r>
            <a:r>
              <a:rPr b="1"/>
              <a:t>• Istruzione e Ricerca </a:t>
            </a:r>
          </a:p>
        </p:txBody>
      </p:sp>
      <p:pic>
        <p:nvPicPr>
          <p:cNvPr id="143" name="image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9726" y="287396"/>
            <a:ext cx="2366022" cy="6120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72DB2CDA-9DE0-71AA-BACE-9870C3D41445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31977"/>
            <a:ext cx="12192000" cy="1143194"/>
            <a:chOff x="171450" y="127000"/>
            <a:chExt cx="7557770" cy="708661"/>
          </a:xfrm>
        </p:grpSpPr>
        <p:pic>
          <p:nvPicPr>
            <p:cNvPr id="4" name="Immagine 3" descr="Immagine che contiene testo, schermata, Carattere, logo&#10;&#10;Descrizione generata automaticamente">
              <a:extLst>
                <a:ext uri="{FF2B5EF4-FFF2-40B4-BE49-F238E27FC236}">
                  <a16:creationId xmlns:a16="http://schemas.microsoft.com/office/drawing/2014/main" id="{64779EB4-A754-B2E6-285E-085613C3D4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514" t="8527" b="43893"/>
            <a:stretch/>
          </p:blipFill>
          <p:spPr bwMode="auto">
            <a:xfrm>
              <a:off x="171450" y="127000"/>
              <a:ext cx="7557770" cy="70866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8EEC8443-4878-4EE7-B36E-85573A52CE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4" b="33845"/>
            <a:stretch/>
          </p:blipFill>
          <p:spPr bwMode="auto">
            <a:xfrm>
              <a:off x="171450" y="127001"/>
              <a:ext cx="6758305" cy="70866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Immagine 5" descr="Immagine che contiene testo, schermata, Carattere, logo&#10;&#10;Descrizione generata automaticamente">
              <a:extLst>
                <a:ext uri="{FF2B5EF4-FFF2-40B4-BE49-F238E27FC236}">
                  <a16:creationId xmlns:a16="http://schemas.microsoft.com/office/drawing/2014/main" id="{0A9DDCC5-D492-7DD5-6A82-D65551AC52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915" t="8490" r="24752" b="33019"/>
            <a:stretch/>
          </p:blipFill>
          <p:spPr bwMode="auto">
            <a:xfrm>
              <a:off x="6457950" y="209550"/>
              <a:ext cx="161290" cy="62611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Immagine 6" descr="Immagine che contiene Carattere, Elementi grafici, logo, cerchio&#10;&#10;Descrizione generata automaticamente">
              <a:extLst>
                <a:ext uri="{FF2B5EF4-FFF2-40B4-BE49-F238E27FC236}">
                  <a16:creationId xmlns:a16="http://schemas.microsoft.com/office/drawing/2014/main" id="{DE97DA50-23F1-8119-5E42-C3E3021D0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1950" y="285750"/>
              <a:ext cx="817880" cy="434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Immagine 7" descr="Text, logo&#10;&#10;Description automatically generated">
              <a:extLst>
                <a:ext uri="{FF2B5EF4-FFF2-40B4-BE49-F238E27FC236}">
                  <a16:creationId xmlns:a16="http://schemas.microsoft.com/office/drawing/2014/main" id="{4576C8A5-2D45-1D7E-216F-7066828706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283200" y="400050"/>
              <a:ext cx="1095375" cy="29908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/>
        </p:nvSpPr>
        <p:spPr>
          <a:xfrm>
            <a:off x="6712746" y="6426382"/>
            <a:ext cx="5317226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1400">
                <a:solidFill>
                  <a:srgbClr val="FFFFFF">
                    <a:alpha val="50000"/>
                  </a:srgbClr>
                </a:solidFill>
                <a:latin typeface="Titillium"/>
                <a:ea typeface="Titillium"/>
                <a:cs typeface="Titillium"/>
                <a:sym typeface="Titillium"/>
              </a:defRPr>
            </a:pPr>
            <a:r>
              <a:t>Missione 4 </a:t>
            </a:r>
            <a:r>
              <a:rPr b="1"/>
              <a:t>• Istruzione e Ricerca </a:t>
            </a:r>
          </a:p>
        </p:txBody>
      </p:sp>
      <p:sp>
        <p:nvSpPr>
          <p:cNvPr id="142" name="Shape 142"/>
          <p:cNvSpPr/>
          <p:nvPr/>
        </p:nvSpPr>
        <p:spPr>
          <a:xfrm>
            <a:off x="6712746" y="6426382"/>
            <a:ext cx="5317226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1400">
                <a:solidFill>
                  <a:srgbClr val="FFFFFF">
                    <a:alpha val="50000"/>
                  </a:srgbClr>
                </a:solidFill>
                <a:latin typeface="Titillium"/>
                <a:ea typeface="Titillium"/>
                <a:cs typeface="Titillium"/>
                <a:sym typeface="Titillium"/>
              </a:defRPr>
            </a:pPr>
            <a:r>
              <a:t>Missione 4 </a:t>
            </a:r>
            <a:r>
              <a:rPr b="1"/>
              <a:t>• Istruzione e Ricerca </a:t>
            </a:r>
          </a:p>
        </p:txBody>
      </p:sp>
      <p:pic>
        <p:nvPicPr>
          <p:cNvPr id="143" name="image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9726" y="287396"/>
            <a:ext cx="2366022" cy="6120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72DB2CDA-9DE0-71AA-BACE-9870C3D41445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31977"/>
            <a:ext cx="12192000" cy="1143194"/>
            <a:chOff x="171450" y="127000"/>
            <a:chExt cx="7557770" cy="708661"/>
          </a:xfrm>
        </p:grpSpPr>
        <p:pic>
          <p:nvPicPr>
            <p:cNvPr id="4" name="Immagine 3" descr="Immagine che contiene testo, schermata, Carattere, logo&#10;&#10;Descrizione generata automaticamente">
              <a:extLst>
                <a:ext uri="{FF2B5EF4-FFF2-40B4-BE49-F238E27FC236}">
                  <a16:creationId xmlns:a16="http://schemas.microsoft.com/office/drawing/2014/main" id="{64779EB4-A754-B2E6-285E-085613C3D4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514" t="8527" b="43893"/>
            <a:stretch/>
          </p:blipFill>
          <p:spPr bwMode="auto">
            <a:xfrm>
              <a:off x="171450" y="127000"/>
              <a:ext cx="7557770" cy="70866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8EEC8443-4878-4EE7-B36E-85573A52CE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4" b="33845"/>
            <a:stretch/>
          </p:blipFill>
          <p:spPr bwMode="auto">
            <a:xfrm>
              <a:off x="171450" y="127001"/>
              <a:ext cx="6758305" cy="70866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Immagine 5" descr="Immagine che contiene testo, schermata, Carattere, logo&#10;&#10;Descrizione generata automaticamente">
              <a:extLst>
                <a:ext uri="{FF2B5EF4-FFF2-40B4-BE49-F238E27FC236}">
                  <a16:creationId xmlns:a16="http://schemas.microsoft.com/office/drawing/2014/main" id="{0A9DDCC5-D492-7DD5-6A82-D65551AC52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915" t="8490" r="24752" b="33019"/>
            <a:stretch/>
          </p:blipFill>
          <p:spPr bwMode="auto">
            <a:xfrm>
              <a:off x="6457950" y="209550"/>
              <a:ext cx="161290" cy="62611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Immagine 6" descr="Immagine che contiene Carattere, Elementi grafici, logo, cerchio&#10;&#10;Descrizione generata automaticamente">
              <a:extLst>
                <a:ext uri="{FF2B5EF4-FFF2-40B4-BE49-F238E27FC236}">
                  <a16:creationId xmlns:a16="http://schemas.microsoft.com/office/drawing/2014/main" id="{DE97DA50-23F1-8119-5E42-C3E3021D0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1950" y="285750"/>
              <a:ext cx="817880" cy="434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Immagine 7" descr="Text, logo&#10;&#10;Description automatically generated">
              <a:extLst>
                <a:ext uri="{FF2B5EF4-FFF2-40B4-BE49-F238E27FC236}">
                  <a16:creationId xmlns:a16="http://schemas.microsoft.com/office/drawing/2014/main" id="{4576C8A5-2D45-1D7E-216F-7066828706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283200" y="400050"/>
              <a:ext cx="1095375" cy="29908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" name="Immagine 1">
            <a:extLst>
              <a:ext uri="{FF2B5EF4-FFF2-40B4-BE49-F238E27FC236}">
                <a16:creationId xmlns:a16="http://schemas.microsoft.com/office/drawing/2014/main" id="{A745F4EC-3F88-3D09-78AA-B37CA278C3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6491" y="1380113"/>
            <a:ext cx="4313182" cy="4841327"/>
          </a:xfrm>
          <a:prstGeom prst="rect">
            <a:avLst/>
          </a:prstGeom>
          <a:noFill/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38A1477-2B4F-0876-6E79-8E4A8116023C}"/>
              </a:ext>
            </a:extLst>
          </p:cNvPr>
          <p:cNvSpPr txBox="1"/>
          <p:nvPr/>
        </p:nvSpPr>
        <p:spPr>
          <a:xfrm>
            <a:off x="7092392" y="2705725"/>
            <a:ext cx="6097656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200" b="1" dirty="0">
                <a:solidFill>
                  <a:srgbClr val="002060"/>
                </a:solidFill>
                <a:latin typeface=""/>
                <a:cs typeface="Arial" pitchFamily="34" charset="0"/>
              </a:rPr>
              <a:t>5 </a:t>
            </a:r>
            <a:r>
              <a:rPr lang="it-IT" sz="2200" b="1" dirty="0" err="1">
                <a:solidFill>
                  <a:srgbClr val="002060"/>
                </a:solidFill>
                <a:latin typeface=""/>
                <a:cs typeface="Arial" pitchFamily="34" charset="0"/>
              </a:rPr>
              <a:t>Workpackages</a:t>
            </a:r>
            <a:endParaRPr lang="it-IT" sz="2200" b="1" dirty="0">
              <a:solidFill>
                <a:srgbClr val="002060"/>
              </a:solidFill>
              <a:latin typeface=""/>
              <a:cs typeface="Arial" pitchFamily="34" charset="0"/>
            </a:endParaRPr>
          </a:p>
          <a:p>
            <a:endParaRPr lang="it-IT" sz="2200" b="1" dirty="0">
              <a:solidFill>
                <a:srgbClr val="002060"/>
              </a:solidFill>
              <a:latin typeface=""/>
              <a:cs typeface="Arial" pitchFamily="34" charset="0"/>
            </a:endParaRPr>
          </a:p>
          <a:p>
            <a:r>
              <a:rPr lang="it-IT" sz="2200" b="1" dirty="0">
                <a:solidFill>
                  <a:srgbClr val="002060"/>
                </a:solidFill>
                <a:latin typeface=""/>
                <a:cs typeface="Arial" pitchFamily="34" charset="0"/>
              </a:rPr>
              <a:t>16 Tasks</a:t>
            </a:r>
          </a:p>
          <a:p>
            <a:endParaRPr lang="it-IT" sz="2200" b="1" dirty="0">
              <a:solidFill>
                <a:srgbClr val="002060"/>
              </a:solidFill>
              <a:latin typeface=""/>
              <a:cs typeface="Arial" pitchFamily="34" charset="0"/>
            </a:endParaRPr>
          </a:p>
          <a:p>
            <a:r>
              <a:rPr lang="it-IT" sz="2200" b="1" dirty="0">
                <a:solidFill>
                  <a:srgbClr val="002060"/>
                </a:solidFill>
                <a:latin typeface=""/>
                <a:cs typeface="Arial" pitchFamily="34" charset="0"/>
              </a:rPr>
              <a:t>15 Institutions</a:t>
            </a:r>
          </a:p>
          <a:p>
            <a:endParaRPr lang="it-IT" sz="2200" b="1" dirty="0">
              <a:solidFill>
                <a:srgbClr val="002060"/>
              </a:solidFill>
              <a:latin typeface=""/>
              <a:cs typeface="Arial" pitchFamily="34" charset="0"/>
            </a:endParaRPr>
          </a:p>
          <a:p>
            <a:r>
              <a:rPr lang="it-IT" sz="2200" b="1" dirty="0">
                <a:solidFill>
                  <a:srgbClr val="002060"/>
                </a:solidFill>
                <a:latin typeface=""/>
                <a:cs typeface="Arial" pitchFamily="34" charset="0"/>
              </a:rPr>
              <a:t>48 </a:t>
            </a:r>
            <a:r>
              <a:rPr lang="it-IT" sz="2200" b="1" dirty="0" err="1">
                <a:solidFill>
                  <a:srgbClr val="002060"/>
                </a:solidFill>
                <a:latin typeface=""/>
                <a:cs typeface="Arial" pitchFamily="34" charset="0"/>
              </a:rPr>
              <a:t>Researchers</a:t>
            </a:r>
            <a:endParaRPr lang="it-IT" sz="2200" dirty="0">
              <a:solidFill>
                <a:srgbClr val="002060"/>
              </a:solidFill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1157637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title"/>
          </p:nvPr>
        </p:nvSpPr>
        <p:spPr>
          <a:xfrm>
            <a:off x="838200" y="1335636"/>
            <a:ext cx="10515600" cy="780115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Temi</a:t>
            </a:r>
            <a:r>
              <a:rPr dirty="0"/>
              <a:t> </a:t>
            </a:r>
            <a:r>
              <a:rPr dirty="0" err="1"/>
              <a:t>scientifici</a:t>
            </a:r>
            <a:r>
              <a:rPr dirty="0"/>
              <a:t> </a:t>
            </a:r>
            <a:r>
              <a:rPr dirty="0" err="1"/>
              <a:t>scelti</a:t>
            </a:r>
            <a:r>
              <a:rPr dirty="0"/>
              <a:t> </a:t>
            </a:r>
            <a:r>
              <a:rPr dirty="0" err="1"/>
              <a:t>nel</a:t>
            </a:r>
            <a:r>
              <a:rPr dirty="0"/>
              <a:t> Bando a </a:t>
            </a:r>
            <a:r>
              <a:rPr dirty="0" err="1"/>
              <a:t>Cascata</a:t>
            </a:r>
            <a:r>
              <a:rPr dirty="0"/>
              <a:t> </a:t>
            </a:r>
            <a:r>
              <a:rPr dirty="0" err="1"/>
              <a:t>dello</a:t>
            </a:r>
            <a:r>
              <a:rPr dirty="0"/>
              <a:t> Spoke </a:t>
            </a:r>
            <a:r>
              <a:rPr lang="it-IT" dirty="0"/>
              <a:t>8</a:t>
            </a:r>
            <a:endParaRPr dirty="0"/>
          </a:p>
        </p:txBody>
      </p:sp>
      <p:sp>
        <p:nvSpPr>
          <p:cNvPr id="146" name="Shape 146"/>
          <p:cNvSpPr>
            <a:spLocks noGrp="1"/>
          </p:cNvSpPr>
          <p:nvPr>
            <p:ph type="body" idx="1"/>
          </p:nvPr>
        </p:nvSpPr>
        <p:spPr>
          <a:xfrm>
            <a:off x="838200" y="2115751"/>
            <a:ext cx="10515600" cy="388582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just"/>
            <a:r>
              <a:rPr lang="it-IT" dirty="0"/>
              <a:t>TEMATICA n. 1 Sequenziamento esteso per la </a:t>
            </a:r>
            <a:r>
              <a:rPr lang="it-IT" b="1" dirty="0"/>
              <a:t>caratterizzazione molecolare di campioni di tessuto tumorale e biopsie liquide </a:t>
            </a:r>
            <a:r>
              <a:rPr lang="it-IT" dirty="0"/>
              <a:t>e confronto con le tecniche </a:t>
            </a:r>
            <a:r>
              <a:rPr lang="it-IT" dirty="0" err="1"/>
              <a:t>routinariamente</a:t>
            </a:r>
            <a:r>
              <a:rPr lang="it-IT" dirty="0"/>
              <a:t> disponibili nella pratica clinica 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TEMATICA n. 2 Sviluppo di </a:t>
            </a:r>
            <a:r>
              <a:rPr lang="it-IT" b="1" dirty="0"/>
              <a:t>profilazioni </a:t>
            </a:r>
            <a:r>
              <a:rPr lang="it-IT" b="1" dirty="0" err="1"/>
              <a:t>omiche</a:t>
            </a:r>
            <a:r>
              <a:rPr lang="it-IT" b="1" dirty="0"/>
              <a:t> dei disturbi cardio-metabolici </a:t>
            </a:r>
            <a:r>
              <a:rPr lang="it-IT" dirty="0"/>
              <a:t>per identificare i meccanismi di rischio e concepire strategie cliniche mirate alle alterazioni molecolari delle cellule malate. 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TEMATICA n. 3 Nuove strategie per lo </a:t>
            </a:r>
            <a:r>
              <a:rPr lang="it-IT" b="1" dirty="0"/>
              <a:t>sviluppo di protocolli e attività di coordinamento di studi clinici, inclusa la gestione dei dati</a:t>
            </a:r>
            <a:r>
              <a:rPr lang="it-IT" dirty="0"/>
              <a:t>. </a:t>
            </a:r>
            <a:endParaRPr dirty="0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2C474F82-34A4-33F5-31F0-F54054B85C3F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31977"/>
            <a:ext cx="12192000" cy="1143194"/>
            <a:chOff x="171450" y="127000"/>
            <a:chExt cx="7557770" cy="708661"/>
          </a:xfrm>
        </p:grpSpPr>
        <p:pic>
          <p:nvPicPr>
            <p:cNvPr id="3" name="Immagine 2" descr="Immagine che contiene testo, schermata, Carattere, logo&#10;&#10;Descrizione generata automaticamente">
              <a:extLst>
                <a:ext uri="{FF2B5EF4-FFF2-40B4-BE49-F238E27FC236}">
                  <a16:creationId xmlns:a16="http://schemas.microsoft.com/office/drawing/2014/main" id="{002DFA97-D909-501A-D2D5-ED28941947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514" t="8527" b="43893"/>
            <a:stretch/>
          </p:blipFill>
          <p:spPr bwMode="auto">
            <a:xfrm>
              <a:off x="171450" y="127000"/>
              <a:ext cx="7557770" cy="70866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DE5CDAAF-95BF-D462-42F2-AE8D843A6C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4" b="33845"/>
            <a:stretch/>
          </p:blipFill>
          <p:spPr bwMode="auto">
            <a:xfrm>
              <a:off x="171450" y="127001"/>
              <a:ext cx="6758305" cy="70866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Immagine 4" descr="Immagine che contiene testo, schermata, Carattere, logo&#10;&#10;Descrizione generata automaticamente">
              <a:extLst>
                <a:ext uri="{FF2B5EF4-FFF2-40B4-BE49-F238E27FC236}">
                  <a16:creationId xmlns:a16="http://schemas.microsoft.com/office/drawing/2014/main" id="{20F85CF4-3C9C-12D4-86F9-5A84EF8921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915" t="8490" r="24752" b="33019"/>
            <a:stretch/>
          </p:blipFill>
          <p:spPr bwMode="auto">
            <a:xfrm>
              <a:off x="6457950" y="209550"/>
              <a:ext cx="161290" cy="62611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Immagine 5" descr="Immagine che contiene Carattere, Elementi grafici, logo, cerchio&#10;&#10;Descrizione generata automaticamente">
              <a:extLst>
                <a:ext uri="{FF2B5EF4-FFF2-40B4-BE49-F238E27FC236}">
                  <a16:creationId xmlns:a16="http://schemas.microsoft.com/office/drawing/2014/main" id="{B7D786F5-5182-7CA7-858D-97BD2BB3D8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1950" y="285750"/>
              <a:ext cx="817880" cy="434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mmagine 6" descr="Text, logo&#10;&#10;Description automatically generated">
              <a:extLst>
                <a:ext uri="{FF2B5EF4-FFF2-40B4-BE49-F238E27FC236}">
                  <a16:creationId xmlns:a16="http://schemas.microsoft.com/office/drawing/2014/main" id="{1460A797-F074-4C26-0A15-3709AC34D2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283200" y="400050"/>
              <a:ext cx="1095375" cy="29908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title"/>
          </p:nvPr>
        </p:nvSpPr>
        <p:spPr>
          <a:xfrm>
            <a:off x="838200" y="1335636"/>
            <a:ext cx="10515600" cy="780115"/>
          </a:xfrm>
          <a:prstGeom prst="rect">
            <a:avLst/>
          </a:prstGeom>
        </p:spPr>
        <p:txBody>
          <a:bodyPr/>
          <a:lstStyle>
            <a:lvl1pPr defTabSz="868680">
              <a:defRPr sz="2375"/>
            </a:lvl1pPr>
          </a:lstStyle>
          <a:p>
            <a:r>
              <a:rPr dirty="0" err="1"/>
              <a:t>Dimensionamento</a:t>
            </a:r>
            <a:r>
              <a:rPr dirty="0"/>
              <a:t> </a:t>
            </a:r>
            <a:r>
              <a:rPr dirty="0" err="1"/>
              <a:t>economico</a:t>
            </a:r>
            <a:r>
              <a:rPr dirty="0"/>
              <a:t> per </a:t>
            </a:r>
            <a:r>
              <a:rPr dirty="0" err="1"/>
              <a:t>tema</a:t>
            </a:r>
            <a:r>
              <a:rPr dirty="0"/>
              <a:t> e </a:t>
            </a:r>
            <a:r>
              <a:rPr dirty="0" err="1"/>
              <a:t>spiegazione</a:t>
            </a:r>
            <a:r>
              <a:rPr dirty="0"/>
              <a:t>  ad </a:t>
            </a:r>
            <a:r>
              <a:rPr dirty="0" err="1"/>
              <a:t>esempio</a:t>
            </a:r>
            <a:r>
              <a:rPr dirty="0"/>
              <a:t> </a:t>
            </a:r>
            <a:r>
              <a:rPr dirty="0" err="1"/>
              <a:t>su</a:t>
            </a:r>
            <a:r>
              <a:rPr dirty="0"/>
              <a:t> Linea Sud - Linea Nord </a:t>
            </a:r>
          </a:p>
        </p:txBody>
      </p:sp>
      <p:sp>
        <p:nvSpPr>
          <p:cNvPr id="149" name="Shape 149"/>
          <p:cNvSpPr>
            <a:spLocks noGrp="1"/>
          </p:cNvSpPr>
          <p:nvPr>
            <p:ph type="body" idx="1"/>
          </p:nvPr>
        </p:nvSpPr>
        <p:spPr>
          <a:xfrm>
            <a:off x="838200" y="2291137"/>
            <a:ext cx="10515600" cy="3885827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algn="just"/>
            <a:r>
              <a:rPr lang="it-IT" dirty="0"/>
              <a:t>La dotazione finanziaria complessiva del presente Bando, emanato dall’Università di Pisa in qualità di leader dello </a:t>
            </a:r>
            <a:r>
              <a:rPr lang="it-IT" dirty="0" err="1"/>
              <a:t>Spoke</a:t>
            </a:r>
            <a:r>
              <a:rPr lang="it-IT" dirty="0"/>
              <a:t> 8 – è di </a:t>
            </a:r>
            <a:r>
              <a:rPr lang="it-IT" b="1" dirty="0"/>
              <a:t>€ 1.425.000,00</a:t>
            </a:r>
            <a:r>
              <a:rPr lang="it-IT" dirty="0"/>
              <a:t>, di cui una quota pari ad almeno il </a:t>
            </a:r>
            <a:r>
              <a:rPr lang="it-IT" b="1" dirty="0"/>
              <a:t>75% è destinata al Mezzogiorno</a:t>
            </a:r>
            <a:r>
              <a:rPr lang="it-IT" dirty="0"/>
              <a:t>;</a:t>
            </a:r>
          </a:p>
          <a:p>
            <a:pPr algn="just"/>
            <a:r>
              <a:rPr lang="it-IT" dirty="0"/>
              <a:t>Tematica 1: </a:t>
            </a:r>
          </a:p>
          <a:p>
            <a:pPr marL="0" indent="0" algn="just">
              <a:buNone/>
            </a:pPr>
            <a:r>
              <a:rPr lang="it-IT" b="1" dirty="0"/>
              <a:t>	- minimo 355.000 - massimo 900.000 euro 	</a:t>
            </a:r>
          </a:p>
          <a:p>
            <a:pPr marL="0" indent="0" algn="just">
              <a:buNone/>
            </a:pPr>
            <a:r>
              <a:rPr lang="it-IT" dirty="0"/>
              <a:t>	- contributo massimo concedibile: </a:t>
            </a:r>
            <a:r>
              <a:rPr lang="it-IT" b="1" dirty="0"/>
              <a:t>355.000</a:t>
            </a:r>
            <a:r>
              <a:rPr lang="it-IT" dirty="0"/>
              <a:t> euro</a:t>
            </a:r>
          </a:p>
          <a:p>
            <a:pPr marL="0" indent="0" algn="just">
              <a:buNone/>
            </a:pPr>
            <a:r>
              <a:rPr lang="it-IT" dirty="0"/>
              <a:t>	- ambito territoriale: tutta Italia;</a:t>
            </a:r>
          </a:p>
          <a:p>
            <a:pPr algn="just"/>
            <a:r>
              <a:rPr lang="it-IT" dirty="0"/>
              <a:t>Tematiche 2 e 3: </a:t>
            </a:r>
          </a:p>
          <a:p>
            <a:pPr marL="0" indent="0" algn="just">
              <a:buNone/>
            </a:pPr>
            <a:r>
              <a:rPr lang="it-IT" dirty="0"/>
              <a:t>	- </a:t>
            </a:r>
            <a:r>
              <a:rPr lang="it-IT" b="1" dirty="0"/>
              <a:t>minimo 535.000 - massimo 1.400.000,00 euro</a:t>
            </a:r>
            <a:r>
              <a:rPr lang="it-IT" dirty="0"/>
              <a:t>, </a:t>
            </a:r>
          </a:p>
          <a:p>
            <a:pPr marL="0" indent="0" algn="just">
              <a:buNone/>
            </a:pPr>
            <a:r>
              <a:rPr lang="it-IT" dirty="0"/>
              <a:t>	- contributo massimo concedibile: </a:t>
            </a:r>
            <a:r>
              <a:rPr lang="it-IT" b="1" dirty="0"/>
              <a:t>535.000</a:t>
            </a:r>
            <a:r>
              <a:rPr lang="it-IT" dirty="0"/>
              <a:t> euro</a:t>
            </a:r>
          </a:p>
          <a:p>
            <a:pPr marL="0" indent="0" algn="just">
              <a:buNone/>
            </a:pPr>
            <a:r>
              <a:rPr lang="it-IT" dirty="0"/>
              <a:t>	- ambito territoriale: Regioni del Mezzogiorno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98440C79-B40E-8E72-441B-188DBDFDF9F1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31977"/>
            <a:ext cx="12192000" cy="1143194"/>
            <a:chOff x="171450" y="127000"/>
            <a:chExt cx="7557770" cy="708661"/>
          </a:xfrm>
        </p:grpSpPr>
        <p:pic>
          <p:nvPicPr>
            <p:cNvPr id="3" name="Immagine 2" descr="Immagine che contiene testo, schermata, Carattere, logo&#10;&#10;Descrizione generata automaticamente">
              <a:extLst>
                <a:ext uri="{FF2B5EF4-FFF2-40B4-BE49-F238E27FC236}">
                  <a16:creationId xmlns:a16="http://schemas.microsoft.com/office/drawing/2014/main" id="{7D92223E-EF29-10C8-6532-4D3D8CB3F9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514" t="8527" b="43893"/>
            <a:stretch/>
          </p:blipFill>
          <p:spPr bwMode="auto">
            <a:xfrm>
              <a:off x="171450" y="127000"/>
              <a:ext cx="7557770" cy="70866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930DC40C-43CF-4F1A-959B-DB633FEB58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4" b="33845"/>
            <a:stretch/>
          </p:blipFill>
          <p:spPr bwMode="auto">
            <a:xfrm>
              <a:off x="171450" y="127001"/>
              <a:ext cx="6758305" cy="70866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Immagine 4" descr="Immagine che contiene testo, schermata, Carattere, logo&#10;&#10;Descrizione generata automaticamente">
              <a:extLst>
                <a:ext uri="{FF2B5EF4-FFF2-40B4-BE49-F238E27FC236}">
                  <a16:creationId xmlns:a16="http://schemas.microsoft.com/office/drawing/2014/main" id="{1709292B-3844-DC3F-6EE5-951F4E757C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915" t="8490" r="24752" b="33019"/>
            <a:stretch/>
          </p:blipFill>
          <p:spPr bwMode="auto">
            <a:xfrm>
              <a:off x="6457950" y="209550"/>
              <a:ext cx="161290" cy="62611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Immagine 5" descr="Immagine che contiene Carattere, Elementi grafici, logo, cerchio&#10;&#10;Descrizione generata automaticamente">
              <a:extLst>
                <a:ext uri="{FF2B5EF4-FFF2-40B4-BE49-F238E27FC236}">
                  <a16:creationId xmlns:a16="http://schemas.microsoft.com/office/drawing/2014/main" id="{957D6D86-E19C-DEC7-2AAC-B7D07ABCF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1950" y="285750"/>
              <a:ext cx="817880" cy="434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mmagine 6" descr="Text, logo&#10;&#10;Description automatically generated">
              <a:extLst>
                <a:ext uri="{FF2B5EF4-FFF2-40B4-BE49-F238E27FC236}">
                  <a16:creationId xmlns:a16="http://schemas.microsoft.com/office/drawing/2014/main" id="{5AE3BAE4-E228-CCF3-108C-09A3164C59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283200" y="400050"/>
              <a:ext cx="1095375" cy="29908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/>
          </p:cNvSpPr>
          <p:nvPr>
            <p:ph type="title"/>
          </p:nvPr>
        </p:nvSpPr>
        <p:spPr>
          <a:xfrm>
            <a:off x="838200" y="1335636"/>
            <a:ext cx="10515600" cy="780115"/>
          </a:xfrm>
          <a:prstGeom prst="rect">
            <a:avLst/>
          </a:prstGeom>
        </p:spPr>
        <p:txBody>
          <a:bodyPr/>
          <a:lstStyle/>
          <a:p>
            <a:r>
              <a:t>Modalità di accesso </a:t>
            </a:r>
          </a:p>
        </p:txBody>
      </p:sp>
      <p:sp>
        <p:nvSpPr>
          <p:cNvPr id="152" name="Shape 152"/>
          <p:cNvSpPr>
            <a:spLocks noGrp="1"/>
          </p:cNvSpPr>
          <p:nvPr>
            <p:ph type="body" idx="1"/>
          </p:nvPr>
        </p:nvSpPr>
        <p:spPr>
          <a:xfrm>
            <a:off x="838200" y="1883364"/>
            <a:ext cx="10515600" cy="388582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/>
            <a:r>
              <a:rPr lang="it-IT" sz="2400" b="0" i="0" dirty="0">
                <a:solidFill>
                  <a:srgbClr val="333333"/>
                </a:solidFill>
                <a:effectLst/>
              </a:rPr>
              <a:t>La scadenza per la partecipazione al presente Bando è fissata per le </a:t>
            </a:r>
            <a:r>
              <a:rPr lang="it-IT" sz="2400" b="1" i="0" dirty="0">
                <a:solidFill>
                  <a:srgbClr val="333333"/>
                </a:solidFill>
                <a:effectLst/>
              </a:rPr>
              <a:t>ore 12.00 del 26 gennaio 2024;</a:t>
            </a:r>
          </a:p>
          <a:p>
            <a:pPr algn="just"/>
            <a:r>
              <a:rPr lang="it-IT" sz="2400" b="0" i="0" dirty="0">
                <a:solidFill>
                  <a:srgbClr val="333333"/>
                </a:solidFill>
                <a:effectLst/>
              </a:rPr>
              <a:t>La domanda di finanziamento dovrà essere inviata </a:t>
            </a:r>
            <a:r>
              <a:rPr lang="it-IT" sz="2400" b="1" i="0" dirty="0">
                <a:solidFill>
                  <a:srgbClr val="333333"/>
                </a:solidFill>
                <a:effectLst/>
              </a:rPr>
              <a:t>tramite posta elettronica certificata </a:t>
            </a:r>
            <a:r>
              <a:rPr lang="it-IT" sz="2400" b="0" i="0" dirty="0">
                <a:solidFill>
                  <a:srgbClr val="333333"/>
                </a:solidFill>
                <a:effectLst/>
              </a:rPr>
              <a:t>(PEC) </a:t>
            </a:r>
            <a:r>
              <a:rPr lang="it-IT" sz="2400" b="1" i="0" dirty="0">
                <a:solidFill>
                  <a:srgbClr val="333333"/>
                </a:solidFill>
                <a:effectLst/>
              </a:rPr>
              <a:t>all’indirizzo </a:t>
            </a:r>
            <a:r>
              <a:rPr lang="it-IT" sz="2400" b="0" i="0" u="none" strike="noStrike" dirty="0">
                <a:solidFill>
                  <a:srgbClr val="03497C"/>
                </a:solidFill>
                <a:effectLst/>
                <a:hlinkClick r:id="rId2"/>
              </a:rPr>
              <a:t>protocollo@pec.unipi.it</a:t>
            </a:r>
            <a:r>
              <a:rPr lang="it-IT" sz="2400" u="none" strike="noStrike" dirty="0">
                <a:solidFill>
                  <a:srgbClr val="333333"/>
                </a:solidFill>
              </a:rPr>
              <a:t>;</a:t>
            </a:r>
            <a:endParaRPr lang="it-IT" sz="2400" b="0" i="0" dirty="0">
              <a:solidFill>
                <a:srgbClr val="333333"/>
              </a:solidFill>
              <a:effectLst/>
            </a:endParaRPr>
          </a:p>
          <a:p>
            <a:pPr algn="just"/>
            <a:r>
              <a:rPr lang="it-IT" sz="2400" b="0" i="0" dirty="0">
                <a:solidFill>
                  <a:srgbClr val="333333"/>
                </a:solidFill>
                <a:effectLst/>
              </a:rPr>
              <a:t>Nell’oggetto della PEC sarà necessario </a:t>
            </a:r>
            <a:r>
              <a:rPr lang="it-IT" sz="2400" b="0" i="0" dirty="0" err="1">
                <a:solidFill>
                  <a:srgbClr val="333333"/>
                </a:solidFill>
                <a:effectLst/>
              </a:rPr>
              <a:t>indicare:</a:t>
            </a:r>
            <a:r>
              <a:rPr lang="it-IT" sz="2400" b="1" i="1" dirty="0" err="1">
                <a:solidFill>
                  <a:srgbClr val="333333"/>
                </a:solidFill>
                <a:effectLst/>
              </a:rPr>
              <a:t>“Bando</a:t>
            </a:r>
            <a:r>
              <a:rPr lang="it-IT" sz="2400" b="1" i="1" dirty="0">
                <a:solidFill>
                  <a:srgbClr val="333333"/>
                </a:solidFill>
                <a:effectLst/>
              </a:rPr>
              <a:t> a Cascata HEAL ITALIA – SPOKE 8 – [Acronimo della proposta]</a:t>
            </a:r>
            <a:r>
              <a:rPr lang="it-IT" sz="2400" b="0" i="0" dirty="0">
                <a:solidFill>
                  <a:srgbClr val="333333"/>
                </a:solidFill>
                <a:effectLst/>
              </a:rPr>
              <a:t>”), al fine di poter identificare in maniera chiara e univoca la domanda di candidatura.</a:t>
            </a:r>
            <a:endParaRPr sz="2400" dirty="0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2BC2E1BE-FA6C-C1AC-90EA-7D4FA7130416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31977"/>
            <a:ext cx="12192000" cy="1143194"/>
            <a:chOff x="171450" y="127000"/>
            <a:chExt cx="7557770" cy="708661"/>
          </a:xfrm>
        </p:grpSpPr>
        <p:pic>
          <p:nvPicPr>
            <p:cNvPr id="3" name="Immagine 2" descr="Immagine che contiene testo, schermata, Carattere, logo&#10;&#10;Descrizione generata automaticamente">
              <a:extLst>
                <a:ext uri="{FF2B5EF4-FFF2-40B4-BE49-F238E27FC236}">
                  <a16:creationId xmlns:a16="http://schemas.microsoft.com/office/drawing/2014/main" id="{F9AFBED4-6AB4-FCF0-8BFD-808C6FCFA1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514" t="8527" b="43893"/>
            <a:stretch/>
          </p:blipFill>
          <p:spPr bwMode="auto">
            <a:xfrm>
              <a:off x="171450" y="127000"/>
              <a:ext cx="7557770" cy="70866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3C23AA05-65F3-3F61-E0E8-BDCD49DFEB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4" b="33845"/>
            <a:stretch/>
          </p:blipFill>
          <p:spPr bwMode="auto">
            <a:xfrm>
              <a:off x="171450" y="127001"/>
              <a:ext cx="6758305" cy="70866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Immagine 4" descr="Immagine che contiene testo, schermata, Carattere, logo&#10;&#10;Descrizione generata automaticamente">
              <a:extLst>
                <a:ext uri="{FF2B5EF4-FFF2-40B4-BE49-F238E27FC236}">
                  <a16:creationId xmlns:a16="http://schemas.microsoft.com/office/drawing/2014/main" id="{5DD537E8-8682-D32F-18DE-842B1530E6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915" t="8490" r="24752" b="33019"/>
            <a:stretch/>
          </p:blipFill>
          <p:spPr bwMode="auto">
            <a:xfrm>
              <a:off x="6457950" y="209550"/>
              <a:ext cx="161290" cy="62611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Immagine 5" descr="Immagine che contiene Carattere, Elementi grafici, logo, cerchio&#10;&#10;Descrizione generata automaticamente">
              <a:extLst>
                <a:ext uri="{FF2B5EF4-FFF2-40B4-BE49-F238E27FC236}">
                  <a16:creationId xmlns:a16="http://schemas.microsoft.com/office/drawing/2014/main" id="{C7C9E098-3926-0C75-4030-37B2493D3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1950" y="285750"/>
              <a:ext cx="817880" cy="434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mmagine 6" descr="Text, logo&#10;&#10;Description automatically generated">
              <a:extLst>
                <a:ext uri="{FF2B5EF4-FFF2-40B4-BE49-F238E27FC236}">
                  <a16:creationId xmlns:a16="http://schemas.microsoft.com/office/drawing/2014/main" id="{19643114-8160-7A34-AAA3-91EF67EE97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283200" y="400050"/>
              <a:ext cx="1095375" cy="29908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8" name="Shape 154">
            <a:extLst>
              <a:ext uri="{FF2B5EF4-FFF2-40B4-BE49-F238E27FC236}">
                <a16:creationId xmlns:a16="http://schemas.microsoft.com/office/drawing/2014/main" id="{EAD57257-73B1-2D9D-D531-7FA7804A696E}"/>
              </a:ext>
            </a:extLst>
          </p:cNvPr>
          <p:cNvSpPr txBox="1">
            <a:spLocks/>
          </p:cNvSpPr>
          <p:nvPr/>
        </p:nvSpPr>
        <p:spPr>
          <a:xfrm>
            <a:off x="751704" y="5060383"/>
            <a:ext cx="10515600" cy="7801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B27F47"/>
                </a:solidFill>
                <a:uFillTx/>
                <a:latin typeface="Titillium Bd"/>
                <a:ea typeface="Titillium Bd"/>
                <a:cs typeface="Titillium Bd"/>
                <a:sym typeface="Titillium Bd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B27F47"/>
                </a:solidFill>
                <a:uFillTx/>
                <a:latin typeface="Titillium Bd"/>
                <a:ea typeface="Titillium Bd"/>
                <a:cs typeface="Titillium Bd"/>
                <a:sym typeface="Titillium Bd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B27F47"/>
                </a:solidFill>
                <a:uFillTx/>
                <a:latin typeface="Titillium Bd"/>
                <a:ea typeface="Titillium Bd"/>
                <a:cs typeface="Titillium Bd"/>
                <a:sym typeface="Titillium Bd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B27F47"/>
                </a:solidFill>
                <a:uFillTx/>
                <a:latin typeface="Titillium Bd"/>
                <a:ea typeface="Titillium Bd"/>
                <a:cs typeface="Titillium Bd"/>
                <a:sym typeface="Titillium Bd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B27F47"/>
                </a:solidFill>
                <a:uFillTx/>
                <a:latin typeface="Titillium Bd"/>
                <a:ea typeface="Titillium Bd"/>
                <a:cs typeface="Titillium Bd"/>
                <a:sym typeface="Titillium Bd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B27F47"/>
                </a:solidFill>
                <a:uFillTx/>
                <a:latin typeface="Titillium Bd"/>
                <a:ea typeface="Titillium Bd"/>
                <a:cs typeface="Titillium Bd"/>
                <a:sym typeface="Titillium Bd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B27F47"/>
                </a:solidFill>
                <a:uFillTx/>
                <a:latin typeface="Titillium Bd"/>
                <a:ea typeface="Titillium Bd"/>
                <a:cs typeface="Titillium Bd"/>
                <a:sym typeface="Titillium Bd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B27F47"/>
                </a:solidFill>
                <a:uFillTx/>
                <a:latin typeface="Titillium Bd"/>
                <a:ea typeface="Titillium Bd"/>
                <a:cs typeface="Titillium Bd"/>
                <a:sym typeface="Titillium Bd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B27F47"/>
                </a:solidFill>
                <a:uFillTx/>
                <a:latin typeface="Titillium Bd"/>
                <a:ea typeface="Titillium Bd"/>
                <a:cs typeface="Titillium Bd"/>
                <a:sym typeface="Titillium Bd"/>
              </a:defRPr>
            </a:lvl9pPr>
          </a:lstStyle>
          <a:p>
            <a:pPr hangingPunct="1"/>
            <a:r>
              <a:rPr lang="it-IT" dirty="0"/>
              <a:t>Riferimenti per richiesta info </a:t>
            </a:r>
          </a:p>
        </p:txBody>
      </p:sp>
      <p:sp>
        <p:nvSpPr>
          <p:cNvPr id="9" name="Shape 155">
            <a:extLst>
              <a:ext uri="{FF2B5EF4-FFF2-40B4-BE49-F238E27FC236}">
                <a16:creationId xmlns:a16="http://schemas.microsoft.com/office/drawing/2014/main" id="{B2190380-EC64-6A08-BB65-42D29720103D}"/>
              </a:ext>
            </a:extLst>
          </p:cNvPr>
          <p:cNvSpPr txBox="1">
            <a:spLocks/>
          </p:cNvSpPr>
          <p:nvPr/>
        </p:nvSpPr>
        <p:spPr>
          <a:xfrm>
            <a:off x="794952" y="5450442"/>
            <a:ext cx="10515600" cy="3885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tillium"/>
                <a:ea typeface="Titillium"/>
                <a:cs typeface="Titillium"/>
                <a:sym typeface="Titillium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tillium"/>
                <a:ea typeface="Titillium"/>
                <a:cs typeface="Titillium"/>
                <a:sym typeface="Titillium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tillium"/>
                <a:ea typeface="Titillium"/>
                <a:cs typeface="Titillium"/>
                <a:sym typeface="Titillium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tillium"/>
                <a:ea typeface="Titillium"/>
                <a:cs typeface="Titillium"/>
                <a:sym typeface="Titillium"/>
              </a:defRPr>
            </a:lvl4pPr>
            <a:lvl5pPr marL="2228850" marR="0" indent="-40005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tillium"/>
                <a:ea typeface="Titillium"/>
                <a:cs typeface="Titillium"/>
                <a:sym typeface="Titillium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tillium"/>
                <a:ea typeface="Titillium"/>
                <a:cs typeface="Titillium"/>
                <a:sym typeface="Titillium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tillium"/>
                <a:ea typeface="Titillium"/>
                <a:cs typeface="Titillium"/>
                <a:sym typeface="Titillium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tillium"/>
                <a:ea typeface="Titillium"/>
                <a:cs typeface="Titillium"/>
                <a:sym typeface="Titillium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tillium"/>
                <a:ea typeface="Titillium"/>
                <a:cs typeface="Titillium"/>
                <a:sym typeface="Titillium"/>
              </a:defRPr>
            </a:lvl9pPr>
          </a:lstStyle>
          <a:p>
            <a:pPr marL="0" indent="0" hangingPunct="1">
              <a:buNone/>
            </a:pPr>
            <a:r>
              <a:rPr lang="nn-NO" dirty="0"/>
              <a:t>spoke8.healitalia@unipi.it</a:t>
            </a: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385</Words>
  <Application>Microsoft Macintosh PowerPoint</Application>
  <PresentationFormat>Widescreen</PresentationFormat>
  <Paragraphs>41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1" baseType="lpstr">
      <vt:lpstr>Arial</vt:lpstr>
      <vt:lpstr>Calibri</vt:lpstr>
      <vt:lpstr>Titillium</vt:lpstr>
      <vt:lpstr>Titillium Bd</vt:lpstr>
      <vt:lpstr>Tema di Office</vt:lpstr>
      <vt:lpstr>Spoke 8   Clinical Exploitation </vt:lpstr>
      <vt:lpstr>Presentazione standard di PowerPoint</vt:lpstr>
      <vt:lpstr>Presentazione standard di PowerPoint</vt:lpstr>
      <vt:lpstr>Temi scientifici scelti nel Bando a Cascata dello Spoke 8</vt:lpstr>
      <vt:lpstr>Dimensionamento economico per tema e spiegazione  ad esempio su Linea Sud - Linea Nord </vt:lpstr>
      <vt:lpstr>Modalità di accesso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Spoke 8   Clinical Exploitation </dc:title>
  <cp:lastModifiedBy>Chiara Cremolini</cp:lastModifiedBy>
  <cp:revision>2</cp:revision>
  <dcterms:modified xsi:type="dcterms:W3CDTF">2023-12-11T11:41:19Z</dcterms:modified>
</cp:coreProperties>
</file>