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5" r:id="rId5"/>
    <p:sldId id="278" r:id="rId6"/>
    <p:sldId id="281" r:id="rId7"/>
    <p:sldId id="271" r:id="rId8"/>
    <p:sldId id="282" r:id="rId9"/>
    <p:sldId id="283" r:id="rId10"/>
    <p:sldId id="272" r:id="rId11"/>
    <p:sldId id="284" r:id="rId12"/>
    <p:sldId id="285" r:id="rId13"/>
    <p:sldId id="273" r:id="rId14"/>
    <p:sldId id="286" r:id="rId15"/>
    <p:sldId id="287" r:id="rId16"/>
    <p:sldId id="289" r:id="rId17"/>
    <p:sldId id="290" r:id="rId18"/>
    <p:sldId id="268"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1F"/>
    <a:srgbClr val="FFA7FC"/>
    <a:srgbClr val="FFF0D2"/>
    <a:srgbClr val="00FF00"/>
    <a:srgbClr val="00FDFF"/>
    <a:srgbClr val="EEDCC2"/>
    <a:srgbClr val="2B6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7" autoAdjust="0"/>
    <p:restoredTop sz="72511" autoAdjust="0"/>
  </p:normalViewPr>
  <p:slideViewPr>
    <p:cSldViewPr snapToGrid="0">
      <p:cViewPr varScale="1">
        <p:scale>
          <a:sx n="48" d="100"/>
          <a:sy n="48" d="100"/>
        </p:scale>
        <p:origin x="1460"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A19FA-41AE-4F2A-8228-3399FEB02D4B}" type="datetimeFigureOut">
              <a:rPr lang="it-IT" smtClean="0"/>
              <a:t>12/12/2023</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F2187-BD6B-4CD4-8DF4-F350925E52CA}" type="slidenum">
              <a:rPr lang="it-IT" smtClean="0"/>
              <a:t>‹N›</a:t>
            </a:fld>
            <a:endParaRPr lang="it-IT"/>
          </a:p>
        </p:txBody>
      </p:sp>
    </p:spTree>
    <p:extLst>
      <p:ext uri="{BB962C8B-B14F-4D97-AF65-F5344CB8AC3E}">
        <p14:creationId xmlns:p14="http://schemas.microsoft.com/office/powerpoint/2010/main" val="308472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1F2187-BD6B-4CD4-8DF4-F350925E52CA}" type="slidenum">
              <a:rPr lang="it-IT" smtClean="0"/>
              <a:t>2</a:t>
            </a:fld>
            <a:endParaRPr lang="it-IT"/>
          </a:p>
        </p:txBody>
      </p:sp>
    </p:spTree>
    <p:extLst>
      <p:ext uri="{BB962C8B-B14F-4D97-AF65-F5344CB8AC3E}">
        <p14:creationId xmlns:p14="http://schemas.microsoft.com/office/powerpoint/2010/main" val="417689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0D1F2187-BD6B-4CD4-8DF4-F350925E52CA}" type="slidenum">
              <a:rPr lang="it-IT" smtClean="0"/>
              <a:t>11</a:t>
            </a:fld>
            <a:endParaRPr lang="it-IT"/>
          </a:p>
        </p:txBody>
      </p:sp>
    </p:spTree>
    <p:extLst>
      <p:ext uri="{BB962C8B-B14F-4D97-AF65-F5344CB8AC3E}">
        <p14:creationId xmlns:p14="http://schemas.microsoft.com/office/powerpoint/2010/main" val="2728273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0D1F2187-BD6B-4CD4-8DF4-F350925E52CA}" type="slidenum">
              <a:rPr lang="it-IT" smtClean="0"/>
              <a:t>12</a:t>
            </a:fld>
            <a:endParaRPr lang="it-IT"/>
          </a:p>
        </p:txBody>
      </p:sp>
    </p:spTree>
    <p:extLst>
      <p:ext uri="{BB962C8B-B14F-4D97-AF65-F5344CB8AC3E}">
        <p14:creationId xmlns:p14="http://schemas.microsoft.com/office/powerpoint/2010/main" val="434014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1F2187-BD6B-4CD4-8DF4-F350925E52CA}" type="slidenum">
              <a:rPr lang="it-IT" smtClean="0"/>
              <a:t>13</a:t>
            </a:fld>
            <a:endParaRPr lang="it-IT"/>
          </a:p>
        </p:txBody>
      </p:sp>
    </p:spTree>
    <p:extLst>
      <p:ext uri="{BB962C8B-B14F-4D97-AF65-F5344CB8AC3E}">
        <p14:creationId xmlns:p14="http://schemas.microsoft.com/office/powerpoint/2010/main" val="3749557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1F2187-BD6B-4CD4-8DF4-F350925E52CA}" type="slidenum">
              <a:rPr lang="it-IT" smtClean="0"/>
              <a:t>14</a:t>
            </a:fld>
            <a:endParaRPr lang="it-IT"/>
          </a:p>
        </p:txBody>
      </p:sp>
    </p:spTree>
    <p:extLst>
      <p:ext uri="{BB962C8B-B14F-4D97-AF65-F5344CB8AC3E}">
        <p14:creationId xmlns:p14="http://schemas.microsoft.com/office/powerpoint/2010/main" val="2112520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1F2187-BD6B-4CD4-8DF4-F350925E52CA}" type="slidenum">
              <a:rPr lang="it-IT" smtClean="0"/>
              <a:t>3</a:t>
            </a:fld>
            <a:endParaRPr lang="it-IT"/>
          </a:p>
        </p:txBody>
      </p:sp>
    </p:spTree>
    <p:extLst>
      <p:ext uri="{BB962C8B-B14F-4D97-AF65-F5344CB8AC3E}">
        <p14:creationId xmlns:p14="http://schemas.microsoft.com/office/powerpoint/2010/main" val="402891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0D1F2187-BD6B-4CD4-8DF4-F350925E52CA}" type="slidenum">
              <a:rPr lang="it-IT" smtClean="0"/>
              <a:t>4</a:t>
            </a:fld>
            <a:endParaRPr lang="it-IT"/>
          </a:p>
        </p:txBody>
      </p:sp>
    </p:spTree>
    <p:extLst>
      <p:ext uri="{BB962C8B-B14F-4D97-AF65-F5344CB8AC3E}">
        <p14:creationId xmlns:p14="http://schemas.microsoft.com/office/powerpoint/2010/main" val="233866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b="1" dirty="0"/>
          </a:p>
        </p:txBody>
      </p:sp>
      <p:sp>
        <p:nvSpPr>
          <p:cNvPr id="4" name="Slide Number Placeholder 3"/>
          <p:cNvSpPr>
            <a:spLocks noGrp="1"/>
          </p:cNvSpPr>
          <p:nvPr>
            <p:ph type="sldNum" sz="quarter" idx="5"/>
          </p:nvPr>
        </p:nvSpPr>
        <p:spPr/>
        <p:txBody>
          <a:bodyPr/>
          <a:lstStyle/>
          <a:p>
            <a:fld id="{0D1F2187-BD6B-4CD4-8DF4-F350925E52CA}" type="slidenum">
              <a:rPr lang="it-IT" smtClean="0"/>
              <a:t>5</a:t>
            </a:fld>
            <a:endParaRPr lang="it-IT"/>
          </a:p>
        </p:txBody>
      </p:sp>
    </p:spTree>
    <p:extLst>
      <p:ext uri="{BB962C8B-B14F-4D97-AF65-F5344CB8AC3E}">
        <p14:creationId xmlns:p14="http://schemas.microsoft.com/office/powerpoint/2010/main" val="3251365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0D1F2187-BD6B-4CD4-8DF4-F350925E52CA}" type="slidenum">
              <a:rPr lang="it-IT" smtClean="0"/>
              <a:t>6</a:t>
            </a:fld>
            <a:endParaRPr lang="it-IT"/>
          </a:p>
        </p:txBody>
      </p:sp>
    </p:spTree>
    <p:extLst>
      <p:ext uri="{BB962C8B-B14F-4D97-AF65-F5344CB8AC3E}">
        <p14:creationId xmlns:p14="http://schemas.microsoft.com/office/powerpoint/2010/main" val="1608664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0D1F2187-BD6B-4CD4-8DF4-F350925E52CA}" type="slidenum">
              <a:rPr lang="it-IT" smtClean="0"/>
              <a:t>7</a:t>
            </a:fld>
            <a:endParaRPr lang="it-IT"/>
          </a:p>
        </p:txBody>
      </p:sp>
    </p:spTree>
    <p:extLst>
      <p:ext uri="{BB962C8B-B14F-4D97-AF65-F5344CB8AC3E}">
        <p14:creationId xmlns:p14="http://schemas.microsoft.com/office/powerpoint/2010/main" val="423941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0D1F2187-BD6B-4CD4-8DF4-F350925E52CA}" type="slidenum">
              <a:rPr lang="it-IT" smtClean="0"/>
              <a:t>8</a:t>
            </a:fld>
            <a:endParaRPr lang="it-IT"/>
          </a:p>
        </p:txBody>
      </p:sp>
    </p:spTree>
    <p:extLst>
      <p:ext uri="{BB962C8B-B14F-4D97-AF65-F5344CB8AC3E}">
        <p14:creationId xmlns:p14="http://schemas.microsoft.com/office/powerpoint/2010/main" val="330300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0D1F2187-BD6B-4CD4-8DF4-F350925E52CA}" type="slidenum">
              <a:rPr lang="it-IT" smtClean="0"/>
              <a:t>9</a:t>
            </a:fld>
            <a:endParaRPr lang="it-IT"/>
          </a:p>
        </p:txBody>
      </p:sp>
    </p:spTree>
    <p:extLst>
      <p:ext uri="{BB962C8B-B14F-4D97-AF65-F5344CB8AC3E}">
        <p14:creationId xmlns:p14="http://schemas.microsoft.com/office/powerpoint/2010/main" val="358215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0D1F2187-BD6B-4CD4-8DF4-F350925E52CA}" type="slidenum">
              <a:rPr lang="it-IT" smtClean="0"/>
              <a:t>10</a:t>
            </a:fld>
            <a:endParaRPr lang="it-IT"/>
          </a:p>
        </p:txBody>
      </p:sp>
    </p:spTree>
    <p:extLst>
      <p:ext uri="{BB962C8B-B14F-4D97-AF65-F5344CB8AC3E}">
        <p14:creationId xmlns:p14="http://schemas.microsoft.com/office/powerpoint/2010/main" val="2764704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25F6244B-B1B3-416D-B88B-0FE1D1159F8D}"/>
              </a:ext>
            </a:extLst>
          </p:cNvPr>
          <p:cNvPicPr>
            <a:picLocks noChangeAspect="1"/>
          </p:cNvPicPr>
          <p:nvPr userDrawn="1"/>
        </p:nvPicPr>
        <p:blipFill rotWithShape="1">
          <a:blip r:embed="rId2"/>
          <a:srcRect b="9003"/>
          <a:stretch/>
        </p:blipFill>
        <p:spPr>
          <a:xfrm>
            <a:off x="0" y="1310759"/>
            <a:ext cx="12202758" cy="5038670"/>
          </a:xfrm>
          <a:prstGeom prst="rect">
            <a:avLst/>
          </a:prstGeom>
        </p:spPr>
      </p:pic>
      <p:sp>
        <p:nvSpPr>
          <p:cNvPr id="2" name="Title 1">
            <a:extLst>
              <a:ext uri="{FF2B5EF4-FFF2-40B4-BE49-F238E27FC236}">
                <a16:creationId xmlns:a16="http://schemas.microsoft.com/office/drawing/2014/main" id="{263D0686-F3B6-4B9D-A347-9CE02FFD17B0}"/>
              </a:ext>
            </a:extLst>
          </p:cNvPr>
          <p:cNvSpPr>
            <a:spLocks noGrp="1"/>
          </p:cNvSpPr>
          <p:nvPr>
            <p:ph type="ctrTitle"/>
          </p:nvPr>
        </p:nvSpPr>
        <p:spPr>
          <a:xfrm>
            <a:off x="838200" y="1335636"/>
            <a:ext cx="3795445" cy="2414431"/>
          </a:xfrm>
        </p:spPr>
        <p:txBody>
          <a:bodyPr anchor="b">
            <a:normAutofit/>
          </a:bodyPr>
          <a:lstStyle>
            <a:lvl1pPr algn="l">
              <a:defRPr sz="4500"/>
            </a:lvl1pPr>
          </a:lstStyle>
          <a:p>
            <a:r>
              <a:rPr lang="it-IT"/>
              <a:t>Fare clic per modificare lo stile del titolo dello schema</a:t>
            </a:r>
            <a:endParaRPr lang="it-IT" dirty="0"/>
          </a:p>
        </p:txBody>
      </p:sp>
      <p:sp>
        <p:nvSpPr>
          <p:cNvPr id="3" name="Subtitle 2">
            <a:extLst>
              <a:ext uri="{FF2B5EF4-FFF2-40B4-BE49-F238E27FC236}">
                <a16:creationId xmlns:a16="http://schemas.microsoft.com/office/drawing/2014/main" id="{760DCE23-7D2E-4485-A8A3-6D0DC38C1D3F}"/>
              </a:ext>
            </a:extLst>
          </p:cNvPr>
          <p:cNvSpPr>
            <a:spLocks noGrp="1"/>
          </p:cNvSpPr>
          <p:nvPr>
            <p:ph type="subTitle" idx="1"/>
          </p:nvPr>
        </p:nvSpPr>
        <p:spPr>
          <a:xfrm>
            <a:off x="838200" y="3879437"/>
            <a:ext cx="379544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dirty="0"/>
          </a:p>
        </p:txBody>
      </p:sp>
      <p:sp>
        <p:nvSpPr>
          <p:cNvPr id="4" name="Date Placeholder 3">
            <a:extLst>
              <a:ext uri="{FF2B5EF4-FFF2-40B4-BE49-F238E27FC236}">
                <a16:creationId xmlns:a16="http://schemas.microsoft.com/office/drawing/2014/main" id="{255F0CEF-51FF-466C-8532-9EF423A4266A}"/>
              </a:ext>
            </a:extLst>
          </p:cNvPr>
          <p:cNvSpPr>
            <a:spLocks noGrp="1"/>
          </p:cNvSpPr>
          <p:nvPr>
            <p:ph type="dt" sz="half" idx="10"/>
          </p:nvPr>
        </p:nvSpPr>
        <p:spPr/>
        <p:txBody>
          <a:bodyPr/>
          <a:lstStyle>
            <a:lvl1pPr>
              <a:defRPr/>
            </a:lvl1pPr>
          </a:lstStyle>
          <a:p>
            <a:r>
              <a:rPr lang="it-IT" dirty="0"/>
              <a:t>Nome beneficiario</a:t>
            </a:r>
          </a:p>
        </p:txBody>
      </p:sp>
      <p:sp>
        <p:nvSpPr>
          <p:cNvPr id="5" name="Footer Placeholder 4">
            <a:extLst>
              <a:ext uri="{FF2B5EF4-FFF2-40B4-BE49-F238E27FC236}">
                <a16:creationId xmlns:a16="http://schemas.microsoft.com/office/drawing/2014/main" id="{325040DB-8460-4471-A536-03EED8D2ECE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00264DF-C80E-4A54-97BF-B28A94C1B9DC}"/>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Picture Placeholder 2">
            <a:extLst>
              <a:ext uri="{FF2B5EF4-FFF2-40B4-BE49-F238E27FC236}">
                <a16:creationId xmlns:a16="http://schemas.microsoft.com/office/drawing/2014/main" id="{27805BB2-49DE-4832-9EF2-DACA471C18BD}"/>
              </a:ext>
            </a:extLst>
          </p:cNvPr>
          <p:cNvSpPr>
            <a:spLocks noGrp="1"/>
          </p:cNvSpPr>
          <p:nvPr>
            <p:ph type="pic" idx="13"/>
          </p:nvPr>
        </p:nvSpPr>
        <p:spPr>
          <a:xfrm>
            <a:off x="5188449" y="2106202"/>
            <a:ext cx="5712431" cy="375484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11" name="Picture Placeholder 11">
            <a:extLst>
              <a:ext uri="{FF2B5EF4-FFF2-40B4-BE49-F238E27FC236}">
                <a16:creationId xmlns:a16="http://schemas.microsoft.com/office/drawing/2014/main" id="{6EDCB0A2-728A-49A8-AB77-143BA4F3D5D7}"/>
              </a:ext>
            </a:extLst>
          </p:cNvPr>
          <p:cNvSpPr txBox="1">
            <a:spLocks/>
          </p:cNvSpPr>
          <p:nvPr userDrawn="1"/>
        </p:nvSpPr>
        <p:spPr>
          <a:xfrm>
            <a:off x="9821594" y="195173"/>
            <a:ext cx="1870075" cy="730250"/>
          </a:xfrm>
          <a:prstGeom prst="rect">
            <a:avLst/>
          </a:prstGeom>
          <a:ln>
            <a:solidFill>
              <a:schemeClr val="bg1"/>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400" dirty="0"/>
              <a:t>Logo soggetto attuatore</a:t>
            </a:r>
          </a:p>
        </p:txBody>
      </p:sp>
      <p:sp>
        <p:nvSpPr>
          <p:cNvPr id="8" name="Content Placeholder 7">
            <a:extLst>
              <a:ext uri="{FF2B5EF4-FFF2-40B4-BE49-F238E27FC236}">
                <a16:creationId xmlns:a16="http://schemas.microsoft.com/office/drawing/2014/main" id="{E6A686CD-BC84-4E44-BDAF-161736E81F40}"/>
              </a:ext>
            </a:extLst>
          </p:cNvPr>
          <p:cNvSpPr>
            <a:spLocks noGrp="1"/>
          </p:cNvSpPr>
          <p:nvPr>
            <p:ph sz="quarter" idx="14" hasCustomPrompt="1"/>
          </p:nvPr>
        </p:nvSpPr>
        <p:spPr>
          <a:xfrm>
            <a:off x="838200" y="5681663"/>
            <a:ext cx="3795444" cy="482600"/>
          </a:xfrm>
        </p:spPr>
        <p:txBody>
          <a:bodyPr>
            <a:normAutofit/>
          </a:bodyPr>
          <a:lstStyle>
            <a:lvl1pPr marL="0" indent="0">
              <a:buNone/>
              <a:defRPr sz="1800"/>
            </a:lvl1pPr>
          </a:lstStyle>
          <a:p>
            <a:pPr lvl="0"/>
            <a:r>
              <a:rPr lang="it-IT" dirty="0"/>
              <a:t>Click to </a:t>
            </a:r>
            <a:r>
              <a:rPr lang="it-IT" dirty="0" err="1"/>
              <a:t>edit</a:t>
            </a:r>
            <a:r>
              <a:rPr lang="it-IT" dirty="0"/>
              <a:t> date</a:t>
            </a:r>
          </a:p>
        </p:txBody>
      </p:sp>
    </p:spTree>
    <p:extLst>
      <p:ext uri="{BB962C8B-B14F-4D97-AF65-F5344CB8AC3E}">
        <p14:creationId xmlns:p14="http://schemas.microsoft.com/office/powerpoint/2010/main" val="66852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BC9C-2F86-4F3C-86FF-092C95A64B84}"/>
              </a:ext>
            </a:extLst>
          </p:cNvPr>
          <p:cNvSpPr>
            <a:spLocks noGrp="1"/>
          </p:cNvSpPr>
          <p:nvPr>
            <p:ph type="title"/>
          </p:nvPr>
        </p:nvSpPr>
        <p:spPr/>
        <p:txBody>
          <a:bodyPr/>
          <a:lstStyle/>
          <a:p>
            <a:r>
              <a:rPr lang="it-IT"/>
              <a:t>Fare clic per modificare lo stile del titolo dello schema</a:t>
            </a:r>
            <a:endParaRPr lang="it-IT" dirty="0"/>
          </a:p>
        </p:txBody>
      </p:sp>
      <p:sp>
        <p:nvSpPr>
          <p:cNvPr id="3" name="Vertical Text Placeholder 2">
            <a:extLst>
              <a:ext uri="{FF2B5EF4-FFF2-40B4-BE49-F238E27FC236}">
                <a16:creationId xmlns:a16="http://schemas.microsoft.com/office/drawing/2014/main" id="{E723F1F7-0749-4694-BE63-E403BDDD5F4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409E3090-1E92-4CFB-9491-E0F885599797}"/>
              </a:ext>
            </a:extLst>
          </p:cNvPr>
          <p:cNvSpPr>
            <a:spLocks noGrp="1"/>
          </p:cNvSpPr>
          <p:nvPr>
            <p:ph type="dt" sz="half" idx="10"/>
          </p:nvPr>
        </p:nvSpPr>
        <p:spPr/>
        <p:txBody>
          <a:bodyPr/>
          <a:lstStyle/>
          <a:p>
            <a:fld id="{C3A2CE4C-2805-4E3E-AF65-4896882F519E}" type="datetimeFigureOut">
              <a:rPr lang="it-IT" smtClean="0"/>
              <a:t>12/12/2023</a:t>
            </a:fld>
            <a:endParaRPr lang="it-IT"/>
          </a:p>
        </p:txBody>
      </p:sp>
      <p:sp>
        <p:nvSpPr>
          <p:cNvPr id="5" name="Footer Placeholder 4">
            <a:extLst>
              <a:ext uri="{FF2B5EF4-FFF2-40B4-BE49-F238E27FC236}">
                <a16:creationId xmlns:a16="http://schemas.microsoft.com/office/drawing/2014/main" id="{DFD25BC3-9F27-484C-9378-EEFF57FBB92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555A28A-D94D-4C1E-9701-B2E9F89D9F6B}"/>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7" name="Picture Placeholder 11">
            <a:extLst>
              <a:ext uri="{FF2B5EF4-FFF2-40B4-BE49-F238E27FC236}">
                <a16:creationId xmlns:a16="http://schemas.microsoft.com/office/drawing/2014/main" id="{B0E018EA-3E2C-4221-8F2D-FEADDDF2C9FC}"/>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Logo</a:t>
            </a:r>
          </a:p>
        </p:txBody>
      </p:sp>
    </p:spTree>
    <p:extLst>
      <p:ext uri="{BB962C8B-B14F-4D97-AF65-F5344CB8AC3E}">
        <p14:creationId xmlns:p14="http://schemas.microsoft.com/office/powerpoint/2010/main" val="329768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B6E7A-AAE9-4771-A56C-9BFBA5E562BD}"/>
              </a:ext>
            </a:extLst>
          </p:cNvPr>
          <p:cNvSpPr>
            <a:spLocks noGrp="1"/>
          </p:cNvSpPr>
          <p:nvPr>
            <p:ph type="title" orient="vert"/>
          </p:nvPr>
        </p:nvSpPr>
        <p:spPr>
          <a:xfrm>
            <a:off x="8724900" y="1335635"/>
            <a:ext cx="2628900" cy="4841328"/>
          </a:xfrm>
        </p:spPr>
        <p:txBody>
          <a:bodyPr vert="eaVert"/>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3BDB7342-37F0-452E-BA73-5C35A8EBE74A}"/>
              </a:ext>
            </a:extLst>
          </p:cNvPr>
          <p:cNvSpPr>
            <a:spLocks noGrp="1"/>
          </p:cNvSpPr>
          <p:nvPr>
            <p:ph type="body" orient="vert" idx="1"/>
          </p:nvPr>
        </p:nvSpPr>
        <p:spPr>
          <a:xfrm>
            <a:off x="838200" y="1335635"/>
            <a:ext cx="7734300" cy="484132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BDE9D5CD-1CAE-47E9-9CA5-BEAB47994C3F}"/>
              </a:ext>
            </a:extLst>
          </p:cNvPr>
          <p:cNvSpPr>
            <a:spLocks noGrp="1"/>
          </p:cNvSpPr>
          <p:nvPr>
            <p:ph type="dt" sz="half" idx="10"/>
          </p:nvPr>
        </p:nvSpPr>
        <p:spPr/>
        <p:txBody>
          <a:bodyPr/>
          <a:lstStyle/>
          <a:p>
            <a:fld id="{C3A2CE4C-2805-4E3E-AF65-4896882F519E}" type="datetimeFigureOut">
              <a:rPr lang="it-IT" smtClean="0"/>
              <a:t>12/12/2023</a:t>
            </a:fld>
            <a:endParaRPr lang="it-IT"/>
          </a:p>
        </p:txBody>
      </p:sp>
      <p:sp>
        <p:nvSpPr>
          <p:cNvPr id="5" name="Footer Placeholder 4">
            <a:extLst>
              <a:ext uri="{FF2B5EF4-FFF2-40B4-BE49-F238E27FC236}">
                <a16:creationId xmlns:a16="http://schemas.microsoft.com/office/drawing/2014/main" id="{859C3418-3EDC-4379-99CA-291BB22DBA1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375C136-5125-40ED-9798-0847DBFB37DB}"/>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7" name="Picture Placeholder 11">
            <a:extLst>
              <a:ext uri="{FF2B5EF4-FFF2-40B4-BE49-F238E27FC236}">
                <a16:creationId xmlns:a16="http://schemas.microsoft.com/office/drawing/2014/main" id="{335E7CDD-E29C-417A-9EB6-CD2357295E23}"/>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Logo</a:t>
            </a:r>
          </a:p>
        </p:txBody>
      </p:sp>
    </p:spTree>
    <p:extLst>
      <p:ext uri="{BB962C8B-B14F-4D97-AF65-F5344CB8AC3E}">
        <p14:creationId xmlns:p14="http://schemas.microsoft.com/office/powerpoint/2010/main" val="64661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6F965-22BB-5CB6-312C-62EDB1057A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40986D-B2E6-E64A-9F09-D13E9F372CD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F22038-E401-9B59-43A1-1AFFB7DF452F}"/>
              </a:ext>
            </a:extLst>
          </p:cNvPr>
          <p:cNvSpPr>
            <a:spLocks noGrp="1"/>
          </p:cNvSpPr>
          <p:nvPr>
            <p:ph type="dt" sz="half" idx="10"/>
          </p:nvPr>
        </p:nvSpPr>
        <p:spPr/>
        <p:txBody>
          <a:bodyPr/>
          <a:lstStyle/>
          <a:p>
            <a:fld id="{0CECE968-9458-1846-8B1A-FEE51423D98D}" type="datetimeFigureOut">
              <a:rPr lang="it-IT" smtClean="0"/>
              <a:t>12/12/2023</a:t>
            </a:fld>
            <a:endParaRPr lang="it-IT"/>
          </a:p>
        </p:txBody>
      </p:sp>
      <p:sp>
        <p:nvSpPr>
          <p:cNvPr id="5" name="Segnaposto piè di pagina 4">
            <a:extLst>
              <a:ext uri="{FF2B5EF4-FFF2-40B4-BE49-F238E27FC236}">
                <a16:creationId xmlns:a16="http://schemas.microsoft.com/office/drawing/2014/main" id="{0F960FDE-D97A-7471-78F1-CE28AF3020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7E22B4-7DF0-794F-F8A7-5684B7EAD564}"/>
              </a:ext>
            </a:extLst>
          </p:cNvPr>
          <p:cNvSpPr>
            <a:spLocks noGrp="1"/>
          </p:cNvSpPr>
          <p:nvPr>
            <p:ph type="sldNum" sz="quarter" idx="12"/>
          </p:nvPr>
        </p:nvSpPr>
        <p:spPr/>
        <p:txBody>
          <a:bodyPr/>
          <a:lstStyle/>
          <a:p>
            <a:fld id="{E46192B8-55D9-4942-9C82-0B9DDA21D461}" type="slidenum">
              <a:rPr lang="it-IT" smtClean="0"/>
              <a:t>‹N›</a:t>
            </a:fld>
            <a:endParaRPr lang="it-IT"/>
          </a:p>
        </p:txBody>
      </p:sp>
    </p:spTree>
    <p:extLst>
      <p:ext uri="{BB962C8B-B14F-4D97-AF65-F5344CB8AC3E}">
        <p14:creationId xmlns:p14="http://schemas.microsoft.com/office/powerpoint/2010/main" val="282591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C25-57A7-422D-B6C7-C275549FF640}"/>
              </a:ext>
            </a:extLst>
          </p:cNvPr>
          <p:cNvSpPr>
            <a:spLocks noGrp="1"/>
          </p:cNvSpPr>
          <p:nvPr>
            <p:ph type="title"/>
          </p:nvPr>
        </p:nvSpPr>
        <p:spPr>
          <a:xfrm>
            <a:off x="838200" y="1335635"/>
            <a:ext cx="10515600" cy="544535"/>
          </a:xfrm>
        </p:spPr>
        <p:txBody>
          <a:bodyPr/>
          <a:lstStyle/>
          <a:p>
            <a:r>
              <a:rPr lang="it-IT"/>
              <a:t>Fare clic per modificare lo stile del titolo dello schema</a:t>
            </a:r>
            <a:endParaRPr lang="it-IT" dirty="0"/>
          </a:p>
        </p:txBody>
      </p:sp>
      <p:sp>
        <p:nvSpPr>
          <p:cNvPr id="3" name="Content Placeholder 2">
            <a:extLst>
              <a:ext uri="{FF2B5EF4-FFF2-40B4-BE49-F238E27FC236}">
                <a16:creationId xmlns:a16="http://schemas.microsoft.com/office/drawing/2014/main" id="{54D1D7BD-5B6C-4729-8C26-EC0268815D31}"/>
              </a:ext>
            </a:extLst>
          </p:cNvPr>
          <p:cNvSpPr>
            <a:spLocks noGrp="1"/>
          </p:cNvSpPr>
          <p:nvPr>
            <p:ph idx="1"/>
          </p:nvPr>
        </p:nvSpPr>
        <p:spPr>
          <a:xfrm>
            <a:off x="838200" y="2496619"/>
            <a:ext cx="10515600" cy="368034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Date Placeholder 3">
            <a:extLst>
              <a:ext uri="{FF2B5EF4-FFF2-40B4-BE49-F238E27FC236}">
                <a16:creationId xmlns:a16="http://schemas.microsoft.com/office/drawing/2014/main" id="{B1E677E2-EEEB-4625-AFD0-BA41ADF9EC3A}"/>
              </a:ext>
            </a:extLst>
          </p:cNvPr>
          <p:cNvSpPr>
            <a:spLocks noGrp="1"/>
          </p:cNvSpPr>
          <p:nvPr>
            <p:ph type="dt" sz="half" idx="10"/>
          </p:nvPr>
        </p:nvSpPr>
        <p:spPr/>
        <p:txBody>
          <a:bodyPr/>
          <a:lstStyle/>
          <a:p>
            <a:fld id="{C3A2CE4C-2805-4E3E-AF65-4896882F519E}" type="datetimeFigureOut">
              <a:rPr lang="it-IT" smtClean="0"/>
              <a:t>12/12/2023</a:t>
            </a:fld>
            <a:endParaRPr lang="it-IT"/>
          </a:p>
        </p:txBody>
      </p:sp>
      <p:sp>
        <p:nvSpPr>
          <p:cNvPr id="5" name="Footer Placeholder 4">
            <a:extLst>
              <a:ext uri="{FF2B5EF4-FFF2-40B4-BE49-F238E27FC236}">
                <a16:creationId xmlns:a16="http://schemas.microsoft.com/office/drawing/2014/main" id="{17FDC0B7-3FBE-491C-8FE8-55BD53B99BC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863BC19-E814-447A-9737-03C21E843360}"/>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1" name="Text Placeholder 10">
            <a:extLst>
              <a:ext uri="{FF2B5EF4-FFF2-40B4-BE49-F238E27FC236}">
                <a16:creationId xmlns:a16="http://schemas.microsoft.com/office/drawing/2014/main" id="{FBC8B6CE-46DE-458F-9FB7-666DF33C8D3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dirty="0"/>
              <a:t>Click to edit Master sub-title styles</a:t>
            </a:r>
            <a:endParaRPr lang="it-IT" dirty="0"/>
          </a:p>
        </p:txBody>
      </p:sp>
      <p:sp>
        <p:nvSpPr>
          <p:cNvPr id="8" name="Picture Placeholder 11">
            <a:extLst>
              <a:ext uri="{FF2B5EF4-FFF2-40B4-BE49-F238E27FC236}">
                <a16:creationId xmlns:a16="http://schemas.microsoft.com/office/drawing/2014/main" id="{54EC5F5D-65B5-432F-B6D3-1AFAA67DEF7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Logo</a:t>
            </a:r>
          </a:p>
        </p:txBody>
      </p:sp>
    </p:spTree>
    <p:extLst>
      <p:ext uri="{BB962C8B-B14F-4D97-AF65-F5344CB8AC3E}">
        <p14:creationId xmlns:p14="http://schemas.microsoft.com/office/powerpoint/2010/main" val="27789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263CD4-4668-4FC6-9FA0-9C78C434250A}"/>
              </a:ext>
            </a:extLst>
          </p:cNvPr>
          <p:cNvSpPr>
            <a:spLocks noGrp="1"/>
          </p:cNvSpPr>
          <p:nvPr>
            <p:ph type="dt" sz="half" idx="10"/>
          </p:nvPr>
        </p:nvSpPr>
        <p:spPr/>
        <p:txBody>
          <a:bodyPr/>
          <a:lstStyle/>
          <a:p>
            <a:fld id="{C3A2CE4C-2805-4E3E-AF65-4896882F519E}" type="datetimeFigureOut">
              <a:rPr lang="it-IT" smtClean="0"/>
              <a:t>12/12/2023</a:t>
            </a:fld>
            <a:endParaRPr lang="it-IT"/>
          </a:p>
        </p:txBody>
      </p:sp>
      <p:sp>
        <p:nvSpPr>
          <p:cNvPr id="5" name="Footer Placeholder 4">
            <a:extLst>
              <a:ext uri="{FF2B5EF4-FFF2-40B4-BE49-F238E27FC236}">
                <a16:creationId xmlns:a16="http://schemas.microsoft.com/office/drawing/2014/main" id="{62280035-87ED-481F-BA20-EE60B0190F7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B3D36F7-444C-4BBE-9901-9D7D2895045E}"/>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1AD4B3F6-6C68-4448-9A54-C6BD041FE18A}"/>
              </a:ext>
            </a:extLst>
          </p:cNvPr>
          <p:cNvSpPr>
            <a:spLocks noGrp="1"/>
          </p:cNvSpPr>
          <p:nvPr>
            <p:ph type="ctrTitle"/>
          </p:nvPr>
        </p:nvSpPr>
        <p:spPr>
          <a:xfrm>
            <a:off x="838200" y="1335636"/>
            <a:ext cx="4925602" cy="2414431"/>
          </a:xfrm>
        </p:spPr>
        <p:txBody>
          <a:bodyPr anchor="b">
            <a:normAutofit/>
          </a:bodyPr>
          <a:lstStyle>
            <a:lvl1pPr algn="l">
              <a:defRPr sz="4500"/>
            </a:lvl1pPr>
          </a:lstStyle>
          <a:p>
            <a:r>
              <a:rPr lang="it-IT"/>
              <a:t>Fare clic per modificare lo stile del titolo dello schema</a:t>
            </a:r>
            <a:endParaRPr lang="it-IT" dirty="0"/>
          </a:p>
        </p:txBody>
      </p:sp>
      <p:sp>
        <p:nvSpPr>
          <p:cNvPr id="9" name="Subtitle 2">
            <a:extLst>
              <a:ext uri="{FF2B5EF4-FFF2-40B4-BE49-F238E27FC236}">
                <a16:creationId xmlns:a16="http://schemas.microsoft.com/office/drawing/2014/main" id="{2C7E8842-6CF4-4239-978C-24793C718D97}"/>
              </a:ext>
            </a:extLst>
          </p:cNvPr>
          <p:cNvSpPr>
            <a:spLocks noGrp="1"/>
          </p:cNvSpPr>
          <p:nvPr>
            <p:ph type="subTitle" idx="1"/>
          </p:nvPr>
        </p:nvSpPr>
        <p:spPr>
          <a:xfrm>
            <a:off x="838200" y="3879437"/>
            <a:ext cx="492560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dirty="0"/>
          </a:p>
        </p:txBody>
      </p:sp>
      <p:sp>
        <p:nvSpPr>
          <p:cNvPr id="10" name="Picture Placeholder 2">
            <a:extLst>
              <a:ext uri="{FF2B5EF4-FFF2-40B4-BE49-F238E27FC236}">
                <a16:creationId xmlns:a16="http://schemas.microsoft.com/office/drawing/2014/main" id="{0595AC86-47A3-4B03-BA39-81256C7A369C}"/>
              </a:ext>
            </a:extLst>
          </p:cNvPr>
          <p:cNvSpPr>
            <a:spLocks noGrp="1"/>
          </p:cNvSpPr>
          <p:nvPr>
            <p:ph type="pic" idx="13"/>
          </p:nvPr>
        </p:nvSpPr>
        <p:spPr>
          <a:xfrm>
            <a:off x="6096000" y="1335636"/>
            <a:ext cx="5257800" cy="4525414"/>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11" name="Picture Placeholder 11">
            <a:extLst>
              <a:ext uri="{FF2B5EF4-FFF2-40B4-BE49-F238E27FC236}">
                <a16:creationId xmlns:a16="http://schemas.microsoft.com/office/drawing/2014/main" id="{A34C89DB-F94E-416B-B427-5896895C74C7}"/>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Logo</a:t>
            </a:r>
          </a:p>
        </p:txBody>
      </p:sp>
    </p:spTree>
    <p:extLst>
      <p:ext uri="{BB962C8B-B14F-4D97-AF65-F5344CB8AC3E}">
        <p14:creationId xmlns:p14="http://schemas.microsoft.com/office/powerpoint/2010/main" val="303844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A8B0-F68D-4A0D-8A24-8F78014D6953}"/>
              </a:ext>
            </a:extLst>
          </p:cNvPr>
          <p:cNvSpPr>
            <a:spLocks noGrp="1"/>
          </p:cNvSpPr>
          <p:nvPr>
            <p:ph type="title"/>
          </p:nvPr>
        </p:nvSpPr>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4326570B-BDA4-42C4-922B-A550CE793100}"/>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Content Placeholder 3">
            <a:extLst>
              <a:ext uri="{FF2B5EF4-FFF2-40B4-BE49-F238E27FC236}">
                <a16:creationId xmlns:a16="http://schemas.microsoft.com/office/drawing/2014/main" id="{9E526D08-C78C-4553-A117-1F0011D763A4}"/>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4">
            <a:extLst>
              <a:ext uri="{FF2B5EF4-FFF2-40B4-BE49-F238E27FC236}">
                <a16:creationId xmlns:a16="http://schemas.microsoft.com/office/drawing/2014/main" id="{B8B81DAE-08F7-4455-BD6C-BE39F64CE254}"/>
              </a:ext>
            </a:extLst>
          </p:cNvPr>
          <p:cNvSpPr>
            <a:spLocks noGrp="1"/>
          </p:cNvSpPr>
          <p:nvPr>
            <p:ph type="dt" sz="half" idx="10"/>
          </p:nvPr>
        </p:nvSpPr>
        <p:spPr/>
        <p:txBody>
          <a:bodyPr/>
          <a:lstStyle/>
          <a:p>
            <a:fld id="{C3A2CE4C-2805-4E3E-AF65-4896882F519E}" type="datetimeFigureOut">
              <a:rPr lang="it-IT" smtClean="0"/>
              <a:t>12/12/2023</a:t>
            </a:fld>
            <a:endParaRPr lang="it-IT"/>
          </a:p>
        </p:txBody>
      </p:sp>
      <p:sp>
        <p:nvSpPr>
          <p:cNvPr id="6" name="Footer Placeholder 5">
            <a:extLst>
              <a:ext uri="{FF2B5EF4-FFF2-40B4-BE49-F238E27FC236}">
                <a16:creationId xmlns:a16="http://schemas.microsoft.com/office/drawing/2014/main" id="{5DED7E12-FA56-48FD-AA8A-F0F91A8E3DB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B05207B-2CAE-431E-B6E5-F19E2A9F58F8}"/>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Picture Placeholder 11">
            <a:extLst>
              <a:ext uri="{FF2B5EF4-FFF2-40B4-BE49-F238E27FC236}">
                <a16:creationId xmlns:a16="http://schemas.microsoft.com/office/drawing/2014/main" id="{98F001A2-F3A9-48F9-9076-4BED0F384D6A}"/>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Logo</a:t>
            </a:r>
          </a:p>
        </p:txBody>
      </p:sp>
    </p:spTree>
    <p:extLst>
      <p:ext uri="{BB962C8B-B14F-4D97-AF65-F5344CB8AC3E}">
        <p14:creationId xmlns:p14="http://schemas.microsoft.com/office/powerpoint/2010/main" val="122205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9DA399C-1B0C-440F-B657-67652B399CD2}"/>
              </a:ext>
            </a:extLst>
          </p:cNvPr>
          <p:cNvSpPr>
            <a:spLocks noGrp="1"/>
          </p:cNvSpPr>
          <p:nvPr>
            <p:ph type="dt" sz="half" idx="10"/>
          </p:nvPr>
        </p:nvSpPr>
        <p:spPr/>
        <p:txBody>
          <a:bodyPr/>
          <a:lstStyle/>
          <a:p>
            <a:fld id="{C3A2CE4C-2805-4E3E-AF65-4896882F519E}" type="datetimeFigureOut">
              <a:rPr lang="it-IT" smtClean="0"/>
              <a:t>12/12/2023</a:t>
            </a:fld>
            <a:endParaRPr lang="it-IT"/>
          </a:p>
        </p:txBody>
      </p:sp>
      <p:sp>
        <p:nvSpPr>
          <p:cNvPr id="8" name="Footer Placeholder 7">
            <a:extLst>
              <a:ext uri="{FF2B5EF4-FFF2-40B4-BE49-F238E27FC236}">
                <a16:creationId xmlns:a16="http://schemas.microsoft.com/office/drawing/2014/main" id="{5B255F85-46AF-4BA1-AF87-BD384DE93224}"/>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E402AF58-9572-47BE-A27E-675094BA3F36}"/>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Title 1">
            <a:extLst>
              <a:ext uri="{FF2B5EF4-FFF2-40B4-BE49-F238E27FC236}">
                <a16:creationId xmlns:a16="http://schemas.microsoft.com/office/drawing/2014/main" id="{4170A749-EDF4-4F2E-B347-33EC26320285}"/>
              </a:ext>
            </a:extLst>
          </p:cNvPr>
          <p:cNvSpPr>
            <a:spLocks noGrp="1"/>
          </p:cNvSpPr>
          <p:nvPr>
            <p:ph type="title"/>
          </p:nvPr>
        </p:nvSpPr>
        <p:spPr>
          <a:xfrm>
            <a:off x="838200" y="1335636"/>
            <a:ext cx="10515600" cy="540000"/>
          </a:xfrm>
        </p:spPr>
        <p:txBody>
          <a:bodyPr/>
          <a:lstStyle/>
          <a:p>
            <a:r>
              <a:rPr lang="it-IT"/>
              <a:t>Fare clic per modificare lo stile del titolo dello schema</a:t>
            </a:r>
          </a:p>
        </p:txBody>
      </p:sp>
      <p:sp>
        <p:nvSpPr>
          <p:cNvPr id="11" name="Text Placeholder 10">
            <a:extLst>
              <a:ext uri="{FF2B5EF4-FFF2-40B4-BE49-F238E27FC236}">
                <a16:creationId xmlns:a16="http://schemas.microsoft.com/office/drawing/2014/main" id="{4645C435-9F3C-40A6-BA2D-BD3831F5FA9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dirty="0"/>
              <a:t>Click to edit Master sub-title styles</a:t>
            </a:r>
            <a:endParaRPr lang="it-IT" dirty="0"/>
          </a:p>
        </p:txBody>
      </p:sp>
      <p:sp>
        <p:nvSpPr>
          <p:cNvPr id="12" name="Content Placeholder 2">
            <a:extLst>
              <a:ext uri="{FF2B5EF4-FFF2-40B4-BE49-F238E27FC236}">
                <a16:creationId xmlns:a16="http://schemas.microsoft.com/office/drawing/2014/main" id="{03523A13-DF16-439A-A901-D42A74C992BA}"/>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Content Placeholder 3">
            <a:extLst>
              <a:ext uri="{FF2B5EF4-FFF2-40B4-BE49-F238E27FC236}">
                <a16:creationId xmlns:a16="http://schemas.microsoft.com/office/drawing/2014/main" id="{91548BF4-DA08-4F5A-BD58-1257B92A59D7}"/>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4" name="Picture Placeholder 11">
            <a:extLst>
              <a:ext uri="{FF2B5EF4-FFF2-40B4-BE49-F238E27FC236}">
                <a16:creationId xmlns:a16="http://schemas.microsoft.com/office/drawing/2014/main" id="{69B21D3C-ED42-40F8-9DE1-D9D7ADC643C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Logo</a:t>
            </a:r>
          </a:p>
        </p:txBody>
      </p:sp>
    </p:spTree>
    <p:extLst>
      <p:ext uri="{BB962C8B-B14F-4D97-AF65-F5344CB8AC3E}">
        <p14:creationId xmlns:p14="http://schemas.microsoft.com/office/powerpoint/2010/main" val="13409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4FA8-0EC4-493B-8FF4-DB43442ADC44}"/>
              </a:ext>
            </a:extLst>
          </p:cNvPr>
          <p:cNvSpPr>
            <a:spLocks noGrp="1"/>
          </p:cNvSpPr>
          <p:nvPr>
            <p:ph type="title"/>
          </p:nvPr>
        </p:nvSpPr>
        <p:spPr/>
        <p:txBody>
          <a:bodyPr/>
          <a:lstStyle/>
          <a:p>
            <a:r>
              <a:rPr lang="it-IT"/>
              <a:t>Fare clic per modificare lo stile del titolo dello schema</a:t>
            </a:r>
          </a:p>
        </p:txBody>
      </p:sp>
      <p:sp>
        <p:nvSpPr>
          <p:cNvPr id="3" name="Date Placeholder 2">
            <a:extLst>
              <a:ext uri="{FF2B5EF4-FFF2-40B4-BE49-F238E27FC236}">
                <a16:creationId xmlns:a16="http://schemas.microsoft.com/office/drawing/2014/main" id="{A7EABCFE-413D-4F1C-BAAC-CBBB0BF41604}"/>
              </a:ext>
            </a:extLst>
          </p:cNvPr>
          <p:cNvSpPr>
            <a:spLocks noGrp="1"/>
          </p:cNvSpPr>
          <p:nvPr>
            <p:ph type="dt" sz="half" idx="10"/>
          </p:nvPr>
        </p:nvSpPr>
        <p:spPr/>
        <p:txBody>
          <a:bodyPr/>
          <a:lstStyle/>
          <a:p>
            <a:fld id="{C3A2CE4C-2805-4E3E-AF65-4896882F519E}" type="datetimeFigureOut">
              <a:rPr lang="it-IT" smtClean="0"/>
              <a:t>12/12/2023</a:t>
            </a:fld>
            <a:endParaRPr lang="it-IT"/>
          </a:p>
        </p:txBody>
      </p:sp>
      <p:sp>
        <p:nvSpPr>
          <p:cNvPr id="4" name="Footer Placeholder 3">
            <a:extLst>
              <a:ext uri="{FF2B5EF4-FFF2-40B4-BE49-F238E27FC236}">
                <a16:creationId xmlns:a16="http://schemas.microsoft.com/office/drawing/2014/main" id="{674F461C-019F-49AF-A23C-B47D0FC8E45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6EE70EE3-9A44-439E-9280-9267337E5A31}"/>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6" name="Picture Placeholder 11">
            <a:extLst>
              <a:ext uri="{FF2B5EF4-FFF2-40B4-BE49-F238E27FC236}">
                <a16:creationId xmlns:a16="http://schemas.microsoft.com/office/drawing/2014/main" id="{D2282136-A6F6-4DE9-B674-70AB2DBAADA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Logo</a:t>
            </a:r>
          </a:p>
        </p:txBody>
      </p:sp>
    </p:spTree>
    <p:extLst>
      <p:ext uri="{BB962C8B-B14F-4D97-AF65-F5344CB8AC3E}">
        <p14:creationId xmlns:p14="http://schemas.microsoft.com/office/powerpoint/2010/main" val="189087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67D12-C271-44F1-A874-5C28BCD38B1E}"/>
              </a:ext>
            </a:extLst>
          </p:cNvPr>
          <p:cNvSpPr>
            <a:spLocks noGrp="1"/>
          </p:cNvSpPr>
          <p:nvPr>
            <p:ph type="dt" sz="half" idx="10"/>
          </p:nvPr>
        </p:nvSpPr>
        <p:spPr/>
        <p:txBody>
          <a:bodyPr/>
          <a:lstStyle/>
          <a:p>
            <a:fld id="{C3A2CE4C-2805-4E3E-AF65-4896882F519E}" type="datetimeFigureOut">
              <a:rPr lang="it-IT" smtClean="0"/>
              <a:t>12/12/2023</a:t>
            </a:fld>
            <a:endParaRPr lang="it-IT"/>
          </a:p>
        </p:txBody>
      </p:sp>
      <p:sp>
        <p:nvSpPr>
          <p:cNvPr id="3" name="Footer Placeholder 2">
            <a:extLst>
              <a:ext uri="{FF2B5EF4-FFF2-40B4-BE49-F238E27FC236}">
                <a16:creationId xmlns:a16="http://schemas.microsoft.com/office/drawing/2014/main" id="{B2DA6622-24D6-47F0-9FF2-EB2FC437D361}"/>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20351582-F7D0-499A-8765-179B26F43FDD}"/>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5" name="Picture Placeholder 11">
            <a:extLst>
              <a:ext uri="{FF2B5EF4-FFF2-40B4-BE49-F238E27FC236}">
                <a16:creationId xmlns:a16="http://schemas.microsoft.com/office/drawing/2014/main" id="{FA1DE595-D9C3-453C-B639-599CEBA2F1AF}"/>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Logo</a:t>
            </a:r>
          </a:p>
        </p:txBody>
      </p:sp>
    </p:spTree>
    <p:extLst>
      <p:ext uri="{BB962C8B-B14F-4D97-AF65-F5344CB8AC3E}">
        <p14:creationId xmlns:p14="http://schemas.microsoft.com/office/powerpoint/2010/main" val="72398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E764F-CF80-49B6-8E4B-C193335C2FEC}"/>
              </a:ext>
            </a:extLst>
          </p:cNvPr>
          <p:cNvSpPr>
            <a:spLocks noGrp="1"/>
          </p:cNvSpPr>
          <p:nvPr>
            <p:ph idx="1"/>
          </p:nvPr>
        </p:nvSpPr>
        <p:spPr>
          <a:xfrm>
            <a:off x="5183188" y="1335636"/>
            <a:ext cx="6172200" cy="484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Text Placeholder 3">
            <a:extLst>
              <a:ext uri="{FF2B5EF4-FFF2-40B4-BE49-F238E27FC236}">
                <a16:creationId xmlns:a16="http://schemas.microsoft.com/office/drawing/2014/main" id="{3DBF6AB0-1695-409A-92AC-42B69DBF8DC7}"/>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a:extLst>
              <a:ext uri="{FF2B5EF4-FFF2-40B4-BE49-F238E27FC236}">
                <a16:creationId xmlns:a16="http://schemas.microsoft.com/office/drawing/2014/main" id="{63A1C334-8129-4545-8C84-46DA06B03D8B}"/>
              </a:ext>
            </a:extLst>
          </p:cNvPr>
          <p:cNvSpPr>
            <a:spLocks noGrp="1"/>
          </p:cNvSpPr>
          <p:nvPr>
            <p:ph type="dt" sz="half" idx="10"/>
          </p:nvPr>
        </p:nvSpPr>
        <p:spPr/>
        <p:txBody>
          <a:bodyPr/>
          <a:lstStyle/>
          <a:p>
            <a:fld id="{C3A2CE4C-2805-4E3E-AF65-4896882F519E}" type="datetimeFigureOut">
              <a:rPr lang="it-IT" smtClean="0"/>
              <a:t>12/12/2023</a:t>
            </a:fld>
            <a:endParaRPr lang="it-IT"/>
          </a:p>
        </p:txBody>
      </p:sp>
      <p:sp>
        <p:nvSpPr>
          <p:cNvPr id="6" name="Footer Placeholder 5">
            <a:extLst>
              <a:ext uri="{FF2B5EF4-FFF2-40B4-BE49-F238E27FC236}">
                <a16:creationId xmlns:a16="http://schemas.microsoft.com/office/drawing/2014/main" id="{3188F4DD-001E-4B6C-BAD4-62C2A6952B2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1106F97-3F23-4DEE-B190-0481C29793AA}"/>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39C5567D-41FF-426C-86BB-85B0FAD82684}"/>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
        <p:nvSpPr>
          <p:cNvPr id="9" name="Picture Placeholder 11">
            <a:extLst>
              <a:ext uri="{FF2B5EF4-FFF2-40B4-BE49-F238E27FC236}">
                <a16:creationId xmlns:a16="http://schemas.microsoft.com/office/drawing/2014/main" id="{F76D1A69-D327-43C4-90DC-9A69E27F3DAE}"/>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Logo</a:t>
            </a:r>
          </a:p>
        </p:txBody>
      </p:sp>
    </p:spTree>
    <p:extLst>
      <p:ext uri="{BB962C8B-B14F-4D97-AF65-F5344CB8AC3E}">
        <p14:creationId xmlns:p14="http://schemas.microsoft.com/office/powerpoint/2010/main" val="375611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011955-3DB8-4C70-93FB-7A2C5F5DFAAF}"/>
              </a:ext>
            </a:extLst>
          </p:cNvPr>
          <p:cNvSpPr>
            <a:spLocks noGrp="1"/>
          </p:cNvSpPr>
          <p:nvPr>
            <p:ph type="pic" idx="1"/>
          </p:nvPr>
        </p:nvSpPr>
        <p:spPr>
          <a:xfrm>
            <a:off x="5183188" y="1335636"/>
            <a:ext cx="6172200" cy="48413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5" name="Date Placeholder 4">
            <a:extLst>
              <a:ext uri="{FF2B5EF4-FFF2-40B4-BE49-F238E27FC236}">
                <a16:creationId xmlns:a16="http://schemas.microsoft.com/office/drawing/2014/main" id="{6EAB0AD8-6FDF-4622-85A4-51A8E967EC8D}"/>
              </a:ext>
            </a:extLst>
          </p:cNvPr>
          <p:cNvSpPr>
            <a:spLocks noGrp="1"/>
          </p:cNvSpPr>
          <p:nvPr>
            <p:ph type="dt" sz="half" idx="10"/>
          </p:nvPr>
        </p:nvSpPr>
        <p:spPr/>
        <p:txBody>
          <a:bodyPr/>
          <a:lstStyle/>
          <a:p>
            <a:fld id="{C3A2CE4C-2805-4E3E-AF65-4896882F519E}" type="datetimeFigureOut">
              <a:rPr lang="it-IT" smtClean="0"/>
              <a:t>12/12/2023</a:t>
            </a:fld>
            <a:endParaRPr lang="it-IT"/>
          </a:p>
        </p:txBody>
      </p:sp>
      <p:sp>
        <p:nvSpPr>
          <p:cNvPr id="6" name="Footer Placeholder 5">
            <a:extLst>
              <a:ext uri="{FF2B5EF4-FFF2-40B4-BE49-F238E27FC236}">
                <a16:creationId xmlns:a16="http://schemas.microsoft.com/office/drawing/2014/main" id="{634D2E99-DBA0-4970-ABF3-9596AA57D33E}"/>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8FADE91F-FFB0-4E6D-8AF8-6FBDBC0DE59D}"/>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ext Placeholder 3">
            <a:extLst>
              <a:ext uri="{FF2B5EF4-FFF2-40B4-BE49-F238E27FC236}">
                <a16:creationId xmlns:a16="http://schemas.microsoft.com/office/drawing/2014/main" id="{27F36783-77AA-4762-A0D4-79CAC387421F}"/>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Title 1">
            <a:extLst>
              <a:ext uri="{FF2B5EF4-FFF2-40B4-BE49-F238E27FC236}">
                <a16:creationId xmlns:a16="http://schemas.microsoft.com/office/drawing/2014/main" id="{40DBF051-2A17-4A20-A3FC-2B33FE5B757D}"/>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
        <p:nvSpPr>
          <p:cNvPr id="10" name="Picture Placeholder 11">
            <a:extLst>
              <a:ext uri="{FF2B5EF4-FFF2-40B4-BE49-F238E27FC236}">
                <a16:creationId xmlns:a16="http://schemas.microsoft.com/office/drawing/2014/main" id="{DC7008B9-D8E1-48AB-8B5F-71A812399F4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Logo</a:t>
            </a:r>
          </a:p>
        </p:txBody>
      </p:sp>
    </p:spTree>
    <p:extLst>
      <p:ext uri="{BB962C8B-B14F-4D97-AF65-F5344CB8AC3E}">
        <p14:creationId xmlns:p14="http://schemas.microsoft.com/office/powerpoint/2010/main" val="110849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38A3F9A-B0DF-455D-9D22-F973C5829AD4}"/>
              </a:ext>
            </a:extLst>
          </p:cNvPr>
          <p:cNvPicPr>
            <a:picLocks noChangeAspect="1"/>
          </p:cNvPicPr>
          <p:nvPr userDrawn="1"/>
        </p:nvPicPr>
        <p:blipFill>
          <a:blip r:embed="rId14"/>
          <a:stretch>
            <a:fillRect/>
          </a:stretch>
        </p:blipFill>
        <p:spPr>
          <a:xfrm>
            <a:off x="0" y="6352350"/>
            <a:ext cx="12192000" cy="520700"/>
          </a:xfrm>
          <a:prstGeom prst="rect">
            <a:avLst/>
          </a:prstGeom>
        </p:spPr>
      </p:pic>
      <p:pic>
        <p:nvPicPr>
          <p:cNvPr id="7" name="Immagine 21">
            <a:extLst>
              <a:ext uri="{FF2B5EF4-FFF2-40B4-BE49-F238E27FC236}">
                <a16:creationId xmlns:a16="http://schemas.microsoft.com/office/drawing/2014/main" id="{05C8ED0B-EDF3-4C3A-92D1-A4F9DD64EA11}"/>
              </a:ext>
            </a:extLst>
          </p:cNvPr>
          <p:cNvPicPr>
            <a:picLocks noChangeAspect="1"/>
          </p:cNvPicPr>
          <p:nvPr userDrawn="1"/>
        </p:nvPicPr>
        <p:blipFill>
          <a:blip r:embed="rId15"/>
          <a:stretch>
            <a:fillRect/>
          </a:stretch>
        </p:blipFill>
        <p:spPr>
          <a:xfrm>
            <a:off x="0" y="-25841"/>
            <a:ext cx="12192000" cy="1219200"/>
          </a:xfrm>
          <a:prstGeom prst="rect">
            <a:avLst/>
          </a:prstGeom>
        </p:spPr>
      </p:pic>
      <p:sp>
        <p:nvSpPr>
          <p:cNvPr id="2" name="Title Placeholder 1">
            <a:extLst>
              <a:ext uri="{FF2B5EF4-FFF2-40B4-BE49-F238E27FC236}">
                <a16:creationId xmlns:a16="http://schemas.microsoft.com/office/drawing/2014/main" id="{C15A10E0-2D6B-4598-95E9-DAF7E2001CCC}"/>
              </a:ext>
            </a:extLst>
          </p:cNvPr>
          <p:cNvSpPr>
            <a:spLocks noGrp="1"/>
          </p:cNvSpPr>
          <p:nvPr>
            <p:ph type="title"/>
          </p:nvPr>
        </p:nvSpPr>
        <p:spPr>
          <a:xfrm>
            <a:off x="838200" y="1335636"/>
            <a:ext cx="10515600" cy="780114"/>
          </a:xfrm>
          <a:prstGeom prst="rect">
            <a:avLst/>
          </a:prstGeom>
        </p:spPr>
        <p:txBody>
          <a:bodyPr vert="horz" lIns="91440" tIns="45720" rIns="91440" bIns="45720" rtlCol="0" anchor="t">
            <a:normAutofit/>
          </a:bodyPr>
          <a:lstStyle/>
          <a:p>
            <a:r>
              <a:rPr lang="it-IT"/>
              <a:t>Fare clic per modificare lo stile del titolo dello schema</a:t>
            </a:r>
            <a:endParaRPr lang="it-IT" dirty="0"/>
          </a:p>
        </p:txBody>
      </p:sp>
      <p:sp>
        <p:nvSpPr>
          <p:cNvPr id="3" name="Text Placeholder 2">
            <a:extLst>
              <a:ext uri="{FF2B5EF4-FFF2-40B4-BE49-F238E27FC236}">
                <a16:creationId xmlns:a16="http://schemas.microsoft.com/office/drawing/2014/main" id="{5AD6820F-9E8E-47CA-AD4E-6E99B9E0B8A8}"/>
              </a:ext>
            </a:extLst>
          </p:cNvPr>
          <p:cNvSpPr>
            <a:spLocks noGrp="1"/>
          </p:cNvSpPr>
          <p:nvPr>
            <p:ph type="body" idx="1"/>
          </p:nvPr>
        </p:nvSpPr>
        <p:spPr>
          <a:xfrm>
            <a:off x="838200" y="2291137"/>
            <a:ext cx="10515600" cy="388582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Date Placeholder 3">
            <a:extLst>
              <a:ext uri="{FF2B5EF4-FFF2-40B4-BE49-F238E27FC236}">
                <a16:creationId xmlns:a16="http://schemas.microsoft.com/office/drawing/2014/main" id="{65169399-BC99-4040-8272-2E03FED919DC}"/>
              </a:ext>
            </a:extLst>
          </p:cNvPr>
          <p:cNvSpPr>
            <a:spLocks noGrp="1"/>
          </p:cNvSpPr>
          <p:nvPr>
            <p:ph type="dt" sz="half" idx="2"/>
          </p:nvPr>
        </p:nvSpPr>
        <p:spPr>
          <a:xfrm>
            <a:off x="838200" y="6430138"/>
            <a:ext cx="2743200"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r>
              <a:rPr lang="it-IT" dirty="0"/>
              <a:t>Nome beneficiario</a:t>
            </a:r>
          </a:p>
        </p:txBody>
      </p:sp>
      <p:sp>
        <p:nvSpPr>
          <p:cNvPr id="5" name="Footer Placeholder 4">
            <a:extLst>
              <a:ext uri="{FF2B5EF4-FFF2-40B4-BE49-F238E27FC236}">
                <a16:creationId xmlns:a16="http://schemas.microsoft.com/office/drawing/2014/main" id="{4937EE08-80FA-4652-929B-0973683787A9}"/>
              </a:ext>
            </a:extLst>
          </p:cNvPr>
          <p:cNvSpPr>
            <a:spLocks noGrp="1"/>
          </p:cNvSpPr>
          <p:nvPr>
            <p:ph type="ftr" sz="quarter" idx="3"/>
          </p:nvPr>
        </p:nvSpPr>
        <p:spPr>
          <a:xfrm>
            <a:off x="8610600" y="6430138"/>
            <a:ext cx="2743200"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Missione 4 • Istruzione e Ricerca </a:t>
            </a:r>
            <a:endParaRPr lang="it-IT" dirty="0"/>
          </a:p>
        </p:txBody>
      </p:sp>
      <p:sp>
        <p:nvSpPr>
          <p:cNvPr id="6" name="Slide Number Placeholder 5">
            <a:extLst>
              <a:ext uri="{FF2B5EF4-FFF2-40B4-BE49-F238E27FC236}">
                <a16:creationId xmlns:a16="http://schemas.microsoft.com/office/drawing/2014/main" id="{C90B07AC-22DD-4854-AF1C-98DD868E264E}"/>
              </a:ext>
            </a:extLst>
          </p:cNvPr>
          <p:cNvSpPr>
            <a:spLocks noGrp="1"/>
          </p:cNvSpPr>
          <p:nvPr>
            <p:ph type="sldNum" sz="quarter" idx="4"/>
          </p:nvPr>
        </p:nvSpPr>
        <p:spPr>
          <a:xfrm>
            <a:off x="4724400" y="6430138"/>
            <a:ext cx="2743200"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‹N›</a:t>
            </a:fld>
            <a:endParaRPr lang="it-IT" dirty="0"/>
          </a:p>
        </p:txBody>
      </p:sp>
    </p:spTree>
    <p:extLst>
      <p:ext uri="{BB962C8B-B14F-4D97-AF65-F5344CB8AC3E}">
        <p14:creationId xmlns:p14="http://schemas.microsoft.com/office/powerpoint/2010/main" val="359143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bandi.unibo.it/PnrrBacHeal-Italia"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bandi.unibo.it/altri-bandi/bandi-a-cascata-pnrr"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2.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4.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jpe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png"/><Relationship Id="rId28" Type="http://schemas.openxmlformats.org/officeDocument/2006/relationships/image" Target="../media/image33.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 Id="rId22" Type="http://schemas.openxmlformats.org/officeDocument/2006/relationships/image" Target="../media/image29.png"/><Relationship Id="rId27"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D94185D-FF5F-1289-C8E5-777D5F1E8E32}"/>
              </a:ext>
            </a:extLst>
          </p:cNvPr>
          <p:cNvSpPr>
            <a:spLocks noGrp="1"/>
          </p:cNvSpPr>
          <p:nvPr>
            <p:ph type="ctrTitle"/>
          </p:nvPr>
        </p:nvSpPr>
        <p:spPr>
          <a:xfrm>
            <a:off x="64569" y="1711053"/>
            <a:ext cx="4973613" cy="2471742"/>
          </a:xfrm>
        </p:spPr>
        <p:txBody>
          <a:bodyPr>
            <a:noAutofit/>
          </a:bodyPr>
          <a:lstStyle/>
          <a:p>
            <a:r>
              <a:rPr lang="en-IT" sz="3000" dirty="0"/>
              <a:t>HEAL ITALIA</a:t>
            </a:r>
            <a:br>
              <a:rPr lang="en-IT" sz="3000" dirty="0">
                <a:solidFill>
                  <a:schemeClr val="tx1"/>
                </a:solidFill>
              </a:rPr>
            </a:br>
            <a:r>
              <a:rPr lang="en-IT" sz="3000" dirty="0">
                <a:solidFill>
                  <a:schemeClr val="tx1"/>
                </a:solidFill>
              </a:rPr>
              <a:t>H</a:t>
            </a:r>
            <a:r>
              <a:rPr lang="en-IT" sz="3000" dirty="0"/>
              <a:t>ealth </a:t>
            </a:r>
            <a:r>
              <a:rPr lang="en-IT" sz="3000" dirty="0">
                <a:solidFill>
                  <a:schemeClr val="tx1"/>
                </a:solidFill>
              </a:rPr>
              <a:t>E</a:t>
            </a:r>
            <a:r>
              <a:rPr lang="en-IT" sz="3000" dirty="0"/>
              <a:t>xtended </a:t>
            </a:r>
            <a:r>
              <a:rPr lang="en-IT" sz="3000" dirty="0">
                <a:solidFill>
                  <a:schemeClr val="tx1"/>
                </a:solidFill>
              </a:rPr>
              <a:t>AL</a:t>
            </a:r>
            <a:r>
              <a:rPr lang="en-IT" sz="3000" dirty="0"/>
              <a:t>liance</a:t>
            </a:r>
            <a:br>
              <a:rPr lang="en-IT" sz="3000" dirty="0"/>
            </a:br>
            <a:r>
              <a:rPr lang="en-IT" sz="3000" dirty="0"/>
              <a:t>for </a:t>
            </a:r>
            <a:r>
              <a:rPr lang="en-IT" sz="3000" dirty="0">
                <a:solidFill>
                  <a:schemeClr val="tx1"/>
                </a:solidFill>
              </a:rPr>
              <a:t>I</a:t>
            </a:r>
            <a:r>
              <a:rPr lang="en-IT" sz="3000" dirty="0"/>
              <a:t>nnovative </a:t>
            </a:r>
            <a:r>
              <a:rPr lang="en-IT" sz="3000" dirty="0">
                <a:solidFill>
                  <a:schemeClr val="tx1"/>
                </a:solidFill>
              </a:rPr>
              <a:t>T</a:t>
            </a:r>
            <a:r>
              <a:rPr lang="en-IT" sz="3000" dirty="0"/>
              <a:t>herapies, </a:t>
            </a:r>
            <a:r>
              <a:rPr lang="en-IT" sz="3000" dirty="0">
                <a:solidFill>
                  <a:schemeClr val="tx1"/>
                </a:solidFill>
              </a:rPr>
              <a:t>A</a:t>
            </a:r>
            <a:r>
              <a:rPr lang="en-IT" sz="3000" dirty="0"/>
              <a:t>dvanced </a:t>
            </a:r>
            <a:r>
              <a:rPr lang="en-IT" sz="3000" dirty="0">
                <a:solidFill>
                  <a:schemeClr val="tx1"/>
                </a:solidFill>
              </a:rPr>
              <a:t>L</a:t>
            </a:r>
            <a:r>
              <a:rPr lang="en-IT" sz="3000" dirty="0"/>
              <a:t>ab-research and </a:t>
            </a:r>
            <a:r>
              <a:rPr lang="en-IT" sz="3000" dirty="0">
                <a:solidFill>
                  <a:schemeClr val="tx1"/>
                </a:solidFill>
              </a:rPr>
              <a:t>I</a:t>
            </a:r>
            <a:r>
              <a:rPr lang="en-IT" sz="3000" dirty="0"/>
              <a:t>ntegrated </a:t>
            </a:r>
            <a:r>
              <a:rPr lang="en-IT" sz="3000" dirty="0">
                <a:solidFill>
                  <a:schemeClr val="tx1"/>
                </a:solidFill>
              </a:rPr>
              <a:t>A</a:t>
            </a:r>
            <a:r>
              <a:rPr lang="en-IT" sz="3000" dirty="0"/>
              <a:t>pproaches of Precision Medicine </a:t>
            </a:r>
            <a:endParaRPr lang="en-US" sz="3000" dirty="0"/>
          </a:p>
        </p:txBody>
      </p:sp>
      <p:sp>
        <p:nvSpPr>
          <p:cNvPr id="11" name="Subtitle 2">
            <a:extLst>
              <a:ext uri="{FF2B5EF4-FFF2-40B4-BE49-F238E27FC236}">
                <a16:creationId xmlns:a16="http://schemas.microsoft.com/office/drawing/2014/main" id="{C215DBBB-38BF-11D4-F5C8-AB313F6E6882}"/>
              </a:ext>
            </a:extLst>
          </p:cNvPr>
          <p:cNvSpPr>
            <a:spLocks noGrp="1"/>
          </p:cNvSpPr>
          <p:nvPr>
            <p:ph type="subTitle" idx="1"/>
          </p:nvPr>
        </p:nvSpPr>
        <p:spPr>
          <a:xfrm>
            <a:off x="-263679" y="4317395"/>
            <a:ext cx="5070140" cy="1918995"/>
          </a:xfrm>
        </p:spPr>
        <p:txBody>
          <a:bodyPr>
            <a:normAutofit lnSpcReduction="10000"/>
          </a:bodyPr>
          <a:lstStyle/>
          <a:p>
            <a:pPr algn="ctr">
              <a:spcBef>
                <a:spcPts val="0"/>
              </a:spcBef>
            </a:pPr>
            <a:r>
              <a:rPr lang="en-IT" dirty="0"/>
              <a:t>  Cascade call</a:t>
            </a:r>
          </a:p>
          <a:p>
            <a:pPr algn="ctr">
              <a:spcBef>
                <a:spcPts val="0"/>
              </a:spcBef>
            </a:pPr>
            <a:endParaRPr lang="en-IT" dirty="0"/>
          </a:p>
          <a:p>
            <a:pPr algn="ctr">
              <a:spcBef>
                <a:spcPts val="0"/>
              </a:spcBef>
            </a:pPr>
            <a:r>
              <a:rPr lang="en-IT" dirty="0"/>
              <a:t>SPOKE </a:t>
            </a:r>
            <a:r>
              <a:rPr lang="en-US" dirty="0"/>
              <a:t>2</a:t>
            </a:r>
            <a:r>
              <a:rPr lang="en-IT" dirty="0"/>
              <a:t> </a:t>
            </a:r>
          </a:p>
          <a:p>
            <a:pPr algn="ctr">
              <a:spcBef>
                <a:spcPts val="0"/>
              </a:spcBef>
            </a:pPr>
            <a:r>
              <a:rPr lang="en-US" b="1" dirty="0"/>
              <a:t> Intelligent Health</a:t>
            </a:r>
          </a:p>
          <a:p>
            <a:pPr algn="ctr">
              <a:spcBef>
                <a:spcPts val="0"/>
              </a:spcBef>
            </a:pPr>
            <a:endParaRPr lang="en-US" b="1" dirty="0"/>
          </a:p>
          <a:p>
            <a:pPr algn="ctr">
              <a:spcBef>
                <a:spcPts val="0"/>
              </a:spcBef>
            </a:pPr>
            <a:r>
              <a:rPr lang="en-US" b="1" dirty="0"/>
              <a:t>University of Bologna</a:t>
            </a:r>
            <a:endParaRPr lang="en-IT" b="1" dirty="0"/>
          </a:p>
        </p:txBody>
      </p:sp>
      <p:sp>
        <p:nvSpPr>
          <p:cNvPr id="13" name="Content Placeholder 4">
            <a:extLst>
              <a:ext uri="{FF2B5EF4-FFF2-40B4-BE49-F238E27FC236}">
                <a16:creationId xmlns:a16="http://schemas.microsoft.com/office/drawing/2014/main" id="{CC2ED45D-CF6D-FF68-B555-4AEA33C9451F}"/>
              </a:ext>
            </a:extLst>
          </p:cNvPr>
          <p:cNvSpPr>
            <a:spLocks noGrp="1"/>
          </p:cNvSpPr>
          <p:nvPr>
            <p:ph sz="quarter" idx="14"/>
          </p:nvPr>
        </p:nvSpPr>
        <p:spPr>
          <a:xfrm>
            <a:off x="252046" y="6445738"/>
            <a:ext cx="9958753" cy="482600"/>
          </a:xfrm>
        </p:spPr>
        <p:txBody>
          <a:bodyPr/>
          <a:lstStyle/>
          <a:p>
            <a:r>
              <a:rPr lang="en-US" dirty="0"/>
              <a:t>Cascade call – 12</a:t>
            </a:r>
            <a:r>
              <a:rPr lang="en-US" baseline="30000" dirty="0"/>
              <a:t>th</a:t>
            </a:r>
            <a:r>
              <a:rPr lang="en-US" dirty="0"/>
              <a:t> December 2023</a:t>
            </a:r>
          </a:p>
        </p:txBody>
      </p:sp>
      <p:sp>
        <p:nvSpPr>
          <p:cNvPr id="2" name="Rectangle 1">
            <a:extLst>
              <a:ext uri="{FF2B5EF4-FFF2-40B4-BE49-F238E27FC236}">
                <a16:creationId xmlns:a16="http://schemas.microsoft.com/office/drawing/2014/main" id="{F8CD3B0B-2683-D74D-B6D2-FF9CB008EC0B}"/>
              </a:ext>
            </a:extLst>
          </p:cNvPr>
          <p:cNvSpPr/>
          <p:nvPr/>
        </p:nvSpPr>
        <p:spPr>
          <a:xfrm>
            <a:off x="9681415" y="142504"/>
            <a:ext cx="2090057" cy="878774"/>
          </a:xfrm>
          <a:prstGeom prst="rect">
            <a:avLst/>
          </a:prstGeom>
          <a:solidFill>
            <a:srgbClr val="2B64AE"/>
          </a:solidFill>
          <a:ln>
            <a:solidFill>
              <a:srgbClr val="2B6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Immagine 3">
            <a:extLst>
              <a:ext uri="{FF2B5EF4-FFF2-40B4-BE49-F238E27FC236}">
                <a16:creationId xmlns:a16="http://schemas.microsoft.com/office/drawing/2014/main" id="{5B317CCD-6F14-2964-8D21-2F57C7336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898" y="5593404"/>
            <a:ext cx="1043101" cy="1293446"/>
          </a:xfrm>
          <a:prstGeom prst="rect">
            <a:avLst/>
          </a:prstGeom>
        </p:spPr>
      </p:pic>
      <p:pic>
        <p:nvPicPr>
          <p:cNvPr id="3" name="image1.png">
            <a:extLst>
              <a:ext uri="{FF2B5EF4-FFF2-40B4-BE49-F238E27FC236}">
                <a16:creationId xmlns:a16="http://schemas.microsoft.com/office/drawing/2014/main" id="{DC95A5DA-87B1-CC45-598A-6EDAFCCAD816}"/>
              </a:ext>
            </a:extLst>
          </p:cNvPr>
          <p:cNvPicPr/>
          <p:nvPr/>
        </p:nvPicPr>
        <p:blipFill>
          <a:blip r:embed="rId3"/>
          <a:srcRect/>
          <a:stretch>
            <a:fillRect/>
          </a:stretch>
        </p:blipFill>
        <p:spPr>
          <a:xfrm>
            <a:off x="5862049" y="1990305"/>
            <a:ext cx="4472865" cy="4036737"/>
          </a:xfrm>
          <a:prstGeom prst="rect">
            <a:avLst/>
          </a:prstGeom>
          <a:ln/>
        </p:spPr>
      </p:pic>
      <p:pic>
        <p:nvPicPr>
          <p:cNvPr id="6" name="Immagine 5" descr="Immagine che contiene testo&#10;&#10;Descrizione generata automaticamente">
            <a:extLst>
              <a:ext uri="{FF2B5EF4-FFF2-40B4-BE49-F238E27FC236}">
                <a16:creationId xmlns:a16="http://schemas.microsoft.com/office/drawing/2014/main" id="{3D272D0C-2AEE-4D44-E764-FD62302B4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821" y="53179"/>
            <a:ext cx="2896004" cy="1057423"/>
          </a:xfrm>
          <a:prstGeom prst="rect">
            <a:avLst/>
          </a:prstGeom>
        </p:spPr>
      </p:pic>
    </p:spTree>
    <p:extLst>
      <p:ext uri="{BB962C8B-B14F-4D97-AF65-F5344CB8AC3E}">
        <p14:creationId xmlns:p14="http://schemas.microsoft.com/office/powerpoint/2010/main" val="227079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A00E927-E39C-C957-4B7C-0D9AE1F76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898" y="5593404"/>
            <a:ext cx="1043101" cy="1293446"/>
          </a:xfrm>
          <a:prstGeom prst="rect">
            <a:avLst/>
          </a:prstGeom>
        </p:spPr>
      </p:pic>
      <p:pic>
        <p:nvPicPr>
          <p:cNvPr id="3" name="Immagine 2" descr="Immagine che contiene testo&#10;&#10;Descrizione generata automaticamente">
            <a:extLst>
              <a:ext uri="{FF2B5EF4-FFF2-40B4-BE49-F238E27FC236}">
                <a16:creationId xmlns:a16="http://schemas.microsoft.com/office/drawing/2014/main" id="{FEDFA856-484D-E885-2952-05BFD950C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821" y="53179"/>
            <a:ext cx="2896004" cy="1057423"/>
          </a:xfrm>
          <a:prstGeom prst="rect">
            <a:avLst/>
          </a:prstGeom>
        </p:spPr>
      </p:pic>
      <p:sp>
        <p:nvSpPr>
          <p:cNvPr id="5" name="Content Placeholder 5">
            <a:extLst>
              <a:ext uri="{FF2B5EF4-FFF2-40B4-BE49-F238E27FC236}">
                <a16:creationId xmlns:a16="http://schemas.microsoft.com/office/drawing/2014/main" id="{AD2BAF4F-A609-9953-3401-F0B7E836EE36}"/>
              </a:ext>
            </a:extLst>
          </p:cNvPr>
          <p:cNvSpPr>
            <a:spLocks noGrp="1"/>
          </p:cNvSpPr>
          <p:nvPr>
            <p:ph idx="1"/>
          </p:nvPr>
        </p:nvSpPr>
        <p:spPr>
          <a:xfrm>
            <a:off x="838199" y="2383901"/>
            <a:ext cx="10787743" cy="3209503"/>
          </a:xfrm>
        </p:spPr>
        <p:txBody>
          <a:bodyPr>
            <a:normAutofit/>
          </a:bodyPr>
          <a:lstStyle/>
          <a:p>
            <a:pPr marL="0" indent="0" fontAlgn="base">
              <a:buNone/>
            </a:pPr>
            <a:r>
              <a:rPr lang="en-US" sz="2400" b="1" dirty="0"/>
              <a:t>Context</a:t>
            </a:r>
          </a:p>
          <a:p>
            <a:pPr fontAlgn="base"/>
            <a:r>
              <a:rPr lang="en-US" sz="2000" dirty="0"/>
              <a:t>This research topic aims to address the limitations of conventional 3D-guided robotic surgery, where a preoperative 3D virtual model is manually overlaid onto the surgical field </a:t>
            </a:r>
          </a:p>
          <a:p>
            <a:pPr fontAlgn="base"/>
            <a:r>
              <a:rPr lang="en-US" sz="2000" dirty="0"/>
              <a:t>Currently, this preoperative virtual model is not automatically aligned with the actual organ during surgery, leading to potential errors due to manual alignment with the target anatomy. This could result in inaccurate dissection due to the limitations of non-automated augmented reality (AR) </a:t>
            </a:r>
            <a:endParaRPr lang="en-IT" sz="2000" dirty="0"/>
          </a:p>
        </p:txBody>
      </p:sp>
      <p:sp>
        <p:nvSpPr>
          <p:cNvPr id="8" name="Title 4">
            <a:extLst>
              <a:ext uri="{FF2B5EF4-FFF2-40B4-BE49-F238E27FC236}">
                <a16:creationId xmlns:a16="http://schemas.microsoft.com/office/drawing/2014/main" id="{D2B0BBD8-D4C5-5B5F-74CC-2518F9B64848}"/>
              </a:ext>
            </a:extLst>
          </p:cNvPr>
          <p:cNvSpPr txBox="1">
            <a:spLocks/>
          </p:cNvSpPr>
          <p:nvPr/>
        </p:nvSpPr>
        <p:spPr>
          <a:xfrm>
            <a:off x="838200" y="1428400"/>
            <a:ext cx="10515600" cy="780114"/>
          </a:xfrm>
          <a:prstGeom prst="rect">
            <a:avLst/>
          </a:prstGeom>
        </p:spPr>
        <p:txBody>
          <a:bodyPr vert="horz" lIns="91440" tIns="45720" rIns="91440" bIns="45720" rtlCol="0" anchor="t">
            <a:noAutofit/>
          </a:bodyPr>
          <a:lst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a:lstStyle>
          <a:p>
            <a:r>
              <a:rPr lang="en-GB" sz="2400" dirty="0"/>
              <a:t>Topic 3 – Developing AI techniques for augmented reality in robotic surgery</a:t>
            </a:r>
            <a:br>
              <a:rPr lang="en-GB" sz="2400" dirty="0"/>
            </a:br>
            <a:endParaRPr lang="en-GB" sz="2400" dirty="0"/>
          </a:p>
        </p:txBody>
      </p:sp>
    </p:spTree>
    <p:extLst>
      <p:ext uri="{BB962C8B-B14F-4D97-AF65-F5344CB8AC3E}">
        <p14:creationId xmlns:p14="http://schemas.microsoft.com/office/powerpoint/2010/main" val="291969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A00E927-E39C-C957-4B7C-0D9AE1F76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898" y="5593404"/>
            <a:ext cx="1043101" cy="1293446"/>
          </a:xfrm>
          <a:prstGeom prst="rect">
            <a:avLst/>
          </a:prstGeom>
        </p:spPr>
      </p:pic>
      <p:pic>
        <p:nvPicPr>
          <p:cNvPr id="3" name="Immagine 2" descr="Immagine che contiene testo&#10;&#10;Descrizione generata automaticamente">
            <a:extLst>
              <a:ext uri="{FF2B5EF4-FFF2-40B4-BE49-F238E27FC236}">
                <a16:creationId xmlns:a16="http://schemas.microsoft.com/office/drawing/2014/main" id="{FEDFA856-484D-E885-2952-05BFD950C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821" y="53179"/>
            <a:ext cx="2896004" cy="1057423"/>
          </a:xfrm>
          <a:prstGeom prst="rect">
            <a:avLst/>
          </a:prstGeom>
        </p:spPr>
      </p:pic>
      <p:sp>
        <p:nvSpPr>
          <p:cNvPr id="5" name="Content Placeholder 5">
            <a:extLst>
              <a:ext uri="{FF2B5EF4-FFF2-40B4-BE49-F238E27FC236}">
                <a16:creationId xmlns:a16="http://schemas.microsoft.com/office/drawing/2014/main" id="{AD2BAF4F-A609-9953-3401-F0B7E836EE36}"/>
              </a:ext>
            </a:extLst>
          </p:cNvPr>
          <p:cNvSpPr>
            <a:spLocks noGrp="1"/>
          </p:cNvSpPr>
          <p:nvPr>
            <p:ph idx="1"/>
          </p:nvPr>
        </p:nvSpPr>
        <p:spPr>
          <a:xfrm>
            <a:off x="838200" y="2148768"/>
            <a:ext cx="10515600" cy="3209503"/>
          </a:xfrm>
        </p:spPr>
        <p:txBody>
          <a:bodyPr>
            <a:noAutofit/>
          </a:bodyPr>
          <a:lstStyle/>
          <a:p>
            <a:pPr marL="0" indent="0" fontAlgn="base">
              <a:buNone/>
            </a:pPr>
            <a:r>
              <a:rPr lang="en-US" sz="2400" b="1" dirty="0"/>
              <a:t>Expected outcomes </a:t>
            </a:r>
          </a:p>
          <a:p>
            <a:pPr marL="0" indent="0" fontAlgn="base">
              <a:buNone/>
            </a:pPr>
            <a:r>
              <a:rPr lang="en-US" sz="2000" dirty="0"/>
              <a:t>We are inviting proposals for innovative research and development projects focused on the creation of advanced artificial intelligence (AI) techniques for </a:t>
            </a:r>
            <a:r>
              <a:rPr lang="en-US" sz="2000" b="1" dirty="0"/>
              <a:t>automated registration of 3D virtual models during robotic surgery</a:t>
            </a:r>
            <a:r>
              <a:rPr lang="en-US" sz="2000" dirty="0"/>
              <a:t>. This includes the integration of AR to provide automatic surgical guidance to create a more dynamic, responsive, and interactive surgical environment.   </a:t>
            </a:r>
          </a:p>
          <a:p>
            <a:pPr marL="0" indent="0" fontAlgn="base">
              <a:buNone/>
            </a:pPr>
            <a:r>
              <a:rPr lang="en-US" sz="2000" dirty="0"/>
              <a:t>Proposals under this topic should aim for delivering results that are directed, tailored towards and </a:t>
            </a:r>
            <a:r>
              <a:rPr lang="en-US" sz="2000" b="1" dirty="0"/>
              <a:t>contributing to more than one </a:t>
            </a:r>
            <a:r>
              <a:rPr lang="en-US" sz="2000" dirty="0"/>
              <a:t>of the following </a:t>
            </a:r>
            <a:r>
              <a:rPr lang="en-US" sz="2000" b="1" dirty="0"/>
              <a:t>expected outcomes</a:t>
            </a:r>
            <a:r>
              <a:rPr lang="en-US" sz="2000" dirty="0"/>
              <a:t>: </a:t>
            </a:r>
          </a:p>
          <a:p>
            <a:pPr fontAlgn="base"/>
            <a:r>
              <a:rPr lang="en-US" sz="2000" dirty="0"/>
              <a:t>Enhanced creation of case-specific 3D virtual models through preoperative medical imaging </a:t>
            </a:r>
          </a:p>
          <a:p>
            <a:pPr fontAlgn="base"/>
            <a:r>
              <a:rPr lang="en-US" sz="2000" dirty="0"/>
              <a:t>Advanced AI-based intraoperative registration. The AI system should also be designed to learn from each surgery, improving its accuracy and effectiveness over time  </a:t>
            </a:r>
          </a:p>
          <a:p>
            <a:pPr lvl="0" fontAlgn="base"/>
            <a:r>
              <a:rPr lang="en-US" sz="2000" dirty="0"/>
              <a:t>Comprehensive AR software based on preoperative imaging: the development of AR software should extend beyond mere real-time integration of the 3D model with the robotic camera </a:t>
            </a:r>
          </a:p>
          <a:p>
            <a:pPr marL="0" indent="0" fontAlgn="base">
              <a:buNone/>
            </a:pPr>
            <a:endParaRPr lang="en-US" sz="2000" dirty="0"/>
          </a:p>
        </p:txBody>
      </p:sp>
      <p:sp>
        <p:nvSpPr>
          <p:cNvPr id="4" name="Title 4">
            <a:extLst>
              <a:ext uri="{FF2B5EF4-FFF2-40B4-BE49-F238E27FC236}">
                <a16:creationId xmlns:a16="http://schemas.microsoft.com/office/drawing/2014/main" id="{4805A755-B80F-2B26-3093-F7B1BD611DC1}"/>
              </a:ext>
            </a:extLst>
          </p:cNvPr>
          <p:cNvSpPr txBox="1">
            <a:spLocks/>
          </p:cNvSpPr>
          <p:nvPr/>
        </p:nvSpPr>
        <p:spPr>
          <a:xfrm>
            <a:off x="838200" y="1428400"/>
            <a:ext cx="10515600" cy="780114"/>
          </a:xfrm>
          <a:prstGeom prst="rect">
            <a:avLst/>
          </a:prstGeom>
        </p:spPr>
        <p:txBody>
          <a:bodyPr vert="horz" lIns="91440" tIns="45720" rIns="91440" bIns="45720" rtlCol="0" anchor="t">
            <a:noAutofit/>
          </a:bodyPr>
          <a:lst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a:lstStyle>
          <a:p>
            <a:r>
              <a:rPr lang="en-GB" sz="2400" dirty="0"/>
              <a:t>Topic 3 – Developing AI techniques for augmented reality in robotic surgery</a:t>
            </a:r>
            <a:br>
              <a:rPr lang="en-GB" sz="2400" dirty="0"/>
            </a:br>
            <a:endParaRPr lang="en-GB" sz="2400" dirty="0"/>
          </a:p>
        </p:txBody>
      </p:sp>
    </p:spTree>
    <p:extLst>
      <p:ext uri="{BB962C8B-B14F-4D97-AF65-F5344CB8AC3E}">
        <p14:creationId xmlns:p14="http://schemas.microsoft.com/office/powerpoint/2010/main" val="1061458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A00E927-E39C-C957-4B7C-0D9AE1F76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898" y="5593404"/>
            <a:ext cx="1043101" cy="1293446"/>
          </a:xfrm>
          <a:prstGeom prst="rect">
            <a:avLst/>
          </a:prstGeom>
        </p:spPr>
      </p:pic>
      <p:pic>
        <p:nvPicPr>
          <p:cNvPr id="3" name="Immagine 2" descr="Immagine che contiene testo&#10;&#10;Descrizione generata automaticamente">
            <a:extLst>
              <a:ext uri="{FF2B5EF4-FFF2-40B4-BE49-F238E27FC236}">
                <a16:creationId xmlns:a16="http://schemas.microsoft.com/office/drawing/2014/main" id="{FEDFA856-484D-E885-2952-05BFD950C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821" y="53179"/>
            <a:ext cx="2896004" cy="1057423"/>
          </a:xfrm>
          <a:prstGeom prst="rect">
            <a:avLst/>
          </a:prstGeom>
        </p:spPr>
      </p:pic>
      <p:sp>
        <p:nvSpPr>
          <p:cNvPr id="5" name="Content Placeholder 5">
            <a:extLst>
              <a:ext uri="{FF2B5EF4-FFF2-40B4-BE49-F238E27FC236}">
                <a16:creationId xmlns:a16="http://schemas.microsoft.com/office/drawing/2014/main" id="{AD2BAF4F-A609-9953-3401-F0B7E836EE36}"/>
              </a:ext>
            </a:extLst>
          </p:cNvPr>
          <p:cNvSpPr>
            <a:spLocks noGrp="1"/>
          </p:cNvSpPr>
          <p:nvPr>
            <p:ph idx="1"/>
          </p:nvPr>
        </p:nvSpPr>
        <p:spPr>
          <a:xfrm>
            <a:off x="838200" y="2266330"/>
            <a:ext cx="10515600" cy="3209503"/>
          </a:xfrm>
        </p:spPr>
        <p:txBody>
          <a:bodyPr>
            <a:noAutofit/>
          </a:bodyPr>
          <a:lstStyle/>
          <a:p>
            <a:pPr marL="0" indent="0" fontAlgn="base">
              <a:buNone/>
            </a:pPr>
            <a:r>
              <a:rPr lang="en-US" sz="2400" b="1" dirty="0"/>
              <a:t>Additional specification</a:t>
            </a:r>
          </a:p>
          <a:p>
            <a:pPr fontAlgn="base"/>
            <a:r>
              <a:rPr lang="en-US" sz="2000" dirty="0"/>
              <a:t>Developed solutions should be compatible with the Hugo system by Medtronic, among others, and with tests on cadavers </a:t>
            </a:r>
          </a:p>
          <a:p>
            <a:pPr marL="0" indent="0" fontAlgn="base">
              <a:buNone/>
            </a:pPr>
            <a:endParaRPr lang="en-US" sz="2000" dirty="0"/>
          </a:p>
        </p:txBody>
      </p:sp>
      <p:sp>
        <p:nvSpPr>
          <p:cNvPr id="4" name="Title 4">
            <a:extLst>
              <a:ext uri="{FF2B5EF4-FFF2-40B4-BE49-F238E27FC236}">
                <a16:creationId xmlns:a16="http://schemas.microsoft.com/office/drawing/2014/main" id="{E522E927-F1F6-11DD-7983-3F207BB24A54}"/>
              </a:ext>
            </a:extLst>
          </p:cNvPr>
          <p:cNvSpPr txBox="1">
            <a:spLocks/>
          </p:cNvSpPr>
          <p:nvPr/>
        </p:nvSpPr>
        <p:spPr>
          <a:xfrm>
            <a:off x="838200" y="1428400"/>
            <a:ext cx="10515600" cy="780114"/>
          </a:xfrm>
          <a:prstGeom prst="rect">
            <a:avLst/>
          </a:prstGeom>
        </p:spPr>
        <p:txBody>
          <a:bodyPr vert="horz" lIns="91440" tIns="45720" rIns="91440" bIns="45720" rtlCol="0" anchor="t">
            <a:noAutofit/>
          </a:bodyPr>
          <a:lst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a:lstStyle>
          <a:p>
            <a:r>
              <a:rPr lang="en-GB" sz="2400" dirty="0"/>
              <a:t>Topic 3 – Developing AI techniques for augmented reality in robotic surgery</a:t>
            </a:r>
            <a:br>
              <a:rPr lang="en-GB" sz="2400" dirty="0"/>
            </a:br>
            <a:endParaRPr lang="en-GB" sz="2400" dirty="0"/>
          </a:p>
        </p:txBody>
      </p:sp>
    </p:spTree>
    <p:extLst>
      <p:ext uri="{BB962C8B-B14F-4D97-AF65-F5344CB8AC3E}">
        <p14:creationId xmlns:p14="http://schemas.microsoft.com/office/powerpoint/2010/main" val="160818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AC85740-7E90-4335-B90B-8F77540A8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898" y="5593404"/>
            <a:ext cx="1043101" cy="1293446"/>
          </a:xfrm>
          <a:prstGeom prst="rect">
            <a:avLst/>
          </a:prstGeom>
        </p:spPr>
      </p:pic>
      <p:pic>
        <p:nvPicPr>
          <p:cNvPr id="3" name="Immagine 2" descr="Immagine che contiene testo&#10;&#10;Descrizione generata automaticamente">
            <a:extLst>
              <a:ext uri="{FF2B5EF4-FFF2-40B4-BE49-F238E27FC236}">
                <a16:creationId xmlns:a16="http://schemas.microsoft.com/office/drawing/2014/main" id="{86E809C4-0D9A-EA40-0BD6-83914528C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821" y="53179"/>
            <a:ext cx="2896004" cy="1057423"/>
          </a:xfrm>
          <a:prstGeom prst="rect">
            <a:avLst/>
          </a:prstGeom>
        </p:spPr>
      </p:pic>
      <p:sp>
        <p:nvSpPr>
          <p:cNvPr id="7" name="Titolo 1">
            <a:extLst>
              <a:ext uri="{FF2B5EF4-FFF2-40B4-BE49-F238E27FC236}">
                <a16:creationId xmlns:a16="http://schemas.microsoft.com/office/drawing/2014/main" id="{3B1638DA-5D16-46B7-B18A-BD389A02F0D0}"/>
              </a:ext>
            </a:extLst>
          </p:cNvPr>
          <p:cNvSpPr txBox="1">
            <a:spLocks/>
          </p:cNvSpPr>
          <p:nvPr/>
        </p:nvSpPr>
        <p:spPr>
          <a:xfrm>
            <a:off x="633298" y="2342266"/>
            <a:ext cx="10515600" cy="544535"/>
          </a:xfrm>
          <a:prstGeom prst="rect">
            <a:avLst/>
          </a:prstGeom>
        </p:spPr>
        <p:txBody>
          <a:bodyPr vert="horz" lIns="91440" tIns="45720" rIns="91440" bIns="45720" rtlCol="0" anchor="t">
            <a:normAutofit/>
          </a:bodyPr>
          <a:lst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a:lstStyle>
          <a:p>
            <a:endParaRPr lang="it-IT" dirty="0"/>
          </a:p>
        </p:txBody>
      </p:sp>
      <p:sp>
        <p:nvSpPr>
          <p:cNvPr id="11" name="Titolo 10">
            <a:extLst>
              <a:ext uri="{FF2B5EF4-FFF2-40B4-BE49-F238E27FC236}">
                <a16:creationId xmlns:a16="http://schemas.microsoft.com/office/drawing/2014/main" id="{A12E8FC8-A99B-4819-BF71-B9680FE2535E}"/>
              </a:ext>
            </a:extLst>
          </p:cNvPr>
          <p:cNvSpPr>
            <a:spLocks noGrp="1"/>
          </p:cNvSpPr>
          <p:nvPr>
            <p:ph type="title"/>
          </p:nvPr>
        </p:nvSpPr>
        <p:spPr/>
        <p:txBody>
          <a:bodyPr>
            <a:normAutofit/>
          </a:bodyPr>
          <a:lstStyle/>
          <a:p>
            <a:r>
              <a:rPr lang="it-IT" dirty="0"/>
              <a:t>BANDO A CASCATA SPOKE 2 - INTELLIGENT HEALTH</a:t>
            </a:r>
          </a:p>
        </p:txBody>
      </p:sp>
      <p:pic>
        <p:nvPicPr>
          <p:cNvPr id="13" name="Immagine 12">
            <a:extLst>
              <a:ext uri="{FF2B5EF4-FFF2-40B4-BE49-F238E27FC236}">
                <a16:creationId xmlns:a16="http://schemas.microsoft.com/office/drawing/2014/main" id="{5B420F88-47AB-4F88-972B-1AFFB549B3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1452" y="1777718"/>
            <a:ext cx="3720547" cy="2630857"/>
          </a:xfrm>
          <a:prstGeom prst="rect">
            <a:avLst/>
          </a:prstGeom>
        </p:spPr>
      </p:pic>
      <p:sp>
        <p:nvSpPr>
          <p:cNvPr id="14" name="CasellaDiTesto 13">
            <a:extLst>
              <a:ext uri="{FF2B5EF4-FFF2-40B4-BE49-F238E27FC236}">
                <a16:creationId xmlns:a16="http://schemas.microsoft.com/office/drawing/2014/main" id="{2555C0B1-AF4B-4A69-BBFA-050D75BD4E56}"/>
              </a:ext>
            </a:extLst>
          </p:cNvPr>
          <p:cNvSpPr txBox="1"/>
          <p:nvPr/>
        </p:nvSpPr>
        <p:spPr>
          <a:xfrm>
            <a:off x="633298" y="1986041"/>
            <a:ext cx="8786523" cy="4524315"/>
          </a:xfrm>
          <a:prstGeom prst="rect">
            <a:avLst/>
          </a:prstGeom>
          <a:noFill/>
        </p:spPr>
        <p:txBody>
          <a:bodyPr wrap="square" rtlCol="0">
            <a:spAutoFit/>
          </a:bodyPr>
          <a:lstStyle/>
          <a:p>
            <a:r>
              <a:rPr lang="it-IT" dirty="0">
                <a:solidFill>
                  <a:srgbClr val="000000"/>
                </a:solidFill>
                <a:latin typeface="Arial" panose="020B0604020202020204" pitchFamily="34" charset="0"/>
              </a:rPr>
              <a:t>Dotazione finanziaria totale: </a:t>
            </a:r>
            <a:r>
              <a:rPr lang="it-IT" b="1" dirty="0">
                <a:solidFill>
                  <a:srgbClr val="000000"/>
                </a:solidFill>
                <a:latin typeface="Arial" panose="020B0604020202020204" pitchFamily="34" charset="0"/>
              </a:rPr>
              <a:t>1.425.000 euro</a:t>
            </a:r>
          </a:p>
          <a:p>
            <a:pPr algn="l"/>
            <a:endParaRPr lang="it-IT" sz="1800" b="0" i="0" u="none" strike="noStrike" baseline="0" dirty="0">
              <a:solidFill>
                <a:srgbClr val="000000"/>
              </a:solidFill>
              <a:latin typeface="Arial" panose="020B0604020202020204" pitchFamily="34" charset="0"/>
            </a:endParaRPr>
          </a:p>
          <a:p>
            <a:r>
              <a:rPr lang="it-IT" sz="1800" b="0" i="0" u="none" strike="noStrike" baseline="0" dirty="0">
                <a:solidFill>
                  <a:srgbClr val="000000"/>
                </a:solidFill>
                <a:latin typeface="Arial" panose="020B0604020202020204" pitchFamily="34" charset="0"/>
              </a:rPr>
              <a:t>Dotazione finanziaria per Soggetti localizzati nelle </a:t>
            </a:r>
            <a:r>
              <a:rPr lang="it-IT" sz="1800" b="1" i="0" u="none" strike="noStrike" baseline="0" dirty="0">
                <a:solidFill>
                  <a:srgbClr val="000000"/>
                </a:solidFill>
                <a:latin typeface="Arial" panose="020B0604020202020204" pitchFamily="34" charset="0"/>
              </a:rPr>
              <a:t>Regioni del Nord/Centro Italia: € 360.000,00</a:t>
            </a:r>
            <a:r>
              <a:rPr lang="it-IT" sz="1800" b="0" i="0" u="none" strike="noStrike" baseline="0" dirty="0">
                <a:solidFill>
                  <a:srgbClr val="000000"/>
                </a:solidFill>
                <a:latin typeface="Arial" panose="020B0604020202020204" pitchFamily="34" charset="0"/>
              </a:rPr>
              <a:t>; </a:t>
            </a:r>
          </a:p>
          <a:p>
            <a:r>
              <a:rPr lang="it-IT" sz="1800" b="0" i="0" u="none" strike="noStrike" baseline="0" dirty="0">
                <a:solidFill>
                  <a:srgbClr val="000000"/>
                </a:solidFill>
                <a:latin typeface="Arial" panose="020B0604020202020204" pitchFamily="34" charset="0"/>
              </a:rPr>
              <a:t>Dotazione finanziaria per Soggetti localizzati nelle </a:t>
            </a:r>
            <a:r>
              <a:rPr lang="it-IT" sz="1800" b="1" i="0" u="none" strike="noStrike" baseline="0" dirty="0">
                <a:solidFill>
                  <a:srgbClr val="000000"/>
                </a:solidFill>
                <a:latin typeface="Arial" panose="020B0604020202020204" pitchFamily="34" charset="0"/>
              </a:rPr>
              <a:t>Regioni del Mezzogiorno:</a:t>
            </a:r>
          </a:p>
          <a:p>
            <a:r>
              <a:rPr lang="it-IT" sz="1800" b="1" i="0" u="none" strike="noStrike" baseline="0" dirty="0">
                <a:solidFill>
                  <a:srgbClr val="000000"/>
                </a:solidFill>
                <a:latin typeface="Arial" panose="020B0604020202020204" pitchFamily="34" charset="0"/>
              </a:rPr>
              <a:t>€ 1.065.000,00 </a:t>
            </a:r>
          </a:p>
          <a:p>
            <a:endParaRPr lang="it-IT" b="1" dirty="0">
              <a:solidFill>
                <a:srgbClr val="000000"/>
              </a:solidFill>
              <a:latin typeface="Arial" panose="020B0604020202020204" pitchFamily="34" charset="0"/>
            </a:endParaRPr>
          </a:p>
          <a:p>
            <a:r>
              <a:rPr lang="it-IT" sz="1800" b="1" i="0" u="none" strike="noStrike" baseline="0" dirty="0">
                <a:solidFill>
                  <a:srgbClr val="000000"/>
                </a:solidFill>
                <a:latin typeface="Arial" panose="020B0604020202020204" pitchFamily="34" charset="0"/>
              </a:rPr>
              <a:t>SCADENZA: 26/01/2024</a:t>
            </a:r>
          </a:p>
          <a:p>
            <a:endParaRPr lang="it-IT" b="1" dirty="0">
              <a:solidFill>
                <a:srgbClr val="000000"/>
              </a:solidFill>
              <a:latin typeface="Arial" panose="020B0604020202020204" pitchFamily="34" charset="0"/>
            </a:endParaRPr>
          </a:p>
          <a:p>
            <a:r>
              <a:rPr lang="it-IT" sz="1800" i="0" u="none" strike="noStrike" baseline="0" dirty="0">
                <a:solidFill>
                  <a:srgbClr val="000000"/>
                </a:solidFill>
                <a:latin typeface="Arial" panose="020B0604020202020204" pitchFamily="34" charset="0"/>
              </a:rPr>
              <a:t>È possibile presentare proposte </a:t>
            </a:r>
            <a:r>
              <a:rPr lang="it-IT" sz="1800" b="1" i="0" u="none" strike="noStrike" baseline="0" dirty="0">
                <a:solidFill>
                  <a:srgbClr val="000000"/>
                </a:solidFill>
                <a:latin typeface="Arial" panose="020B0604020202020204" pitchFamily="34" charset="0"/>
              </a:rPr>
              <a:t>in modalità «singola» o «collaborativa» </a:t>
            </a:r>
            <a:r>
              <a:rPr lang="it-IT" sz="1800" i="0" u="none" strike="noStrike" baseline="0" dirty="0">
                <a:solidFill>
                  <a:srgbClr val="000000"/>
                </a:solidFill>
                <a:latin typeface="Arial" panose="020B0604020202020204" pitchFamily="34" charset="0"/>
              </a:rPr>
              <a:t>(</a:t>
            </a:r>
            <a:r>
              <a:rPr lang="it-IT" sz="1800" b="1" i="0" u="none" strike="noStrike" baseline="0" dirty="0">
                <a:solidFill>
                  <a:srgbClr val="000000"/>
                </a:solidFill>
                <a:latin typeface="Arial" panose="020B0604020202020204" pitchFamily="34" charset="0"/>
              </a:rPr>
              <a:t>massimo 4 soggetti con sedi operative omogenee </a:t>
            </a:r>
            <a:r>
              <a:rPr lang="it-IT" sz="1800" i="0" u="none" strike="noStrike" baseline="0" dirty="0">
                <a:solidFill>
                  <a:srgbClr val="000000"/>
                </a:solidFill>
                <a:latin typeface="Arial" panose="020B0604020202020204" pitchFamily="34" charset="0"/>
              </a:rPr>
              <a:t>in termini di dotazione finanziaria)</a:t>
            </a:r>
          </a:p>
          <a:p>
            <a:endParaRPr lang="it-IT" dirty="0">
              <a:solidFill>
                <a:srgbClr val="000000"/>
              </a:solidFill>
              <a:latin typeface="Arial" panose="020B0604020202020204" pitchFamily="34" charset="0"/>
            </a:endParaRPr>
          </a:p>
          <a:p>
            <a:r>
              <a:rPr lang="it-IT" sz="1800" i="0" u="none" strike="noStrike" baseline="0" dirty="0">
                <a:solidFill>
                  <a:srgbClr val="000000"/>
                </a:solidFill>
                <a:latin typeface="Arial" panose="020B0604020202020204" pitchFamily="34" charset="0"/>
                <a:hlinkClick r:id="rId6"/>
              </a:rPr>
              <a:t>https://bandi.unibo.it/altri-bandi/bandi-a-cascata-pnrr</a:t>
            </a:r>
            <a:r>
              <a:rPr lang="it-IT" sz="1800" i="0" u="none" strike="noStrike" baseline="0" dirty="0">
                <a:solidFill>
                  <a:srgbClr val="000000"/>
                </a:solidFill>
                <a:latin typeface="Arial" panose="020B0604020202020204" pitchFamily="34" charset="0"/>
              </a:rPr>
              <a:t> </a:t>
            </a:r>
          </a:p>
          <a:p>
            <a:r>
              <a:rPr lang="it-IT" dirty="0">
                <a:hlinkClick r:id="rId7" tooltip="https://bandi.unibo.it/pnrrbacheal-italia"/>
              </a:rPr>
              <a:t>https://bandi.unibo.it/PnrrBacHeal-Italia</a:t>
            </a:r>
            <a:r>
              <a:rPr lang="it-IT" dirty="0">
                <a:solidFill>
                  <a:srgbClr val="000000"/>
                </a:solidFill>
                <a:latin typeface="Arial" panose="020B0604020202020204" pitchFamily="34" charset="0"/>
              </a:rPr>
              <a:t> </a:t>
            </a:r>
            <a:endParaRPr lang="it-IT" sz="1800" b="1" i="0" u="none" strike="noStrike" baseline="0" dirty="0">
              <a:solidFill>
                <a:srgbClr val="000000"/>
              </a:solidFill>
              <a:latin typeface="Arial" panose="020B0604020202020204" pitchFamily="34" charset="0"/>
            </a:endParaRPr>
          </a:p>
          <a:p>
            <a:endParaRPr lang="it-IT" dirty="0"/>
          </a:p>
        </p:txBody>
      </p:sp>
    </p:spTree>
    <p:extLst>
      <p:ext uri="{BB962C8B-B14F-4D97-AF65-F5344CB8AC3E}">
        <p14:creationId xmlns:p14="http://schemas.microsoft.com/office/powerpoint/2010/main" val="231085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AC85740-7E90-4335-B90B-8F77540A8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898" y="5593404"/>
            <a:ext cx="1043101" cy="1293446"/>
          </a:xfrm>
          <a:prstGeom prst="rect">
            <a:avLst/>
          </a:prstGeom>
        </p:spPr>
      </p:pic>
      <p:pic>
        <p:nvPicPr>
          <p:cNvPr id="3" name="Immagine 2" descr="Immagine che contiene testo&#10;&#10;Descrizione generata automaticamente">
            <a:extLst>
              <a:ext uri="{FF2B5EF4-FFF2-40B4-BE49-F238E27FC236}">
                <a16:creationId xmlns:a16="http://schemas.microsoft.com/office/drawing/2014/main" id="{86E809C4-0D9A-EA40-0BD6-83914528C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821" y="53179"/>
            <a:ext cx="2896004" cy="1057423"/>
          </a:xfrm>
          <a:prstGeom prst="rect">
            <a:avLst/>
          </a:prstGeom>
        </p:spPr>
      </p:pic>
      <p:sp>
        <p:nvSpPr>
          <p:cNvPr id="7" name="Titolo 1">
            <a:extLst>
              <a:ext uri="{FF2B5EF4-FFF2-40B4-BE49-F238E27FC236}">
                <a16:creationId xmlns:a16="http://schemas.microsoft.com/office/drawing/2014/main" id="{3B1638DA-5D16-46B7-B18A-BD389A02F0D0}"/>
              </a:ext>
            </a:extLst>
          </p:cNvPr>
          <p:cNvSpPr txBox="1">
            <a:spLocks/>
          </p:cNvSpPr>
          <p:nvPr/>
        </p:nvSpPr>
        <p:spPr>
          <a:xfrm>
            <a:off x="633298" y="2342266"/>
            <a:ext cx="10515600" cy="544535"/>
          </a:xfrm>
          <a:prstGeom prst="rect">
            <a:avLst/>
          </a:prstGeom>
        </p:spPr>
        <p:txBody>
          <a:bodyPr vert="horz" lIns="91440" tIns="45720" rIns="91440" bIns="45720" rtlCol="0" anchor="t">
            <a:normAutofit/>
          </a:bodyPr>
          <a:lst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a:lstStyle>
          <a:p>
            <a:endParaRPr lang="it-IT" dirty="0"/>
          </a:p>
        </p:txBody>
      </p:sp>
      <p:sp>
        <p:nvSpPr>
          <p:cNvPr id="11" name="Titolo 10">
            <a:extLst>
              <a:ext uri="{FF2B5EF4-FFF2-40B4-BE49-F238E27FC236}">
                <a16:creationId xmlns:a16="http://schemas.microsoft.com/office/drawing/2014/main" id="{A12E8FC8-A99B-4819-BF71-B9680FE2535E}"/>
              </a:ext>
            </a:extLst>
          </p:cNvPr>
          <p:cNvSpPr>
            <a:spLocks noGrp="1"/>
          </p:cNvSpPr>
          <p:nvPr>
            <p:ph type="title"/>
          </p:nvPr>
        </p:nvSpPr>
        <p:spPr/>
        <p:txBody>
          <a:bodyPr>
            <a:normAutofit/>
          </a:bodyPr>
          <a:lstStyle/>
          <a:p>
            <a:r>
              <a:rPr lang="it-IT" dirty="0"/>
              <a:t>BANDO A CASCATA SPOKE 2 - INTELLIGENT HEALTH</a:t>
            </a:r>
          </a:p>
        </p:txBody>
      </p:sp>
      <p:pic>
        <p:nvPicPr>
          <p:cNvPr id="13" name="Immagine 12">
            <a:extLst>
              <a:ext uri="{FF2B5EF4-FFF2-40B4-BE49-F238E27FC236}">
                <a16:creationId xmlns:a16="http://schemas.microsoft.com/office/drawing/2014/main" id="{5B420F88-47AB-4F88-972B-1AFFB549B3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1452" y="1777718"/>
            <a:ext cx="3720547" cy="2630857"/>
          </a:xfrm>
          <a:prstGeom prst="rect">
            <a:avLst/>
          </a:prstGeom>
        </p:spPr>
      </p:pic>
      <p:pic>
        <p:nvPicPr>
          <p:cNvPr id="5" name="Immagine 4">
            <a:extLst>
              <a:ext uri="{FF2B5EF4-FFF2-40B4-BE49-F238E27FC236}">
                <a16:creationId xmlns:a16="http://schemas.microsoft.com/office/drawing/2014/main" id="{931D5A7C-B241-4BA8-B0B7-3D85476A5D49}"/>
              </a:ext>
            </a:extLst>
          </p:cNvPr>
          <p:cNvPicPr>
            <a:picLocks noChangeAspect="1"/>
          </p:cNvPicPr>
          <p:nvPr/>
        </p:nvPicPr>
        <p:blipFill rotWithShape="1">
          <a:blip r:embed="rId6"/>
          <a:srcRect b="10487"/>
          <a:stretch/>
        </p:blipFill>
        <p:spPr>
          <a:xfrm>
            <a:off x="516101" y="1937068"/>
            <a:ext cx="7436232" cy="4303059"/>
          </a:xfrm>
          <a:prstGeom prst="rect">
            <a:avLst/>
          </a:prstGeom>
        </p:spPr>
      </p:pic>
    </p:spTree>
    <p:extLst>
      <p:ext uri="{BB962C8B-B14F-4D97-AF65-F5344CB8AC3E}">
        <p14:creationId xmlns:p14="http://schemas.microsoft.com/office/powerpoint/2010/main" val="404508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D94185D-FF5F-1289-C8E5-777D5F1E8E32}"/>
              </a:ext>
            </a:extLst>
          </p:cNvPr>
          <p:cNvSpPr>
            <a:spLocks noGrp="1"/>
          </p:cNvSpPr>
          <p:nvPr>
            <p:ph type="ctrTitle"/>
          </p:nvPr>
        </p:nvSpPr>
        <p:spPr>
          <a:xfrm>
            <a:off x="211628" y="-60689"/>
            <a:ext cx="4973613" cy="2471742"/>
          </a:xfrm>
        </p:spPr>
        <p:txBody>
          <a:bodyPr>
            <a:noAutofit/>
          </a:bodyPr>
          <a:lstStyle/>
          <a:p>
            <a:r>
              <a:rPr lang="en-IT" sz="3000" dirty="0"/>
              <a:t>Thank you</a:t>
            </a:r>
            <a:endParaRPr lang="en-US" sz="3000" dirty="0"/>
          </a:p>
        </p:txBody>
      </p:sp>
      <p:sp>
        <p:nvSpPr>
          <p:cNvPr id="13" name="Content Placeholder 4">
            <a:extLst>
              <a:ext uri="{FF2B5EF4-FFF2-40B4-BE49-F238E27FC236}">
                <a16:creationId xmlns:a16="http://schemas.microsoft.com/office/drawing/2014/main" id="{CC2ED45D-CF6D-FF68-B555-4AEA33C9451F}"/>
              </a:ext>
            </a:extLst>
          </p:cNvPr>
          <p:cNvSpPr>
            <a:spLocks noGrp="1"/>
          </p:cNvSpPr>
          <p:nvPr>
            <p:ph sz="quarter" idx="14"/>
          </p:nvPr>
        </p:nvSpPr>
        <p:spPr>
          <a:xfrm>
            <a:off x="252046" y="6445738"/>
            <a:ext cx="9958753" cy="482600"/>
          </a:xfrm>
        </p:spPr>
        <p:txBody>
          <a:bodyPr/>
          <a:lstStyle/>
          <a:p>
            <a:r>
              <a:rPr lang="en-US" dirty="0"/>
              <a:t>Cascade call – 12</a:t>
            </a:r>
            <a:r>
              <a:rPr lang="en-US" baseline="30000" dirty="0"/>
              <a:t>th</a:t>
            </a:r>
            <a:r>
              <a:rPr lang="en-US" dirty="0"/>
              <a:t> December 2023</a:t>
            </a:r>
          </a:p>
        </p:txBody>
      </p:sp>
      <p:sp>
        <p:nvSpPr>
          <p:cNvPr id="2" name="Rectangle 1">
            <a:extLst>
              <a:ext uri="{FF2B5EF4-FFF2-40B4-BE49-F238E27FC236}">
                <a16:creationId xmlns:a16="http://schemas.microsoft.com/office/drawing/2014/main" id="{F8CD3B0B-2683-D74D-B6D2-FF9CB008EC0B}"/>
              </a:ext>
            </a:extLst>
          </p:cNvPr>
          <p:cNvSpPr/>
          <p:nvPr/>
        </p:nvSpPr>
        <p:spPr>
          <a:xfrm>
            <a:off x="9716245" y="99347"/>
            <a:ext cx="2090057" cy="878774"/>
          </a:xfrm>
          <a:prstGeom prst="rect">
            <a:avLst/>
          </a:prstGeom>
          <a:solidFill>
            <a:srgbClr val="2B64AE"/>
          </a:solidFill>
          <a:ln>
            <a:solidFill>
              <a:srgbClr val="2B6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u="sng"/>
          </a:p>
        </p:txBody>
      </p:sp>
      <p:pic>
        <p:nvPicPr>
          <p:cNvPr id="17" name="Picture 4" descr="Università di Bologna - Wikipedia">
            <a:extLst>
              <a:ext uri="{FF2B5EF4-FFF2-40B4-BE49-F238E27FC236}">
                <a16:creationId xmlns:a16="http://schemas.microsoft.com/office/drawing/2014/main" id="{873B8712-4627-6A49-B2A4-D0B0ED302386}"/>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517728" y="1421099"/>
            <a:ext cx="877540" cy="8775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Universit degli Studi di Milano Bicocca Vector Logo - Download Free SVG  Icon | Worldvectorlogo">
            <a:extLst>
              <a:ext uri="{FF2B5EF4-FFF2-40B4-BE49-F238E27FC236}">
                <a16:creationId xmlns:a16="http://schemas.microsoft.com/office/drawing/2014/main" id="{EF5DFE6D-AF83-C440-8910-C5CF1104B2B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34456" y="3594728"/>
            <a:ext cx="788853" cy="7888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UNIMORE - Università degli studi di Modena e Reggio Emilia - Home Page">
            <a:extLst>
              <a:ext uri="{FF2B5EF4-FFF2-40B4-BE49-F238E27FC236}">
                <a16:creationId xmlns:a16="http://schemas.microsoft.com/office/drawing/2014/main" id="{94B0C25F-71CA-3248-9C6C-F6C421E589ED}"/>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l="39787"/>
          <a:stretch/>
        </p:blipFill>
        <p:spPr bwMode="auto">
          <a:xfrm>
            <a:off x="10327830" y="4223158"/>
            <a:ext cx="1088487" cy="6507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MyUnivpmAgenda - App su Google Play">
            <a:extLst>
              <a:ext uri="{FF2B5EF4-FFF2-40B4-BE49-F238E27FC236}">
                <a16:creationId xmlns:a16="http://schemas.microsoft.com/office/drawing/2014/main" id="{22755430-3512-EA4F-A30B-9A3148CFE06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965370" y="4952293"/>
            <a:ext cx="788853" cy="7888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Istituto Superiore di Sanità | Rome">
            <a:extLst>
              <a:ext uri="{FF2B5EF4-FFF2-40B4-BE49-F238E27FC236}">
                <a16:creationId xmlns:a16="http://schemas.microsoft.com/office/drawing/2014/main" id="{FEECE6B9-EC1C-6643-9E84-F0F49AA810D5}"/>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l="8186" t="11926" r="8368" b="7413"/>
          <a:stretch/>
        </p:blipFill>
        <p:spPr bwMode="auto">
          <a:xfrm>
            <a:off x="8252436" y="3715733"/>
            <a:ext cx="788853" cy="7625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4" descr="Home page">
            <a:extLst>
              <a:ext uri="{FF2B5EF4-FFF2-40B4-BE49-F238E27FC236}">
                <a16:creationId xmlns:a16="http://schemas.microsoft.com/office/drawing/2014/main" id="{32E2962D-0D59-914E-A454-794D522A2EF3}"/>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183535" y="4941687"/>
            <a:ext cx="882851" cy="80055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2">
            <a:extLst>
              <a:ext uri="{FF2B5EF4-FFF2-40B4-BE49-F238E27FC236}">
                <a16:creationId xmlns:a16="http://schemas.microsoft.com/office/drawing/2014/main" id="{F7D99717-36F6-D64C-AF99-B6DF1723307F}"/>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976941" y="1400681"/>
            <a:ext cx="1869820" cy="4320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4">
            <a:extLst>
              <a:ext uri="{FF2B5EF4-FFF2-40B4-BE49-F238E27FC236}">
                <a16:creationId xmlns:a16="http://schemas.microsoft.com/office/drawing/2014/main" id="{055DF83E-EB84-9541-BD8D-22955BDD284F}"/>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62798" y="2482165"/>
            <a:ext cx="1676138" cy="5016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descr="Istituti Fisioterapici Ospitalieri - IFO -">
            <a:extLst>
              <a:ext uri="{FF2B5EF4-FFF2-40B4-BE49-F238E27FC236}">
                <a16:creationId xmlns:a16="http://schemas.microsoft.com/office/drawing/2014/main" id="{FA3BBA95-A62E-FF47-A119-A4ADDF7596BE}"/>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a:ext>
            </a:extLst>
          </a:blip>
          <a:srcRect r="65957"/>
          <a:stretch/>
        </p:blipFill>
        <p:spPr bwMode="auto">
          <a:xfrm>
            <a:off x="6697260" y="3238986"/>
            <a:ext cx="1365113" cy="44777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descr="Incontrimpresa: Istituto Oncologico del Mediterraneo SpA">
            <a:extLst>
              <a:ext uri="{FF2B5EF4-FFF2-40B4-BE49-F238E27FC236}">
                <a16:creationId xmlns:a16="http://schemas.microsoft.com/office/drawing/2014/main" id="{57180C9C-1BB1-C141-8991-5B5DE37C18CD}"/>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41289" y="3695652"/>
            <a:ext cx="1719985" cy="5959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4" descr="Istituto di Ricerche Farmacologiche Mario Negri IRCCS - Alleanza contro il  cancro">
            <a:extLst>
              <a:ext uri="{FF2B5EF4-FFF2-40B4-BE49-F238E27FC236}">
                <a16:creationId xmlns:a16="http://schemas.microsoft.com/office/drawing/2014/main" id="{8CB4846E-5860-C14C-B241-8B06414C7AE2}"/>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55895" y="4992401"/>
            <a:ext cx="1606489" cy="48307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6" descr="unica.it - Notizia">
            <a:extLst>
              <a:ext uri="{FF2B5EF4-FFF2-40B4-BE49-F238E27FC236}">
                <a16:creationId xmlns:a16="http://schemas.microsoft.com/office/drawing/2014/main" id="{330DB995-586E-1449-82D9-DEBB86A58C81}"/>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49379" y="1608948"/>
            <a:ext cx="748001" cy="748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8" descr="La nuova identità visiva | Università di Catania">
            <a:extLst>
              <a:ext uri="{FF2B5EF4-FFF2-40B4-BE49-F238E27FC236}">
                <a16:creationId xmlns:a16="http://schemas.microsoft.com/office/drawing/2014/main" id="{7249CF31-1851-2A4C-BC77-E0F6C2576F4E}"/>
              </a:ext>
            </a:extLst>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l="9171" t="29012" r="59164" b="39492"/>
          <a:stretch/>
        </p:blipFill>
        <p:spPr bwMode="auto">
          <a:xfrm>
            <a:off x="7960250" y="2683012"/>
            <a:ext cx="1040257" cy="37852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Ingegneria Gestionale - Unifg Poliba">
            <a:extLst>
              <a:ext uri="{FF2B5EF4-FFF2-40B4-BE49-F238E27FC236}">
                <a16:creationId xmlns:a16="http://schemas.microsoft.com/office/drawing/2014/main" id="{BAAF610D-70E2-3D4E-BB5E-52D74FB5FF68}"/>
              </a:ext>
            </a:extLst>
          </p:cNvPr>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51894" y="4676932"/>
            <a:ext cx="882851" cy="8828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7A3275EE-ACE3-FD46-8F95-EDC7F4D041DC}"/>
              </a:ext>
            </a:extLst>
          </p:cNvPr>
          <p:cNvPicPr>
            <a:picLocks noChangeAspect="1"/>
          </p:cNvPicPr>
          <p:nvPr/>
        </p:nvPicPr>
        <p:blipFill>
          <a:blip r:embed="rId16"/>
          <a:stretch>
            <a:fillRect/>
          </a:stretch>
        </p:blipFill>
        <p:spPr>
          <a:xfrm>
            <a:off x="9537506" y="3521943"/>
            <a:ext cx="1720787" cy="143399"/>
          </a:xfrm>
          <a:prstGeom prst="rect">
            <a:avLst/>
          </a:prstGeom>
        </p:spPr>
      </p:pic>
      <p:pic>
        <p:nvPicPr>
          <p:cNvPr id="35" name="Picture 38" descr="Università degli Studi di Verona">
            <a:extLst>
              <a:ext uri="{FF2B5EF4-FFF2-40B4-BE49-F238E27FC236}">
                <a16:creationId xmlns:a16="http://schemas.microsoft.com/office/drawing/2014/main" id="{30C62850-2AA3-734C-B33B-BAC791218164}"/>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5890153" y="4453823"/>
            <a:ext cx="1474459" cy="45624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0" descr="logo">
            <a:extLst>
              <a:ext uri="{FF2B5EF4-FFF2-40B4-BE49-F238E27FC236}">
                <a16:creationId xmlns:a16="http://schemas.microsoft.com/office/drawing/2014/main" id="{0FF4C47A-C59F-944D-8511-CFB3A87F24DE}"/>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6957465" y="2047360"/>
            <a:ext cx="641616" cy="40371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2" descr="Istituto Neuromed">
            <a:extLst>
              <a:ext uri="{FF2B5EF4-FFF2-40B4-BE49-F238E27FC236}">
                <a16:creationId xmlns:a16="http://schemas.microsoft.com/office/drawing/2014/main" id="{8113BFDB-9BC1-534C-9E05-BDEBD6266547}"/>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7036412" y="3926387"/>
            <a:ext cx="1121961" cy="3439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D49B21E4-1ADB-974E-8642-5B3040C10090}"/>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6817717" y="2780445"/>
            <a:ext cx="921112" cy="406672"/>
          </a:xfrm>
          <a:prstGeom prst="rect">
            <a:avLst/>
          </a:prstGeom>
        </p:spPr>
      </p:pic>
      <p:pic>
        <p:nvPicPr>
          <p:cNvPr id="40" name="Picture 56" descr="S.I.T. Sordina IORT Technologies S.p.A. - PEO Medical distributor">
            <a:extLst>
              <a:ext uri="{FF2B5EF4-FFF2-40B4-BE49-F238E27FC236}">
                <a16:creationId xmlns:a16="http://schemas.microsoft.com/office/drawing/2014/main" id="{F3682F93-455B-EE49-8EAE-17771DCED7F2}"/>
              </a:ext>
            </a:extLst>
          </p:cNvPr>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6679" y="4236504"/>
            <a:ext cx="715617" cy="63743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8" descr="OPELLA HEALTHCARE - Sanofi Trademark Registration">
            <a:extLst>
              <a:ext uri="{FF2B5EF4-FFF2-40B4-BE49-F238E27FC236}">
                <a16:creationId xmlns:a16="http://schemas.microsoft.com/office/drawing/2014/main" id="{26A624F0-996C-B748-A6A7-C9FD82DDDE29}"/>
              </a:ext>
            </a:extLst>
          </p:cNvPr>
          <p:cNvPicPr>
            <a:picLocks noChangeAspect="1" noChangeArrowheads="1"/>
          </p:cNvPicPr>
          <p:nvPr/>
        </p:nvPicPr>
        <p:blipFill rotWithShape="1">
          <a:blip r:embed="rId22">
            <a:clrChange>
              <a:clrFrom>
                <a:srgbClr val="FFFFFF"/>
              </a:clrFrom>
              <a:clrTo>
                <a:srgbClr val="FFFFFF">
                  <a:alpha val="0"/>
                </a:srgbClr>
              </a:clrTo>
            </a:clrChange>
            <a:extLst>
              <a:ext uri="{28A0092B-C50C-407E-A947-70E740481C1C}">
                <a14:useLocalDpi xmlns:a14="http://schemas.microsoft.com/office/drawing/2010/main"/>
              </a:ext>
            </a:extLst>
          </a:blip>
          <a:srcRect t="32532" b="37602"/>
          <a:stretch/>
        </p:blipFill>
        <p:spPr bwMode="auto">
          <a:xfrm>
            <a:off x="8506410" y="3191523"/>
            <a:ext cx="1840611" cy="22904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Engineering ingegneria informatica - Wikipedia">
            <a:extLst>
              <a:ext uri="{FF2B5EF4-FFF2-40B4-BE49-F238E27FC236}">
                <a16:creationId xmlns:a16="http://schemas.microsoft.com/office/drawing/2014/main" id="{43E9F2EF-7657-EB48-AD0C-E563F4288310}"/>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94409" y="5028075"/>
            <a:ext cx="893304" cy="61869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6" descr="BI-REX Logo">
            <a:extLst>
              <a:ext uri="{FF2B5EF4-FFF2-40B4-BE49-F238E27FC236}">
                <a16:creationId xmlns:a16="http://schemas.microsoft.com/office/drawing/2014/main" id="{D12CC3D4-68F0-B842-8D71-82DB19435026}"/>
              </a:ext>
            </a:extLst>
          </p:cNvPr>
          <p:cNvPicPr>
            <a:picLocks noChangeAspect="1" noChangeArrowheads="1"/>
          </p:cNvPicPr>
          <p:nvPr/>
        </p:nvPicPr>
        <p:blipFill>
          <a:blip r:embed="rId24" cstate="print">
            <a:clrChange>
              <a:clrFrom>
                <a:srgbClr val="FFFEFF"/>
              </a:clrFrom>
              <a:clrTo>
                <a:srgbClr val="FFFEFF">
                  <a:alpha val="0"/>
                </a:srgbClr>
              </a:clrTo>
            </a:clrChange>
            <a:extLst>
              <a:ext uri="{28A0092B-C50C-407E-A947-70E740481C1C}">
                <a14:useLocalDpi xmlns:a14="http://schemas.microsoft.com/office/drawing/2010/main"/>
              </a:ext>
            </a:extLst>
          </a:blip>
          <a:srcRect/>
          <a:stretch>
            <a:fillRect/>
          </a:stretch>
        </p:blipFill>
        <p:spPr bwMode="auto">
          <a:xfrm>
            <a:off x="5379029" y="3093651"/>
            <a:ext cx="1027284" cy="359549"/>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2B3F4A81-F767-D94D-4C8E-3C9C5560B4B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08245" y="2650454"/>
            <a:ext cx="2593004" cy="3215325"/>
          </a:xfrm>
          <a:prstGeom prst="rect">
            <a:avLst/>
          </a:prstGeom>
        </p:spPr>
      </p:pic>
      <p:pic>
        <p:nvPicPr>
          <p:cNvPr id="6" name="Immagine 5">
            <a:extLst>
              <a:ext uri="{FF2B5EF4-FFF2-40B4-BE49-F238E27FC236}">
                <a16:creationId xmlns:a16="http://schemas.microsoft.com/office/drawing/2014/main" id="{9CBD5FD9-E86C-F844-16BD-76FDC16541B2}"/>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155441" y="2173495"/>
            <a:ext cx="1474460" cy="647021"/>
          </a:xfrm>
          <a:prstGeom prst="rect">
            <a:avLst/>
          </a:prstGeom>
        </p:spPr>
      </p:pic>
      <p:pic>
        <p:nvPicPr>
          <p:cNvPr id="3" name="Picture 20" descr="Istituti Fisioterapici Ospitalieri - IFO -">
            <a:extLst>
              <a:ext uri="{FF2B5EF4-FFF2-40B4-BE49-F238E27FC236}">
                <a16:creationId xmlns:a16="http://schemas.microsoft.com/office/drawing/2014/main" id="{F8F34A30-F686-9B4B-140E-2B263DCC67E3}"/>
              </a:ext>
            </a:extLst>
          </p:cNvPr>
          <p:cNvPicPr>
            <a:picLocks noChangeAspect="1" noChangeArrowheads="1"/>
          </p:cNvPicPr>
          <p:nvPr/>
        </p:nvPicPr>
        <p:blipFill rotWithShape="1">
          <a:blip r:embed="rId10">
            <a:extLst>
              <a:ext uri="{28A0092B-C50C-407E-A947-70E740481C1C}">
                <a14:useLocalDpi xmlns:a14="http://schemas.microsoft.com/office/drawing/2010/main"/>
              </a:ext>
            </a:extLst>
          </a:blip>
          <a:srcRect l="53994"/>
          <a:stretch/>
        </p:blipFill>
        <p:spPr bwMode="auto">
          <a:xfrm>
            <a:off x="5498709" y="3864205"/>
            <a:ext cx="1388076" cy="336919"/>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descr="Immagine che contiene testo&#10;&#10;Descrizione generata automaticamente">
            <a:extLst>
              <a:ext uri="{FF2B5EF4-FFF2-40B4-BE49-F238E27FC236}">
                <a16:creationId xmlns:a16="http://schemas.microsoft.com/office/drawing/2014/main" id="{173A4FC2-9378-2347-33B8-4384DB126A4D}"/>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19821" y="53179"/>
            <a:ext cx="2896004" cy="1057423"/>
          </a:xfrm>
          <a:prstGeom prst="rect">
            <a:avLst/>
          </a:prstGeom>
        </p:spPr>
      </p:pic>
      <p:pic>
        <p:nvPicPr>
          <p:cNvPr id="10" name="Immagine 9" descr="Immagine che contiene testo, logo&#10;&#10;Descrizione generata automaticamente">
            <a:extLst>
              <a:ext uri="{FF2B5EF4-FFF2-40B4-BE49-F238E27FC236}">
                <a16:creationId xmlns:a16="http://schemas.microsoft.com/office/drawing/2014/main" id="{55B99C84-61E5-9517-FA60-48052BD2F50E}"/>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275758" y="4944096"/>
            <a:ext cx="5982535" cy="2191056"/>
          </a:xfrm>
          <a:prstGeom prst="rect">
            <a:avLst/>
          </a:prstGeom>
        </p:spPr>
      </p:pic>
    </p:spTree>
    <p:extLst>
      <p:ext uri="{BB962C8B-B14F-4D97-AF65-F5344CB8AC3E}">
        <p14:creationId xmlns:p14="http://schemas.microsoft.com/office/powerpoint/2010/main" val="1150190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AC85740-7E90-4335-B90B-8F77540A8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898" y="5593404"/>
            <a:ext cx="1043101" cy="1293446"/>
          </a:xfrm>
          <a:prstGeom prst="rect">
            <a:avLst/>
          </a:prstGeom>
        </p:spPr>
      </p:pic>
      <p:pic>
        <p:nvPicPr>
          <p:cNvPr id="3" name="Immagine 2" descr="Immagine che contiene testo&#10;&#10;Descrizione generata automaticamente">
            <a:extLst>
              <a:ext uri="{FF2B5EF4-FFF2-40B4-BE49-F238E27FC236}">
                <a16:creationId xmlns:a16="http://schemas.microsoft.com/office/drawing/2014/main" id="{86E809C4-0D9A-EA40-0BD6-83914528C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821" y="53179"/>
            <a:ext cx="2896004" cy="1057423"/>
          </a:xfrm>
          <a:prstGeom prst="rect">
            <a:avLst/>
          </a:prstGeom>
        </p:spPr>
      </p:pic>
      <p:sp>
        <p:nvSpPr>
          <p:cNvPr id="5" name="Title 4">
            <a:extLst>
              <a:ext uri="{FF2B5EF4-FFF2-40B4-BE49-F238E27FC236}">
                <a16:creationId xmlns:a16="http://schemas.microsoft.com/office/drawing/2014/main" id="{56FBCC6C-86C5-9524-FA8F-8C2FC15E980A}"/>
              </a:ext>
            </a:extLst>
          </p:cNvPr>
          <p:cNvSpPr>
            <a:spLocks noGrp="1"/>
          </p:cNvSpPr>
          <p:nvPr>
            <p:ph type="title"/>
          </p:nvPr>
        </p:nvSpPr>
        <p:spPr>
          <a:xfrm>
            <a:off x="838200" y="1428400"/>
            <a:ext cx="10515600" cy="780114"/>
          </a:xfrm>
        </p:spPr>
        <p:txBody>
          <a:bodyPr>
            <a:noAutofit/>
          </a:bodyPr>
          <a:lstStyle/>
          <a:p>
            <a:r>
              <a:rPr lang="en-GB" sz="3600" dirty="0"/>
              <a:t>Context</a:t>
            </a:r>
            <a:br>
              <a:rPr lang="en-GB" sz="3600" dirty="0"/>
            </a:br>
            <a:endParaRPr lang="en-GB" sz="3600" dirty="0"/>
          </a:p>
        </p:txBody>
      </p:sp>
      <p:sp>
        <p:nvSpPr>
          <p:cNvPr id="6" name="Content Placeholder 5">
            <a:extLst>
              <a:ext uri="{FF2B5EF4-FFF2-40B4-BE49-F238E27FC236}">
                <a16:creationId xmlns:a16="http://schemas.microsoft.com/office/drawing/2014/main" id="{F672F507-A1A7-AB2B-9063-11F72286B083}"/>
              </a:ext>
            </a:extLst>
          </p:cNvPr>
          <p:cNvSpPr>
            <a:spLocks noGrp="1"/>
          </p:cNvSpPr>
          <p:nvPr>
            <p:ph idx="1"/>
          </p:nvPr>
        </p:nvSpPr>
        <p:spPr>
          <a:xfrm>
            <a:off x="838200" y="2383901"/>
            <a:ext cx="10515600" cy="3885826"/>
          </a:xfrm>
        </p:spPr>
        <p:txBody>
          <a:bodyPr>
            <a:noAutofit/>
          </a:bodyPr>
          <a:lstStyle/>
          <a:p>
            <a:pPr algn="just"/>
            <a:r>
              <a:rPr lang="en-US" sz="2000" dirty="0"/>
              <a:t>Intelligent health, founded on </a:t>
            </a:r>
            <a:r>
              <a:rPr lang="en-US" sz="2000" b="1" dirty="0"/>
              <a:t>large-scale data</a:t>
            </a:r>
            <a:r>
              <a:rPr lang="en-US" sz="2000" dirty="0"/>
              <a:t>, aims to enhance precision medicine in diagnostics, interventions, personalized support, and healthcare services improvement </a:t>
            </a:r>
          </a:p>
          <a:p>
            <a:pPr algn="just"/>
            <a:r>
              <a:rPr lang="en-US" sz="2000" dirty="0"/>
              <a:t>It is crucial to </a:t>
            </a:r>
            <a:r>
              <a:rPr lang="en-US" sz="2000" b="1" dirty="0"/>
              <a:t>integrate</a:t>
            </a:r>
            <a:r>
              <a:rPr lang="en-US" sz="2000" dirty="0"/>
              <a:t> electronic health records with imaging and high-throughput data. Such integration is key for unraveling disease heterogeneity, enhancing our molecular understanding of diseases, and pinpointing dimensional biomarkers</a:t>
            </a:r>
          </a:p>
          <a:p>
            <a:pPr algn="just"/>
            <a:r>
              <a:rPr lang="en-US" sz="2000" dirty="0"/>
              <a:t>This objective inherently incorporates </a:t>
            </a:r>
            <a:r>
              <a:rPr lang="en-US" sz="2000" b="1" dirty="0"/>
              <a:t>artificial intelligence (AI) </a:t>
            </a:r>
            <a:r>
              <a:rPr lang="en-US" sz="2000" dirty="0"/>
              <a:t>techniques, which are progressively transforming biomedical research and healthcare landscapes. AI solutions depend on extensive training datasets and necessitate the development of reliable, swift, secure algorithms that safeguard confidentiality and privacy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227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AC85740-7E90-4335-B90B-8F77540A8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898" y="5593404"/>
            <a:ext cx="1043101" cy="1293446"/>
          </a:xfrm>
          <a:prstGeom prst="rect">
            <a:avLst/>
          </a:prstGeom>
        </p:spPr>
      </p:pic>
      <p:pic>
        <p:nvPicPr>
          <p:cNvPr id="3" name="Immagine 2" descr="Immagine che contiene testo&#10;&#10;Descrizione generata automaticamente">
            <a:extLst>
              <a:ext uri="{FF2B5EF4-FFF2-40B4-BE49-F238E27FC236}">
                <a16:creationId xmlns:a16="http://schemas.microsoft.com/office/drawing/2014/main" id="{86E809C4-0D9A-EA40-0BD6-83914528C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821" y="53179"/>
            <a:ext cx="2896004" cy="1057423"/>
          </a:xfrm>
          <a:prstGeom prst="rect">
            <a:avLst/>
          </a:prstGeom>
        </p:spPr>
      </p:pic>
      <p:sp>
        <p:nvSpPr>
          <p:cNvPr id="10" name="Title 4">
            <a:extLst>
              <a:ext uri="{FF2B5EF4-FFF2-40B4-BE49-F238E27FC236}">
                <a16:creationId xmlns:a16="http://schemas.microsoft.com/office/drawing/2014/main" id="{4D8EBFA1-DF8F-ADBB-56BD-564C077653AD}"/>
              </a:ext>
            </a:extLst>
          </p:cNvPr>
          <p:cNvSpPr>
            <a:spLocks noGrp="1"/>
          </p:cNvSpPr>
          <p:nvPr>
            <p:ph type="title"/>
          </p:nvPr>
        </p:nvSpPr>
        <p:spPr>
          <a:xfrm>
            <a:off x="838200" y="1428400"/>
            <a:ext cx="10515600" cy="780114"/>
          </a:xfrm>
        </p:spPr>
        <p:txBody>
          <a:bodyPr>
            <a:noAutofit/>
          </a:bodyPr>
          <a:lstStyle/>
          <a:p>
            <a:r>
              <a:rPr lang="en-GB" sz="3600" dirty="0"/>
              <a:t>Purpose of the Spoke</a:t>
            </a:r>
            <a:br>
              <a:rPr lang="en-GB" sz="3600" dirty="0"/>
            </a:br>
            <a:endParaRPr lang="en-GB" sz="3600" dirty="0"/>
          </a:p>
        </p:txBody>
      </p:sp>
      <p:sp>
        <p:nvSpPr>
          <p:cNvPr id="11" name="Content Placeholder 5">
            <a:extLst>
              <a:ext uri="{FF2B5EF4-FFF2-40B4-BE49-F238E27FC236}">
                <a16:creationId xmlns:a16="http://schemas.microsoft.com/office/drawing/2014/main" id="{7A656152-C47D-851E-2FD5-695E6CC618E2}"/>
              </a:ext>
            </a:extLst>
          </p:cNvPr>
          <p:cNvSpPr>
            <a:spLocks noGrp="1"/>
          </p:cNvSpPr>
          <p:nvPr>
            <p:ph idx="1"/>
          </p:nvPr>
        </p:nvSpPr>
        <p:spPr>
          <a:xfrm>
            <a:off x="838200" y="2383901"/>
            <a:ext cx="10515600" cy="3885826"/>
          </a:xfrm>
        </p:spPr>
        <p:txBody>
          <a:bodyPr>
            <a:noAutofit/>
          </a:bodyPr>
          <a:lstStyle/>
          <a:p>
            <a:pPr fontAlgn="base"/>
            <a:r>
              <a:rPr lang="en-US" sz="2000" dirty="0"/>
              <a:t>Intelligent health in healthcare </a:t>
            </a:r>
          </a:p>
          <a:p>
            <a:pPr fontAlgn="base"/>
            <a:r>
              <a:rPr lang="en-US" sz="2000" dirty="0"/>
              <a:t>Under this cascading call, the goal is to amplify the development of industrial research and experimental activities aimed at creating </a:t>
            </a:r>
            <a:r>
              <a:rPr lang="en-US" sz="2000" b="1" dirty="0"/>
              <a:t>personalized medicine </a:t>
            </a:r>
            <a:r>
              <a:rPr lang="en-US" sz="2000" dirty="0"/>
              <a:t>pathways</a:t>
            </a:r>
          </a:p>
          <a:p>
            <a:pPr fontAlgn="base"/>
            <a:r>
              <a:rPr lang="en-US" sz="2000" dirty="0"/>
              <a:t>Key areas of focus include: </a:t>
            </a:r>
            <a:endParaRPr lang="en-IT" sz="2000" dirty="0"/>
          </a:p>
          <a:p>
            <a:pPr marL="0" indent="0" fontAlgn="base">
              <a:buNone/>
            </a:pPr>
            <a:r>
              <a:rPr lang="en-US" sz="2000" dirty="0"/>
              <a:t>	</a:t>
            </a:r>
            <a:r>
              <a:rPr lang="en-US" sz="2000" b="1" dirty="0"/>
              <a:t>Topic 1. </a:t>
            </a:r>
            <a:r>
              <a:rPr lang="en-US" sz="2000" dirty="0"/>
              <a:t>Distributed AI training and testing through </a:t>
            </a:r>
            <a:r>
              <a:rPr lang="en-US" sz="2000" b="1" dirty="0"/>
              <a:t>swarm learning </a:t>
            </a:r>
            <a:endParaRPr lang="en-IT" sz="2000" b="1" dirty="0"/>
          </a:p>
          <a:p>
            <a:pPr marL="0" indent="0" fontAlgn="base">
              <a:buNone/>
            </a:pPr>
            <a:r>
              <a:rPr lang="en-US" sz="2000" dirty="0"/>
              <a:t>	</a:t>
            </a:r>
            <a:r>
              <a:rPr lang="en-US" sz="2000" b="1" dirty="0"/>
              <a:t>Topic 2. </a:t>
            </a:r>
            <a:r>
              <a:rPr lang="en-US" sz="2000" dirty="0"/>
              <a:t>Generation and validation of </a:t>
            </a:r>
            <a:r>
              <a:rPr lang="en-US" sz="2000" b="1" dirty="0"/>
              <a:t>synthetic data </a:t>
            </a:r>
            <a:endParaRPr lang="en-IT" sz="2000" b="1" dirty="0"/>
          </a:p>
          <a:p>
            <a:pPr marL="0" indent="0" fontAlgn="base">
              <a:buNone/>
            </a:pPr>
            <a:r>
              <a:rPr lang="en-US" sz="2000" dirty="0"/>
              <a:t>	</a:t>
            </a:r>
            <a:r>
              <a:rPr lang="en-US" sz="2000" b="1" dirty="0"/>
              <a:t>Topic 3. </a:t>
            </a:r>
            <a:r>
              <a:rPr lang="en-US" sz="2000" dirty="0"/>
              <a:t>Development of </a:t>
            </a:r>
            <a:r>
              <a:rPr lang="en-US" sz="2000" b="1" dirty="0"/>
              <a:t>augmented reality systems </a:t>
            </a:r>
            <a:r>
              <a:rPr lang="en-US" sz="2000" dirty="0"/>
              <a:t>that are integrated with </a:t>
            </a:r>
            <a:r>
              <a:rPr lang="en-US" sz="2000" b="1" dirty="0"/>
              <a:t>robotic 	   </a:t>
            </a:r>
          </a:p>
          <a:p>
            <a:pPr marL="0" indent="0" fontAlgn="base">
              <a:spcBef>
                <a:spcPts val="0"/>
              </a:spcBef>
              <a:buNone/>
            </a:pPr>
            <a:r>
              <a:rPr lang="en-US" sz="2000" b="1" dirty="0"/>
              <a:t>	               surgery</a:t>
            </a:r>
            <a:r>
              <a:rPr lang="en-US" sz="2000" dirty="0"/>
              <a:t>, employing an </a:t>
            </a:r>
            <a:r>
              <a:rPr lang="en-US" sz="2000" b="1" dirty="0"/>
              <a:t>AI-based approach </a:t>
            </a:r>
            <a:endParaRPr lang="en-IT" sz="2000" b="1" dirty="0"/>
          </a:p>
        </p:txBody>
      </p:sp>
    </p:spTree>
    <p:extLst>
      <p:ext uri="{BB962C8B-B14F-4D97-AF65-F5344CB8AC3E}">
        <p14:creationId xmlns:p14="http://schemas.microsoft.com/office/powerpoint/2010/main" val="406128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2BCE424-6269-8C8C-78B7-2FF14D342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898" y="5593404"/>
            <a:ext cx="1043101" cy="1293446"/>
          </a:xfrm>
          <a:prstGeom prst="rect">
            <a:avLst/>
          </a:prstGeom>
        </p:spPr>
      </p:pic>
      <p:pic>
        <p:nvPicPr>
          <p:cNvPr id="3" name="Immagine 2" descr="Immagine che contiene testo&#10;&#10;Descrizione generata automaticamente">
            <a:extLst>
              <a:ext uri="{FF2B5EF4-FFF2-40B4-BE49-F238E27FC236}">
                <a16:creationId xmlns:a16="http://schemas.microsoft.com/office/drawing/2014/main" id="{FBDFA687-959F-AB03-F42A-554C64BBD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821" y="53179"/>
            <a:ext cx="2896004" cy="1057423"/>
          </a:xfrm>
          <a:prstGeom prst="rect">
            <a:avLst/>
          </a:prstGeom>
        </p:spPr>
      </p:pic>
      <p:sp>
        <p:nvSpPr>
          <p:cNvPr id="5" name="Content Placeholder 5">
            <a:extLst>
              <a:ext uri="{FF2B5EF4-FFF2-40B4-BE49-F238E27FC236}">
                <a16:creationId xmlns:a16="http://schemas.microsoft.com/office/drawing/2014/main" id="{4BA13F48-FBE9-868F-47F3-8CEB079E66EE}"/>
              </a:ext>
            </a:extLst>
          </p:cNvPr>
          <p:cNvSpPr>
            <a:spLocks noGrp="1"/>
          </p:cNvSpPr>
          <p:nvPr>
            <p:ph idx="1"/>
          </p:nvPr>
        </p:nvSpPr>
        <p:spPr>
          <a:xfrm>
            <a:off x="838200" y="2383901"/>
            <a:ext cx="10515600" cy="3885826"/>
          </a:xfrm>
        </p:spPr>
        <p:txBody>
          <a:bodyPr>
            <a:normAutofit/>
          </a:bodyPr>
          <a:lstStyle/>
          <a:p>
            <a:pPr marL="0" indent="0" algn="just" fontAlgn="base">
              <a:buNone/>
            </a:pPr>
            <a:r>
              <a:rPr lang="en-US" sz="2400" b="1" dirty="0"/>
              <a:t>Context</a:t>
            </a:r>
            <a:r>
              <a:rPr lang="en-US" sz="2000" dirty="0"/>
              <a:t> </a:t>
            </a:r>
          </a:p>
          <a:p>
            <a:pPr algn="just" fontAlgn="base"/>
            <a:r>
              <a:rPr lang="en-US" sz="2000" dirty="0"/>
              <a:t>The inherently decentralized nature of medicine results in a challenge: local data volumes are often too small to train reliable AI models. Centralizing data, meanwhile, raises significant </a:t>
            </a:r>
            <a:r>
              <a:rPr lang="en-US" sz="2000" b="1" dirty="0"/>
              <a:t>privacy and confidentiality concerns</a:t>
            </a:r>
            <a:r>
              <a:rPr lang="en-US" sz="2000" dirty="0"/>
              <a:t> </a:t>
            </a:r>
          </a:p>
          <a:p>
            <a:pPr algn="just" fontAlgn="base"/>
            <a:r>
              <a:rPr lang="en-US" sz="2000" dirty="0"/>
              <a:t>An open-source swarm learning framework could be the solution, allowing for the training of AI models </a:t>
            </a:r>
            <a:r>
              <a:rPr lang="en-US" sz="2000" b="1" dirty="0"/>
              <a:t>without the need for local, dedicated servers</a:t>
            </a:r>
            <a:r>
              <a:rPr lang="en-US" sz="2000" dirty="0"/>
              <a:t>. This framework would enable the sharing of model parameters through the swarm network and facilitate model building on private data at individual sites (swarm nodes)</a:t>
            </a:r>
          </a:p>
          <a:p>
            <a:pPr algn="just" fontAlgn="base"/>
            <a:r>
              <a:rPr lang="en-US" sz="2000" dirty="0"/>
              <a:t>By encouraging collaborative and interdisciplinary research, this initiative aims to apply swarm learning to </a:t>
            </a:r>
            <a:r>
              <a:rPr lang="en-US" sz="2000" b="1" dirty="0"/>
              <a:t>multimodal biomedical data analysis</a:t>
            </a:r>
            <a:r>
              <a:rPr lang="en-US" sz="2000" dirty="0"/>
              <a:t>, potentially transforming healthcare practices </a:t>
            </a:r>
            <a:endParaRPr lang="en-IT" sz="2000" dirty="0"/>
          </a:p>
        </p:txBody>
      </p:sp>
      <p:sp>
        <p:nvSpPr>
          <p:cNvPr id="6" name="Title 4">
            <a:extLst>
              <a:ext uri="{FF2B5EF4-FFF2-40B4-BE49-F238E27FC236}">
                <a16:creationId xmlns:a16="http://schemas.microsoft.com/office/drawing/2014/main" id="{3320E16B-370F-1FF1-738A-0344A6D7FE5A}"/>
              </a:ext>
            </a:extLst>
          </p:cNvPr>
          <p:cNvSpPr txBox="1">
            <a:spLocks/>
          </p:cNvSpPr>
          <p:nvPr/>
        </p:nvSpPr>
        <p:spPr>
          <a:xfrm>
            <a:off x="838200" y="1447031"/>
            <a:ext cx="10515600" cy="780114"/>
          </a:xfrm>
          <a:prstGeom prst="rect">
            <a:avLst/>
          </a:prstGeom>
        </p:spPr>
        <p:txBody>
          <a:bodyPr vert="horz" lIns="91440" tIns="45720" rIns="91440" bIns="45720" rtlCol="0" anchor="t">
            <a:noAutofit/>
          </a:bodyPr>
          <a:lst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a:lstStyle>
          <a:p>
            <a:r>
              <a:rPr lang="en-GB" sz="2400" dirty="0"/>
              <a:t>Topic 1. Development of an open-source swarm learning framework for integrated and decentralized biomedical data processing</a:t>
            </a:r>
            <a:br>
              <a:rPr lang="en-GB" sz="3600" dirty="0"/>
            </a:br>
            <a:endParaRPr lang="en-GB" sz="3600" dirty="0"/>
          </a:p>
        </p:txBody>
      </p:sp>
    </p:spTree>
    <p:extLst>
      <p:ext uri="{BB962C8B-B14F-4D97-AF65-F5344CB8AC3E}">
        <p14:creationId xmlns:p14="http://schemas.microsoft.com/office/powerpoint/2010/main" val="55161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2BCE424-6269-8C8C-78B7-2FF14D342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898" y="5593404"/>
            <a:ext cx="1043101" cy="1293446"/>
          </a:xfrm>
          <a:prstGeom prst="rect">
            <a:avLst/>
          </a:prstGeom>
        </p:spPr>
      </p:pic>
      <p:pic>
        <p:nvPicPr>
          <p:cNvPr id="3" name="Immagine 2" descr="Immagine che contiene testo&#10;&#10;Descrizione generata automaticamente">
            <a:extLst>
              <a:ext uri="{FF2B5EF4-FFF2-40B4-BE49-F238E27FC236}">
                <a16:creationId xmlns:a16="http://schemas.microsoft.com/office/drawing/2014/main" id="{FBDFA687-959F-AB03-F42A-554C64BBD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821" y="53179"/>
            <a:ext cx="2896004" cy="1057423"/>
          </a:xfrm>
          <a:prstGeom prst="rect">
            <a:avLst/>
          </a:prstGeom>
        </p:spPr>
      </p:pic>
      <p:sp>
        <p:nvSpPr>
          <p:cNvPr id="5" name="Content Placeholder 5">
            <a:extLst>
              <a:ext uri="{FF2B5EF4-FFF2-40B4-BE49-F238E27FC236}">
                <a16:creationId xmlns:a16="http://schemas.microsoft.com/office/drawing/2014/main" id="{4BA13F48-FBE9-868F-47F3-8CEB079E66EE}"/>
              </a:ext>
            </a:extLst>
          </p:cNvPr>
          <p:cNvSpPr>
            <a:spLocks noGrp="1"/>
          </p:cNvSpPr>
          <p:nvPr>
            <p:ph idx="1"/>
          </p:nvPr>
        </p:nvSpPr>
        <p:spPr>
          <a:xfrm>
            <a:off x="838200" y="2475342"/>
            <a:ext cx="10515600" cy="3885826"/>
          </a:xfrm>
        </p:spPr>
        <p:txBody>
          <a:bodyPr>
            <a:normAutofit fontScale="92500" lnSpcReduction="20000"/>
          </a:bodyPr>
          <a:lstStyle/>
          <a:p>
            <a:pPr marL="0" indent="0" fontAlgn="base">
              <a:buNone/>
            </a:pPr>
            <a:r>
              <a:rPr lang="en-US" sz="2600" b="1" dirty="0"/>
              <a:t>Expected outcomes</a:t>
            </a:r>
            <a:r>
              <a:rPr lang="en-US" sz="2000" b="1" dirty="0"/>
              <a:t> </a:t>
            </a:r>
          </a:p>
          <a:p>
            <a:pPr marL="0" indent="0" fontAlgn="base">
              <a:lnSpc>
                <a:spcPct val="100000"/>
              </a:lnSpc>
              <a:buNone/>
            </a:pPr>
            <a:r>
              <a:rPr lang="en-US" sz="2200" dirty="0"/>
              <a:t>We are seeking innovative research and development proposals focused on creating technological solutions for an </a:t>
            </a:r>
            <a:r>
              <a:rPr lang="en-US" sz="2200" b="1" dirty="0"/>
              <a:t>open-source swarm learning framework</a:t>
            </a:r>
            <a:r>
              <a:rPr lang="en-US" sz="2200" dirty="0"/>
              <a:t>. Proposals under this topic should aim for delivering results that are directed, tailored towards, and </a:t>
            </a:r>
            <a:r>
              <a:rPr lang="en-US" sz="2200" b="1" dirty="0"/>
              <a:t>contributing to all </a:t>
            </a:r>
            <a:r>
              <a:rPr lang="en-US" sz="2200" dirty="0"/>
              <a:t>of the following </a:t>
            </a:r>
            <a:r>
              <a:rPr lang="en-US" sz="2200" b="1" dirty="0"/>
              <a:t>expected outcomes</a:t>
            </a:r>
            <a:r>
              <a:rPr lang="en-US" sz="2200" dirty="0"/>
              <a:t>: </a:t>
            </a:r>
          </a:p>
          <a:p>
            <a:pPr fontAlgn="base">
              <a:lnSpc>
                <a:spcPct val="100000"/>
              </a:lnSpc>
            </a:pPr>
            <a:r>
              <a:rPr lang="en-US" sz="2200" dirty="0"/>
              <a:t>Open-source framework development addressing large data sets and confidentiality: this framework must tackle the need for accessing large medical datasets while upholding the </a:t>
            </a:r>
            <a:r>
              <a:rPr lang="en-US" sz="2200" b="1" dirty="0"/>
              <a:t>highest-grade encryption and confidentiality standards</a:t>
            </a:r>
            <a:endParaRPr lang="en-US" sz="2200" dirty="0"/>
          </a:p>
          <a:p>
            <a:pPr fontAlgn="base">
              <a:lnSpc>
                <a:spcPct val="100000"/>
              </a:lnSpc>
            </a:pPr>
            <a:r>
              <a:rPr lang="en-US" sz="2200" b="1" dirty="0"/>
              <a:t>Deployment and testing</a:t>
            </a:r>
            <a:r>
              <a:rPr lang="en-US" sz="2200" dirty="0"/>
              <a:t> in a tri-institutional network: The developed framework needs to be deployed and rigorously tested within a network comprising at least three physical nodes (University of Bologna, University of Verona, and University Tor </a:t>
            </a:r>
            <a:r>
              <a:rPr lang="en-US" sz="2200" dirty="0" err="1"/>
              <a:t>Vergata</a:t>
            </a:r>
            <a:r>
              <a:rPr lang="en-US" sz="2200" dirty="0"/>
              <a:t>). Responsibilities of these nodes will include hardware provisioning, maintenance and technical support, and software setup and configuration.</a:t>
            </a:r>
          </a:p>
          <a:p>
            <a:pPr marL="0" indent="0" fontAlgn="base">
              <a:buNone/>
            </a:pPr>
            <a:endParaRPr lang="en-US" sz="2000" dirty="0"/>
          </a:p>
          <a:p>
            <a:pPr fontAlgn="base"/>
            <a:endParaRPr lang="en-US" sz="2000" dirty="0"/>
          </a:p>
        </p:txBody>
      </p:sp>
      <p:sp>
        <p:nvSpPr>
          <p:cNvPr id="8" name="Title 4">
            <a:extLst>
              <a:ext uri="{FF2B5EF4-FFF2-40B4-BE49-F238E27FC236}">
                <a16:creationId xmlns:a16="http://schemas.microsoft.com/office/drawing/2014/main" id="{6FCC4407-72FA-7AB4-EE56-105BF5CDC692}"/>
              </a:ext>
            </a:extLst>
          </p:cNvPr>
          <p:cNvSpPr txBox="1">
            <a:spLocks/>
          </p:cNvSpPr>
          <p:nvPr/>
        </p:nvSpPr>
        <p:spPr>
          <a:xfrm>
            <a:off x="838200" y="1447031"/>
            <a:ext cx="10515600" cy="780114"/>
          </a:xfrm>
          <a:prstGeom prst="rect">
            <a:avLst/>
          </a:prstGeom>
        </p:spPr>
        <p:txBody>
          <a:bodyPr vert="horz" lIns="91440" tIns="45720" rIns="91440" bIns="45720" rtlCol="0" anchor="t">
            <a:noAutofit/>
          </a:bodyPr>
          <a:lst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a:lstStyle>
          <a:p>
            <a:r>
              <a:rPr lang="en-GB" sz="2400" dirty="0"/>
              <a:t>Topic 1. Development of an open-source swarm learning framework for integrated and decentralized biomedical data processing</a:t>
            </a:r>
            <a:br>
              <a:rPr lang="en-GB" sz="3600" dirty="0"/>
            </a:br>
            <a:endParaRPr lang="en-GB" sz="3600" dirty="0"/>
          </a:p>
        </p:txBody>
      </p:sp>
    </p:spTree>
    <p:extLst>
      <p:ext uri="{BB962C8B-B14F-4D97-AF65-F5344CB8AC3E}">
        <p14:creationId xmlns:p14="http://schemas.microsoft.com/office/powerpoint/2010/main" val="220745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2BCE424-6269-8C8C-78B7-2FF14D342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898" y="5593404"/>
            <a:ext cx="1043101" cy="1293446"/>
          </a:xfrm>
          <a:prstGeom prst="rect">
            <a:avLst/>
          </a:prstGeom>
        </p:spPr>
      </p:pic>
      <p:pic>
        <p:nvPicPr>
          <p:cNvPr id="3" name="Immagine 2" descr="Immagine che contiene testo&#10;&#10;Descrizione generata automaticamente">
            <a:extLst>
              <a:ext uri="{FF2B5EF4-FFF2-40B4-BE49-F238E27FC236}">
                <a16:creationId xmlns:a16="http://schemas.microsoft.com/office/drawing/2014/main" id="{FBDFA687-959F-AB03-F42A-554C64BBD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821" y="53179"/>
            <a:ext cx="2896004" cy="1057423"/>
          </a:xfrm>
          <a:prstGeom prst="rect">
            <a:avLst/>
          </a:prstGeom>
        </p:spPr>
      </p:pic>
      <p:sp>
        <p:nvSpPr>
          <p:cNvPr id="5" name="Content Placeholder 5">
            <a:extLst>
              <a:ext uri="{FF2B5EF4-FFF2-40B4-BE49-F238E27FC236}">
                <a16:creationId xmlns:a16="http://schemas.microsoft.com/office/drawing/2014/main" id="{4BA13F48-FBE9-868F-47F3-8CEB079E66EE}"/>
              </a:ext>
            </a:extLst>
          </p:cNvPr>
          <p:cNvSpPr>
            <a:spLocks noGrp="1"/>
          </p:cNvSpPr>
          <p:nvPr>
            <p:ph idx="1"/>
          </p:nvPr>
        </p:nvSpPr>
        <p:spPr>
          <a:xfrm>
            <a:off x="838200" y="2462279"/>
            <a:ext cx="10515600" cy="3885826"/>
          </a:xfrm>
        </p:spPr>
        <p:txBody>
          <a:bodyPr>
            <a:normAutofit/>
          </a:bodyPr>
          <a:lstStyle/>
          <a:p>
            <a:pPr marL="0" indent="0" fontAlgn="base">
              <a:buNone/>
            </a:pPr>
            <a:r>
              <a:rPr lang="en-US" sz="2400" b="1" dirty="0"/>
              <a:t>Additional specification</a:t>
            </a:r>
          </a:p>
          <a:p>
            <a:pPr fontAlgn="base"/>
            <a:r>
              <a:rPr lang="en-US" sz="2000" dirty="0"/>
              <a:t>The framework's efficacy will be assessed through the training and validation of AI models. These models are to be developed for solving specific tasks using biomedical data. The data for these tasks will be sourced from open-access repositories, with specifics to be defined within the first two months of the project’s initiation  </a:t>
            </a:r>
          </a:p>
          <a:p>
            <a:pPr fontAlgn="base"/>
            <a:endParaRPr lang="en-US" sz="2000" dirty="0"/>
          </a:p>
        </p:txBody>
      </p:sp>
      <p:sp>
        <p:nvSpPr>
          <p:cNvPr id="8" name="Title 4">
            <a:extLst>
              <a:ext uri="{FF2B5EF4-FFF2-40B4-BE49-F238E27FC236}">
                <a16:creationId xmlns:a16="http://schemas.microsoft.com/office/drawing/2014/main" id="{FE245900-F7EF-2A30-8A2E-F60B831089BF}"/>
              </a:ext>
            </a:extLst>
          </p:cNvPr>
          <p:cNvSpPr txBox="1">
            <a:spLocks/>
          </p:cNvSpPr>
          <p:nvPr/>
        </p:nvSpPr>
        <p:spPr>
          <a:xfrm>
            <a:off x="838200" y="1447031"/>
            <a:ext cx="10515600" cy="780114"/>
          </a:xfrm>
          <a:prstGeom prst="rect">
            <a:avLst/>
          </a:prstGeom>
        </p:spPr>
        <p:txBody>
          <a:bodyPr vert="horz" lIns="91440" tIns="45720" rIns="91440" bIns="45720" rtlCol="0" anchor="t">
            <a:noAutofit/>
          </a:bodyPr>
          <a:lst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a:lstStyle>
          <a:p>
            <a:r>
              <a:rPr lang="en-GB" sz="2400" dirty="0"/>
              <a:t>Topic 1. Development of an open-source swarm learning framework for integrated and decentralized biomedical data processing</a:t>
            </a:r>
            <a:br>
              <a:rPr lang="en-GB" sz="3600" dirty="0"/>
            </a:br>
            <a:endParaRPr lang="en-GB" sz="3600" dirty="0"/>
          </a:p>
        </p:txBody>
      </p:sp>
    </p:spTree>
    <p:extLst>
      <p:ext uri="{BB962C8B-B14F-4D97-AF65-F5344CB8AC3E}">
        <p14:creationId xmlns:p14="http://schemas.microsoft.com/office/powerpoint/2010/main" val="112773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5480122-8F64-CF32-4EF4-1F4251B7F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898" y="5593404"/>
            <a:ext cx="1043101" cy="1293446"/>
          </a:xfrm>
          <a:prstGeom prst="rect">
            <a:avLst/>
          </a:prstGeom>
        </p:spPr>
      </p:pic>
      <p:pic>
        <p:nvPicPr>
          <p:cNvPr id="3" name="Immagine 2" descr="Immagine che contiene testo&#10;&#10;Descrizione generata automaticamente">
            <a:extLst>
              <a:ext uri="{FF2B5EF4-FFF2-40B4-BE49-F238E27FC236}">
                <a16:creationId xmlns:a16="http://schemas.microsoft.com/office/drawing/2014/main" id="{8ABFE73A-CF4C-20CC-6817-6AC869986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821" y="53179"/>
            <a:ext cx="2896004" cy="1057423"/>
          </a:xfrm>
          <a:prstGeom prst="rect">
            <a:avLst/>
          </a:prstGeom>
        </p:spPr>
      </p:pic>
      <p:sp>
        <p:nvSpPr>
          <p:cNvPr id="5" name="Content Placeholder 5">
            <a:extLst>
              <a:ext uri="{FF2B5EF4-FFF2-40B4-BE49-F238E27FC236}">
                <a16:creationId xmlns:a16="http://schemas.microsoft.com/office/drawing/2014/main" id="{E9DFBF7B-B5D4-C340-0AAD-33F1375432DC}"/>
              </a:ext>
            </a:extLst>
          </p:cNvPr>
          <p:cNvSpPr>
            <a:spLocks noGrp="1"/>
          </p:cNvSpPr>
          <p:nvPr>
            <p:ph idx="1"/>
          </p:nvPr>
        </p:nvSpPr>
        <p:spPr>
          <a:xfrm>
            <a:off x="838200" y="2383901"/>
            <a:ext cx="10515600" cy="2906556"/>
          </a:xfrm>
        </p:spPr>
        <p:txBody>
          <a:bodyPr>
            <a:normAutofit/>
          </a:bodyPr>
          <a:lstStyle/>
          <a:p>
            <a:pPr marL="0" indent="0" fontAlgn="base">
              <a:buNone/>
            </a:pPr>
            <a:r>
              <a:rPr lang="en-US" sz="2400" b="1" dirty="0"/>
              <a:t>Context</a:t>
            </a:r>
          </a:p>
          <a:p>
            <a:pPr algn="just" fontAlgn="base"/>
            <a:r>
              <a:rPr lang="en-US" sz="2000" dirty="0"/>
              <a:t>The realm of precision medicine is on the cusp of a transformative leap, with deep learning at its core. However, the efficacy of these advanced models hinges on the </a:t>
            </a:r>
            <a:r>
              <a:rPr lang="en-US" sz="2000" b="1" dirty="0"/>
              <a:t>availability of extensive datasets</a:t>
            </a:r>
            <a:r>
              <a:rPr lang="en-US" sz="2000" dirty="0"/>
              <a:t>, a resource currently scarce in the medical field due to data privacy regulations </a:t>
            </a:r>
          </a:p>
          <a:p>
            <a:pPr algn="just" fontAlgn="base"/>
            <a:r>
              <a:rPr lang="en-US" sz="2000" dirty="0"/>
              <a:t>A promising solution lies in </a:t>
            </a:r>
            <a:r>
              <a:rPr lang="en-US" sz="2000" b="1" dirty="0"/>
              <a:t>generative models </a:t>
            </a:r>
            <a:r>
              <a:rPr lang="en-US" sz="2000" dirty="0"/>
              <a:t>capable of synthesizing realistic mono-modal and multi-modal synthetic datasets </a:t>
            </a:r>
          </a:p>
          <a:p>
            <a:pPr algn="just" fontAlgn="base"/>
            <a:r>
              <a:rPr lang="en-US" sz="2000" dirty="0"/>
              <a:t>This approach not only mitigates the data shortage but also alleviates the burden of manual data labeling for physicians, saving valuable time</a:t>
            </a:r>
            <a:endParaRPr lang="en-IT" sz="2000" dirty="0"/>
          </a:p>
        </p:txBody>
      </p:sp>
      <p:sp>
        <p:nvSpPr>
          <p:cNvPr id="8" name="Title 4">
            <a:extLst>
              <a:ext uri="{FF2B5EF4-FFF2-40B4-BE49-F238E27FC236}">
                <a16:creationId xmlns:a16="http://schemas.microsoft.com/office/drawing/2014/main" id="{536E9C00-71D2-A695-C20D-0681B3DCDDA3}"/>
              </a:ext>
            </a:extLst>
          </p:cNvPr>
          <p:cNvSpPr txBox="1">
            <a:spLocks/>
          </p:cNvSpPr>
          <p:nvPr/>
        </p:nvSpPr>
        <p:spPr>
          <a:xfrm>
            <a:off x="838200" y="1447031"/>
            <a:ext cx="10515600" cy="780114"/>
          </a:xfrm>
          <a:prstGeom prst="rect">
            <a:avLst/>
          </a:prstGeom>
        </p:spPr>
        <p:txBody>
          <a:bodyPr vert="horz" lIns="91440" tIns="45720" rIns="91440" bIns="45720" rtlCol="0" anchor="t">
            <a:noAutofit/>
          </a:bodyPr>
          <a:lst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a:lstStyle>
          <a:p>
            <a:r>
              <a:rPr lang="en-GB" sz="2400" dirty="0"/>
              <a:t>Topic 2. Advancing synthetic data in precision medicine</a:t>
            </a:r>
            <a:br>
              <a:rPr lang="en-GB" sz="3600" dirty="0"/>
            </a:br>
            <a:endParaRPr lang="en-GB" sz="3600" dirty="0"/>
          </a:p>
        </p:txBody>
      </p:sp>
    </p:spTree>
    <p:extLst>
      <p:ext uri="{BB962C8B-B14F-4D97-AF65-F5344CB8AC3E}">
        <p14:creationId xmlns:p14="http://schemas.microsoft.com/office/powerpoint/2010/main" val="1831909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5480122-8F64-CF32-4EF4-1F4251B7F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898" y="5593404"/>
            <a:ext cx="1043101" cy="1293446"/>
          </a:xfrm>
          <a:prstGeom prst="rect">
            <a:avLst/>
          </a:prstGeom>
        </p:spPr>
      </p:pic>
      <p:pic>
        <p:nvPicPr>
          <p:cNvPr id="3" name="Immagine 2" descr="Immagine che contiene testo&#10;&#10;Descrizione generata automaticamente">
            <a:extLst>
              <a:ext uri="{FF2B5EF4-FFF2-40B4-BE49-F238E27FC236}">
                <a16:creationId xmlns:a16="http://schemas.microsoft.com/office/drawing/2014/main" id="{8ABFE73A-CF4C-20CC-6817-6AC869986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821" y="53179"/>
            <a:ext cx="2896004" cy="1057423"/>
          </a:xfrm>
          <a:prstGeom prst="rect">
            <a:avLst/>
          </a:prstGeom>
        </p:spPr>
      </p:pic>
      <p:sp>
        <p:nvSpPr>
          <p:cNvPr id="6" name="Content Placeholder 5">
            <a:extLst>
              <a:ext uri="{FF2B5EF4-FFF2-40B4-BE49-F238E27FC236}">
                <a16:creationId xmlns:a16="http://schemas.microsoft.com/office/drawing/2014/main" id="{D864FF70-FE3E-4EA9-49D9-0E716E250089}"/>
              </a:ext>
            </a:extLst>
          </p:cNvPr>
          <p:cNvSpPr txBox="1">
            <a:spLocks/>
          </p:cNvSpPr>
          <p:nvPr/>
        </p:nvSpPr>
        <p:spPr>
          <a:xfrm>
            <a:off x="838200" y="2061167"/>
            <a:ext cx="10515600" cy="42612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endParaRPr lang="en-GB" sz="2000" dirty="0"/>
          </a:p>
          <a:p>
            <a:pPr marL="0" indent="0" fontAlgn="base">
              <a:buNone/>
            </a:pPr>
            <a:r>
              <a:rPr lang="en-US" sz="2600" b="1" dirty="0"/>
              <a:t>Expected outcomes </a:t>
            </a:r>
          </a:p>
          <a:p>
            <a:pPr marL="0" indent="0" fontAlgn="base">
              <a:lnSpc>
                <a:spcPct val="100000"/>
              </a:lnSpc>
              <a:buNone/>
            </a:pPr>
            <a:r>
              <a:rPr lang="en-GB" sz="2400" dirty="0"/>
              <a:t>We are seeking innovative research and development proposals </a:t>
            </a:r>
            <a:r>
              <a:rPr lang="en-GB" sz="2400" dirty="0" err="1"/>
              <a:t>centered</a:t>
            </a:r>
            <a:r>
              <a:rPr lang="en-GB" sz="2400" dirty="0"/>
              <a:t> on creating technological solutions and applications in synthetic data for precision medicine. Proposals under this topic should aim for delivering results that are directed, tailored towards and </a:t>
            </a:r>
            <a:r>
              <a:rPr lang="en-GB" sz="2400" b="1" dirty="0"/>
              <a:t>contributing to all </a:t>
            </a:r>
            <a:r>
              <a:rPr lang="en-GB" sz="2400" dirty="0"/>
              <a:t>of the following </a:t>
            </a:r>
            <a:r>
              <a:rPr lang="en-GB" sz="2400" b="1" dirty="0"/>
              <a:t>expected outcomes</a:t>
            </a:r>
            <a:r>
              <a:rPr lang="en-GB" sz="2400" dirty="0"/>
              <a:t>: </a:t>
            </a:r>
          </a:p>
          <a:p>
            <a:pPr fontAlgn="base">
              <a:lnSpc>
                <a:spcPct val="100000"/>
              </a:lnSpc>
            </a:pPr>
            <a:r>
              <a:rPr lang="en-GB" sz="2400" dirty="0"/>
              <a:t>Generation of synthetic datasets: proposals should concentrate on enhancing the generation of both mono-modal and multi-modal synthetic datasets</a:t>
            </a:r>
          </a:p>
          <a:p>
            <a:pPr fontAlgn="base">
              <a:lnSpc>
                <a:spcPct val="100000"/>
              </a:lnSpc>
            </a:pPr>
            <a:r>
              <a:rPr lang="en-GB" sz="2400" dirty="0"/>
              <a:t>Criteria for synthetic dataset quality evaluation: projects need to establish robust criteria for assessing the quality of synthetic datasets</a:t>
            </a:r>
          </a:p>
          <a:p>
            <a:pPr fontAlgn="base">
              <a:lnSpc>
                <a:spcPct val="100000"/>
              </a:lnSpc>
            </a:pPr>
            <a:r>
              <a:rPr lang="en-GB" sz="2400" dirty="0"/>
              <a:t>Privacy preservation measurement criteria: it is essential for proposals to address the aspect of privacy in synthetic medical datasets</a:t>
            </a:r>
          </a:p>
          <a:p>
            <a:pPr fontAlgn="base">
              <a:lnSpc>
                <a:spcPct val="100000"/>
              </a:lnSpc>
            </a:pPr>
            <a:r>
              <a:rPr lang="en-GB" sz="2400" dirty="0"/>
              <a:t>Ethical considerations and transparency: ethical considerations should be a cornerstone of the proposed methodologies</a:t>
            </a:r>
          </a:p>
          <a:p>
            <a:pPr fontAlgn="base"/>
            <a:endParaRPr lang="en-GB" sz="2000" dirty="0"/>
          </a:p>
        </p:txBody>
      </p:sp>
      <p:sp>
        <p:nvSpPr>
          <p:cNvPr id="11" name="Title 4">
            <a:extLst>
              <a:ext uri="{FF2B5EF4-FFF2-40B4-BE49-F238E27FC236}">
                <a16:creationId xmlns:a16="http://schemas.microsoft.com/office/drawing/2014/main" id="{ED8A4548-0CB8-8276-2956-73DB847D02AD}"/>
              </a:ext>
            </a:extLst>
          </p:cNvPr>
          <p:cNvSpPr txBox="1">
            <a:spLocks/>
          </p:cNvSpPr>
          <p:nvPr/>
        </p:nvSpPr>
        <p:spPr>
          <a:xfrm>
            <a:off x="838200" y="1447031"/>
            <a:ext cx="10515600" cy="780114"/>
          </a:xfrm>
          <a:prstGeom prst="rect">
            <a:avLst/>
          </a:prstGeom>
        </p:spPr>
        <p:txBody>
          <a:bodyPr vert="horz" lIns="91440" tIns="45720" rIns="91440" bIns="45720" rtlCol="0" anchor="t">
            <a:noAutofit/>
          </a:bodyPr>
          <a:lst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a:lstStyle>
          <a:p>
            <a:r>
              <a:rPr lang="en-GB" sz="2400" dirty="0"/>
              <a:t>Topic 2. Advancing synthetic data in precision medicine</a:t>
            </a:r>
            <a:br>
              <a:rPr lang="en-GB" sz="3600" dirty="0"/>
            </a:br>
            <a:endParaRPr lang="en-GB" sz="3600" dirty="0"/>
          </a:p>
        </p:txBody>
      </p:sp>
    </p:spTree>
    <p:extLst>
      <p:ext uri="{BB962C8B-B14F-4D97-AF65-F5344CB8AC3E}">
        <p14:creationId xmlns:p14="http://schemas.microsoft.com/office/powerpoint/2010/main" val="97168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5480122-8F64-CF32-4EF4-1F4251B7F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898" y="5593404"/>
            <a:ext cx="1043101" cy="1293446"/>
          </a:xfrm>
          <a:prstGeom prst="rect">
            <a:avLst/>
          </a:prstGeom>
        </p:spPr>
      </p:pic>
      <p:pic>
        <p:nvPicPr>
          <p:cNvPr id="3" name="Immagine 2" descr="Immagine che contiene testo&#10;&#10;Descrizione generata automaticamente">
            <a:extLst>
              <a:ext uri="{FF2B5EF4-FFF2-40B4-BE49-F238E27FC236}">
                <a16:creationId xmlns:a16="http://schemas.microsoft.com/office/drawing/2014/main" id="{8ABFE73A-CF4C-20CC-6817-6AC869986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821" y="53179"/>
            <a:ext cx="2896004" cy="1057423"/>
          </a:xfrm>
          <a:prstGeom prst="rect">
            <a:avLst/>
          </a:prstGeom>
        </p:spPr>
      </p:pic>
      <p:sp>
        <p:nvSpPr>
          <p:cNvPr id="6" name="Content Placeholder 5">
            <a:extLst>
              <a:ext uri="{FF2B5EF4-FFF2-40B4-BE49-F238E27FC236}">
                <a16:creationId xmlns:a16="http://schemas.microsoft.com/office/drawing/2014/main" id="{D864FF70-FE3E-4EA9-49D9-0E716E250089}"/>
              </a:ext>
            </a:extLst>
          </p:cNvPr>
          <p:cNvSpPr txBox="1">
            <a:spLocks/>
          </p:cNvSpPr>
          <p:nvPr/>
        </p:nvSpPr>
        <p:spPr>
          <a:xfrm>
            <a:off x="838200" y="1943598"/>
            <a:ext cx="10515600" cy="3885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endParaRPr lang="en-GB" sz="2000" dirty="0"/>
          </a:p>
          <a:p>
            <a:pPr marL="0" indent="0" fontAlgn="base">
              <a:buNone/>
            </a:pPr>
            <a:r>
              <a:rPr lang="en-US" sz="2400" b="1" dirty="0"/>
              <a:t>Additional specification</a:t>
            </a:r>
          </a:p>
          <a:p>
            <a:pPr fontAlgn="base"/>
            <a:r>
              <a:rPr lang="en-GB" sz="2000" b="1" dirty="0"/>
              <a:t>Adherence to common standards</a:t>
            </a:r>
            <a:r>
              <a:rPr lang="en-GB" sz="2000" dirty="0"/>
              <a:t>: proposals are encouraged to utilize common standards for healthcare data, metadata, communication, and </a:t>
            </a:r>
            <a:r>
              <a:rPr lang="en-GB" sz="2000" b="1" dirty="0"/>
              <a:t>interoperability</a:t>
            </a:r>
            <a:r>
              <a:rPr lang="en-GB" sz="2000" dirty="0"/>
              <a:t>, ensuring a harmonious and efficient integration into existing medical data ecosystems</a:t>
            </a:r>
          </a:p>
        </p:txBody>
      </p:sp>
      <p:sp>
        <p:nvSpPr>
          <p:cNvPr id="8" name="Title 4">
            <a:extLst>
              <a:ext uri="{FF2B5EF4-FFF2-40B4-BE49-F238E27FC236}">
                <a16:creationId xmlns:a16="http://schemas.microsoft.com/office/drawing/2014/main" id="{2E6A82E9-54C5-04F7-9000-80D77BFCBF35}"/>
              </a:ext>
            </a:extLst>
          </p:cNvPr>
          <p:cNvSpPr txBox="1">
            <a:spLocks/>
          </p:cNvSpPr>
          <p:nvPr/>
        </p:nvSpPr>
        <p:spPr>
          <a:xfrm>
            <a:off x="838200" y="1447031"/>
            <a:ext cx="10515600" cy="780114"/>
          </a:xfrm>
          <a:prstGeom prst="rect">
            <a:avLst/>
          </a:prstGeom>
        </p:spPr>
        <p:txBody>
          <a:bodyPr vert="horz" lIns="91440" tIns="45720" rIns="91440" bIns="45720" rtlCol="0" anchor="t">
            <a:noAutofit/>
          </a:bodyPr>
          <a:lst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a:lstStyle>
          <a:p>
            <a:r>
              <a:rPr lang="en-GB" sz="2400" dirty="0"/>
              <a:t>Topic 2. Advancing synthetic data in precision medicine</a:t>
            </a:r>
            <a:br>
              <a:rPr lang="en-GB" sz="3600" dirty="0"/>
            </a:br>
            <a:endParaRPr lang="en-GB" sz="3600" dirty="0"/>
          </a:p>
        </p:txBody>
      </p:sp>
    </p:spTree>
    <p:extLst>
      <p:ext uri="{BB962C8B-B14F-4D97-AF65-F5344CB8AC3E}">
        <p14:creationId xmlns:p14="http://schemas.microsoft.com/office/powerpoint/2010/main" val="11959174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UR_SoggAttuatori.potx" id="{9805767C-2E52-4DE8-B760-2E02FDAAF4CD}" vid="{686DB170-6579-47D4-A971-0F75D53EEB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9347A8725AA734EBE527B76BB04587F" ma:contentTypeVersion="11" ma:contentTypeDescription="Creare un nuovo documento." ma:contentTypeScope="" ma:versionID="ebd7f7393852f568923c59e6eeeac864">
  <xsd:schema xmlns:xsd="http://www.w3.org/2001/XMLSchema" xmlns:xs="http://www.w3.org/2001/XMLSchema" xmlns:p="http://schemas.microsoft.com/office/2006/metadata/properties" xmlns:ns3="d2b3df68-07b5-4773-aba1-bd9b51ecb5e8" targetNamespace="http://schemas.microsoft.com/office/2006/metadata/properties" ma:root="true" ma:fieldsID="3edbb0ded3950d492ef0c767efa53d66" ns3:_="">
    <xsd:import namespace="d2b3df68-07b5-4773-aba1-bd9b51ecb5e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3df68-07b5-4773-aba1-bd9b51ecb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467FBC-AEAE-4EC2-BF36-9EF027E22BDD}">
  <ds:schemaRefs>
    <ds:schemaRef ds:uri="http://purl.org/dc/dcmitype/"/>
    <ds:schemaRef ds:uri="http://schemas.microsoft.com/office/2006/metadata/properties"/>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d2b3df68-07b5-4773-aba1-bd9b51ecb5e8"/>
  </ds:schemaRefs>
</ds:datastoreItem>
</file>

<file path=customXml/itemProps2.xml><?xml version="1.0" encoding="utf-8"?>
<ds:datastoreItem xmlns:ds="http://schemas.openxmlformats.org/officeDocument/2006/customXml" ds:itemID="{9469CF4B-BB58-4973-8130-55C8039EEC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3df68-07b5-4773-aba1-bd9b51ecb5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BE24F4-7EB1-434B-8205-B2D5D65848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15511</TotalTime>
  <Words>1273</Words>
  <Application>Microsoft Office PowerPoint</Application>
  <PresentationFormat>Widescreen</PresentationFormat>
  <Paragraphs>93</Paragraphs>
  <Slides>15</Slides>
  <Notes>13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Calibri</vt:lpstr>
      <vt:lpstr>Titillium</vt:lpstr>
      <vt:lpstr>Titillium Bd</vt:lpstr>
      <vt:lpstr>Tema di Office</vt:lpstr>
      <vt:lpstr>HEAL ITALIA Health Extended ALliance for Innovative Therapies, Advanced Lab-research and Integrated Approaches of Precision Medicine </vt:lpstr>
      <vt:lpstr>Context </vt:lpstr>
      <vt:lpstr>Purpose of the Spoke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BANDO A CASCATA SPOKE 2 - INTELLIGENT HEALTH</vt:lpstr>
      <vt:lpstr>BANDO A CASCATA SPOKE 2 - INTELLIGENT HEALTH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UNIPA  e gli Investimenti Straordinari  dei Piani Nazionali</dc:title>
  <dc:creator>ANDREA PACE</dc:creator>
  <cp:lastModifiedBy>Michela Cozzi</cp:lastModifiedBy>
  <cp:revision>227</cp:revision>
  <dcterms:created xsi:type="dcterms:W3CDTF">2022-11-06T07:13:11Z</dcterms:created>
  <dcterms:modified xsi:type="dcterms:W3CDTF">2023-12-12T09:28:15Z</dcterms:modified>
</cp:coreProperties>
</file>